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63" r:id="rId3"/>
    <p:sldId id="264" r:id="rId4"/>
    <p:sldId id="265" r:id="rId5"/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321E7EE-E70C-4604-8EB8-FD57470D5AEB}" type="datetime3">
              <a:rPr lang="en-US" smtClean="0"/>
              <a:pPr/>
              <a:t>27 October 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94C600"/>
                </a:solidFill>
              </a:rPr>
              <a:pPr/>
              <a:t>‹#›</a:t>
            </a:fld>
            <a:endParaRPr lang="en-US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160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F139-304B-450A-9F42-4CAD692F7407}" type="datetime3">
              <a:rPr lang="en-US" smtClean="0"/>
              <a:pPr/>
              <a:t>27 October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6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6DF-7044-4377-B4CF-1361017D0381}" type="datetime3">
              <a:rPr lang="en-US" smtClean="0"/>
              <a:pPr/>
              <a:t>27 October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0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697D-6324-4072-B356-A95F57FEC413}" type="datetime3">
              <a:rPr lang="en-US" smtClean="0"/>
              <a:pPr/>
              <a:t>27 October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1727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D6B4-D76B-41A3-89C3-FF56EB021AF5}" type="datetime3">
              <a:rPr lang="en-US" smtClean="0"/>
              <a:pPr/>
              <a:t>27 October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29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3A72-38BD-4DAD-846E-535F46169EA8}" type="datetime3">
              <a:rPr lang="en-US" smtClean="0"/>
              <a:pPr/>
              <a:t>27 October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68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2546-EF2B-47B2-BC5A-E8C1BD7A5B6F}" type="datetime3">
              <a:rPr lang="en-US" smtClean="0"/>
              <a:pPr/>
              <a:t>27 October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479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6175-285C-4DAE-8259-42551F298318}" type="datetime3">
              <a:rPr lang="en-US" smtClean="0"/>
              <a:pPr/>
              <a:t>27 October 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07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CAA1-B95D-4C21-A6A9-91EAE476E7F5}" type="datetime3">
              <a:rPr lang="en-US" smtClean="0"/>
              <a:pPr/>
              <a:t>27 October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89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7FA6-2EDB-4D00-A813-835E5585F849}" type="datetime3">
              <a:rPr lang="en-US" smtClean="0"/>
              <a:pPr/>
              <a:t>27 October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55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CA49-9110-4416-B804-A1C74B4FE359}" type="datetime3">
              <a:rPr lang="en-US" smtClean="0"/>
              <a:pPr/>
              <a:t>27 October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EBED348-F534-4795-A1B3-B2BA01B4420A}" type="datetime3">
              <a:rPr lang="en-US" smtClean="0"/>
              <a:pPr/>
              <a:t>27 October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3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304800"/>
            <a:ext cx="8331200" cy="624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3116" y="4572000"/>
            <a:ext cx="342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>
                <a:solidFill>
                  <a:prstClr val="black"/>
                </a:solidFill>
                <a:latin typeface="Shorif Bongobondhu UNICODE" pitchFamily="2" charset="0"/>
                <a:cs typeface="Shorif Bongobondhu UNICODE" pitchFamily="2" charset="0"/>
              </a:rPr>
              <a:t>স্বাগতম</a:t>
            </a:r>
            <a:r>
              <a:rPr lang="en-US" dirty="0">
                <a:solidFill>
                  <a:prstClr val="black"/>
                </a:solidFill>
                <a:latin typeface="Shorif Bongobondhu UNICODE" pitchFamily="2" charset="0"/>
                <a:cs typeface="Shorif Bongobondhu UNICODE" pitchFamily="2" charset="0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08661AA-3873-4E8D-BC0B-2213E8962534}"/>
              </a:ext>
            </a:extLst>
          </p:cNvPr>
          <p:cNvSpPr/>
          <p:nvPr/>
        </p:nvSpPr>
        <p:spPr>
          <a:xfrm>
            <a:off x="762000" y="839450"/>
            <a:ext cx="7543800" cy="1598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Shorif Ador Unicode" panose="02000600000000000000" pitchFamily="2" charset="0"/>
                <a:cs typeface="Shorif Ador Unicode" panose="02000600000000000000" pitchFamily="2" charset="0"/>
              </a:rPr>
              <a:t>আসসালামু</a:t>
            </a:r>
            <a:r>
              <a:rPr lang="en-US" sz="4800" dirty="0">
                <a:solidFill>
                  <a:schemeClr val="tx1"/>
                </a:solidFill>
                <a:latin typeface="Shorif Ador Unicode" panose="02000600000000000000" pitchFamily="2" charset="0"/>
                <a:cs typeface="Shorif Ador Unicode" panose="020006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Shorif Ador Unicode" panose="02000600000000000000" pitchFamily="2" charset="0"/>
                <a:cs typeface="Shorif Ador Unicode" panose="02000600000000000000" pitchFamily="2" charset="0"/>
              </a:rPr>
              <a:t>আলাইকুম</a:t>
            </a:r>
            <a:r>
              <a:rPr lang="en-US" sz="4800" dirty="0">
                <a:solidFill>
                  <a:schemeClr val="tx1"/>
                </a:solidFill>
                <a:latin typeface="Shorif Ador Unicode" panose="02000600000000000000" pitchFamily="2" charset="0"/>
                <a:cs typeface="Shorif Ador Unicode" panose="020006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Shorif Ador Unicode" panose="02000600000000000000" pitchFamily="2" charset="0"/>
                <a:cs typeface="Shorif Ador Unicode" panose="02000600000000000000" pitchFamily="2" charset="0"/>
              </a:rPr>
              <a:t>ওয়ারাহমাতুল্লাহ</a:t>
            </a:r>
            <a:r>
              <a:rPr lang="en-US" sz="4800" dirty="0">
                <a:solidFill>
                  <a:schemeClr val="tx1"/>
                </a:solidFill>
                <a:latin typeface="Shorif Ador Unicode" panose="02000600000000000000" pitchFamily="2" charset="0"/>
                <a:cs typeface="Shorif Ador Unicode" panose="020006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58310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791200"/>
            <a:ext cx="3414713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0352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533400"/>
            <a:ext cx="2819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>
                <a:solidFill>
                  <a:schemeClr val="tx1">
                    <a:lumMod val="50000"/>
                    <a:lumOff val="50000"/>
                  </a:schemeClr>
                </a:solidFill>
                <a:latin typeface="Shorif Bongobondhu UNICODE" pitchFamily="2" charset="0"/>
                <a:cs typeface="Shorif Bongobondhu UNICODE" pitchFamily="2" charset="0"/>
              </a:rPr>
              <a:t>সমাপ্ত</a:t>
            </a:r>
            <a:r>
              <a:rPr lang="bn-IN" dirty="0">
                <a:solidFill>
                  <a:schemeClr val="tx1">
                    <a:lumMod val="50000"/>
                    <a:lumOff val="50000"/>
                  </a:schemeClr>
                </a:solidFill>
                <a:latin typeface="Shorif Bongobondhu UNICODE" pitchFamily="2" charset="0"/>
                <a:cs typeface="Shorif Bongobondhu UNICODE" pitchFamily="2" charset="0"/>
              </a:rPr>
              <a:t>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Shorif Bongobondhu UNICODE" pitchFamily="2" charset="0"/>
              <a:cs typeface="Shorif Bongobondhu UNICO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713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10200" y="0"/>
            <a:ext cx="220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8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rif Bongobondhu UNICODE" pitchFamily="2" charset="0"/>
                <a:cs typeface="Shorif Bongobondhu UNICODE" pitchFamily="2" charset="0"/>
              </a:rPr>
              <a:t>পরিচিতি</a:t>
            </a:r>
            <a:endParaRPr lang="en-US" sz="66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orif Bongobondhu UNICODE" pitchFamily="2" charset="0"/>
              <a:cs typeface="Shorif Bongobondhu UNICODE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669" y="1407288"/>
            <a:ext cx="2942104" cy="2942104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675565" y="4349392"/>
            <a:ext cx="3972636" cy="200054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3200" b="1" dirty="0">
                <a:solidFill>
                  <a:prstClr val="black"/>
                </a:solidFill>
                <a:latin typeface="SolaimanLipi" panose="03000600000000000000" pitchFamily="66" charset="0"/>
                <a:cs typeface="SolaimanLipi" panose="03000600000000000000" pitchFamily="66" charset="0"/>
              </a:rPr>
              <a:t>মোঃ </a:t>
            </a:r>
            <a:r>
              <a:rPr lang="en-US" sz="3200" b="1" dirty="0" err="1">
                <a:solidFill>
                  <a:prstClr val="black"/>
                </a:solidFill>
                <a:latin typeface="SolaimanLipi" panose="03000600000000000000" pitchFamily="66" charset="0"/>
                <a:cs typeface="SolaimanLipi" panose="03000600000000000000" pitchFamily="66" charset="0"/>
              </a:rPr>
              <a:t>মাকসুদুর</a:t>
            </a:r>
            <a:r>
              <a:rPr lang="en-US" sz="3200" b="1" dirty="0">
                <a:solidFill>
                  <a:prstClr val="black"/>
                </a:solidFill>
                <a:latin typeface="SolaimanLipi" panose="03000600000000000000" pitchFamily="66" charset="0"/>
                <a:cs typeface="SolaimanLipi" panose="03000600000000000000" pitchFamily="66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SolaimanLipi" panose="03000600000000000000" pitchFamily="66" charset="0"/>
                <a:cs typeface="SolaimanLipi" panose="03000600000000000000" pitchFamily="66" charset="0"/>
              </a:rPr>
              <a:t>রহমান</a:t>
            </a:r>
            <a:r>
              <a:rPr lang="en-US" sz="3200" b="1" dirty="0">
                <a:solidFill>
                  <a:prstClr val="black"/>
                </a:solidFill>
                <a:latin typeface="SolaimanLipi" panose="03000600000000000000" pitchFamily="66" charset="0"/>
                <a:cs typeface="SolaimanLipi" panose="03000600000000000000" pitchFamily="66" charset="0"/>
              </a:rPr>
              <a:t> </a:t>
            </a:r>
            <a:endParaRPr lang="bn-BD" sz="3200" b="1" dirty="0">
              <a:solidFill>
                <a:prstClr val="black"/>
              </a:solidFill>
              <a:latin typeface="SolaimanLipi" panose="03000600000000000000" pitchFamily="66" charset="0"/>
              <a:cs typeface="SolaimanLipi" panose="03000600000000000000" pitchFamily="66" charset="0"/>
            </a:endParaRPr>
          </a:p>
          <a:p>
            <a:pPr algn="ctr"/>
            <a:r>
              <a:rPr lang="bn-BD" sz="1400" b="1" dirty="0">
                <a:solidFill>
                  <a:srgbClr val="33CC33"/>
                </a:solidFill>
                <a:latin typeface="SolaimanLipi" panose="03000600000000000000" pitchFamily="66" charset="0"/>
                <a:cs typeface="SolaimanLipi" panose="03000600000000000000" pitchFamily="66" charset="0"/>
              </a:rPr>
              <a:t>সহকারী শিক্ষক</a:t>
            </a:r>
          </a:p>
          <a:p>
            <a:pPr algn="ctr"/>
            <a:r>
              <a:rPr lang="en-US" sz="2800" b="1" dirty="0" err="1">
                <a:solidFill>
                  <a:srgbClr val="33CC33"/>
                </a:solidFill>
                <a:latin typeface="SolaimanLipi" pitchFamily="66" charset="0"/>
                <a:cs typeface="SolaimanLipi" pitchFamily="66" charset="0"/>
              </a:rPr>
              <a:t>দিদার</a:t>
            </a:r>
            <a:r>
              <a:rPr lang="en-US" sz="2800" b="1" dirty="0">
                <a:solidFill>
                  <a:srgbClr val="33CC33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800" b="1" dirty="0" err="1">
                <a:solidFill>
                  <a:srgbClr val="33CC33"/>
                </a:solidFill>
                <a:latin typeface="SolaimanLipi" pitchFamily="66" charset="0"/>
                <a:cs typeface="SolaimanLipi" pitchFamily="66" charset="0"/>
              </a:rPr>
              <a:t>মডেল</a:t>
            </a:r>
            <a:r>
              <a:rPr lang="en-US" sz="2800" b="1" dirty="0">
                <a:solidFill>
                  <a:srgbClr val="33CC33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800" b="1" dirty="0" err="1">
                <a:solidFill>
                  <a:srgbClr val="33CC33"/>
                </a:solidFill>
                <a:latin typeface="SolaimanLipi" pitchFamily="66" charset="0"/>
                <a:cs typeface="SolaimanLipi" pitchFamily="66" charset="0"/>
              </a:rPr>
              <a:t>হাই</a:t>
            </a:r>
            <a:r>
              <a:rPr lang="en-US" sz="2800" b="1" dirty="0">
                <a:solidFill>
                  <a:srgbClr val="33CC33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800" b="1" dirty="0" err="1">
                <a:solidFill>
                  <a:srgbClr val="33CC33"/>
                </a:solidFill>
                <a:latin typeface="SolaimanLipi" pitchFamily="66" charset="0"/>
                <a:cs typeface="SolaimanLipi" pitchFamily="66" charset="0"/>
              </a:rPr>
              <a:t>স্কুল</a:t>
            </a:r>
            <a:endParaRPr lang="bn-BD" sz="2800" b="1" dirty="0">
              <a:solidFill>
                <a:srgbClr val="33CC33"/>
              </a:solidFill>
              <a:latin typeface="SolaimanLipi" pitchFamily="66" charset="0"/>
              <a:cs typeface="SolaimanLipi" pitchFamily="66" charset="0"/>
            </a:endParaRPr>
          </a:p>
          <a:p>
            <a:pPr algn="ctr"/>
            <a:r>
              <a:rPr lang="en-US" sz="1400" b="1" dirty="0" err="1">
                <a:solidFill>
                  <a:prstClr val="black"/>
                </a:solidFill>
                <a:latin typeface="SolaimanLipi" panose="03000600000000000000" pitchFamily="66" charset="0"/>
                <a:cs typeface="SolaimanLipi" panose="03000600000000000000" pitchFamily="66" charset="0"/>
              </a:rPr>
              <a:t>আদর্শ</a:t>
            </a:r>
            <a:r>
              <a:rPr lang="en-US" sz="1400" b="1" dirty="0">
                <a:solidFill>
                  <a:prstClr val="black"/>
                </a:solidFill>
                <a:latin typeface="SolaimanLipi" panose="03000600000000000000" pitchFamily="66" charset="0"/>
                <a:cs typeface="SolaimanLipi" panose="03000600000000000000" pitchFamily="66" charset="0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latin typeface="SolaimanLipi" panose="03000600000000000000" pitchFamily="66" charset="0"/>
                <a:cs typeface="SolaimanLipi" panose="03000600000000000000" pitchFamily="66" charset="0"/>
              </a:rPr>
              <a:t>সদর</a:t>
            </a:r>
            <a:r>
              <a:rPr lang="en-US" sz="1400" b="1" dirty="0">
                <a:solidFill>
                  <a:prstClr val="black"/>
                </a:solidFill>
                <a:latin typeface="SolaimanLipi" panose="03000600000000000000" pitchFamily="66" charset="0"/>
                <a:cs typeface="SolaimanLipi" panose="03000600000000000000" pitchFamily="66" charset="0"/>
              </a:rPr>
              <a:t>, </a:t>
            </a:r>
            <a:r>
              <a:rPr lang="en-US" sz="1400" b="1" dirty="0" err="1">
                <a:solidFill>
                  <a:prstClr val="black"/>
                </a:solidFill>
                <a:latin typeface="SolaimanLipi" panose="03000600000000000000" pitchFamily="66" charset="0"/>
                <a:cs typeface="SolaimanLipi" panose="03000600000000000000" pitchFamily="66" charset="0"/>
              </a:rPr>
              <a:t>কুমিল্লা</a:t>
            </a:r>
            <a:r>
              <a:rPr lang="en-US" sz="1400" b="1" dirty="0">
                <a:solidFill>
                  <a:prstClr val="black"/>
                </a:solidFill>
                <a:latin typeface="SolaimanLipi" panose="03000600000000000000" pitchFamily="66" charset="0"/>
                <a:cs typeface="SolaimanLipi" panose="03000600000000000000" pitchFamily="66" charset="0"/>
              </a:rPr>
              <a:t> </a:t>
            </a:r>
            <a:endParaRPr lang="bn-BD" sz="1400" b="1" dirty="0">
              <a:solidFill>
                <a:prstClr val="black"/>
              </a:solidFill>
              <a:latin typeface="SolaimanLipi" panose="03000600000000000000" pitchFamily="66" charset="0"/>
              <a:cs typeface="SolaimanLipi" panose="03000600000000000000" pitchFamily="66" charset="0"/>
            </a:endParaRPr>
          </a:p>
          <a:p>
            <a:pPr algn="ctr"/>
            <a:r>
              <a:rPr lang="bn-BD" sz="1400" b="1" dirty="0">
                <a:solidFill>
                  <a:srgbClr val="33CC33"/>
                </a:solidFill>
                <a:latin typeface="SolaimanLipi" panose="03000600000000000000" pitchFamily="66" charset="0"/>
                <a:cs typeface="SolaimanLipi" panose="03000600000000000000" pitchFamily="66" charset="0"/>
              </a:rPr>
              <a:t>মোবাইল-০</a:t>
            </a:r>
            <a:r>
              <a:rPr lang="en-US" sz="1400" b="1" dirty="0">
                <a:solidFill>
                  <a:srgbClr val="33CC33"/>
                </a:solidFill>
                <a:latin typeface="SolaimanLipi" panose="03000600000000000000" pitchFamily="66" charset="0"/>
                <a:cs typeface="SolaimanLipi" panose="03000600000000000000" pitchFamily="66" charset="0"/>
              </a:rPr>
              <a:t>১৮১৫৪২৩৩১৭ </a:t>
            </a:r>
          </a:p>
          <a:p>
            <a:pPr algn="ctr"/>
            <a:r>
              <a:rPr lang="en-US" b="1" dirty="0">
                <a:solidFill>
                  <a:prstClr val="black"/>
                </a:solidFill>
                <a:latin typeface="SolaimanLipi" panose="03000600000000000000" pitchFamily="66" charset="0"/>
                <a:cs typeface="SolaimanLipi" panose="03000600000000000000" pitchFamily="66" charset="0"/>
              </a:rPr>
              <a:t>maksudurrahman1990</a:t>
            </a:r>
            <a:r>
              <a:rPr lang="bn-BD" b="1" dirty="0">
                <a:solidFill>
                  <a:prstClr val="black"/>
                </a:solidFill>
                <a:latin typeface="SolaimanLipi" panose="03000600000000000000" pitchFamily="66" charset="0"/>
                <a:cs typeface="SolaimanLipi" panose="03000600000000000000" pitchFamily="66" charset="0"/>
              </a:rPr>
              <a:t>@gmail.com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354" y="1522287"/>
            <a:ext cx="3843246" cy="48105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76634" y="806201"/>
            <a:ext cx="2752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u="sng" dirty="0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শিক্ষক পরিচিতি </a:t>
            </a:r>
            <a:endParaRPr lang="en-US" sz="3600" b="1" u="sng" dirty="0">
              <a:solidFill>
                <a:prstClr val="black"/>
              </a:solidFill>
              <a:latin typeface="SolaimanLipi" pitchFamily="66" charset="0"/>
              <a:cs typeface="SolaimanLipi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7877" y="75505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u="sng" dirty="0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পাঠ পরিচিতি </a:t>
            </a:r>
            <a:endParaRPr lang="en-US" sz="3600" b="1" u="sng" dirty="0">
              <a:solidFill>
                <a:prstClr val="black"/>
              </a:solidFill>
              <a:latin typeface="SolaimanLipi" pitchFamily="66" charset="0"/>
              <a:cs typeface="SolaimanLipi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0436" y="2743200"/>
            <a:ext cx="259080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অধ্যায় ৪ </a:t>
            </a:r>
          </a:p>
          <a:p>
            <a:pPr algn="ctr"/>
            <a:r>
              <a:rPr lang="bn-IN" sz="2400" dirty="0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পাঠ ৪ (সত্যবাদিতা</a:t>
            </a:r>
            <a:r>
              <a:rPr lang="bn-IN" dirty="0">
                <a:solidFill>
                  <a:prstClr val="black"/>
                </a:solidFill>
              </a:rPr>
              <a:t>)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3994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5056" y="-38501"/>
            <a:ext cx="3578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prstClr val="black"/>
                </a:solidFill>
                <a:latin typeface="Shorif Bongobondhu UNICODE" pitchFamily="2" charset="0"/>
                <a:cs typeface="Shorif Bongobondhu UNICODE" pitchFamily="2" charset="0"/>
              </a:rPr>
              <a:t>সত্যবাদিতা </a:t>
            </a:r>
            <a:r>
              <a:rPr lang="bn-IN" dirty="0">
                <a:solidFill>
                  <a:prstClr val="black"/>
                </a:solidFill>
                <a:latin typeface="Shorif Bongobondhu UNICODE" pitchFamily="2" charset="0"/>
                <a:cs typeface="Shorif Bongobondhu UNICODE" pitchFamily="2" charset="0"/>
              </a:rPr>
              <a:t> </a:t>
            </a:r>
            <a:endParaRPr lang="en-US" dirty="0">
              <a:solidFill>
                <a:prstClr val="black"/>
              </a:solidFill>
              <a:latin typeface="Shorif Bongobondhu UNICODE" pitchFamily="2" charset="0"/>
              <a:cs typeface="Shorif Bongobondhu UNICOD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2988" y="492131"/>
            <a:ext cx="2137012" cy="70788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prstClr val="black"/>
                </a:solidFill>
                <a:latin typeface="Shorif Bongobondhu UNICODE" pitchFamily="2" charset="0"/>
                <a:cs typeface="Shorif Bongobondhu UNICODE" pitchFamily="2" charset="0"/>
              </a:rPr>
              <a:t>শিখনফল</a:t>
            </a:r>
            <a:r>
              <a:rPr lang="bn-IN" dirty="0">
                <a:solidFill>
                  <a:prstClr val="black"/>
                </a:solidFill>
                <a:latin typeface="Shorif Bongobondhu UNICODE" pitchFamily="2" charset="0"/>
                <a:cs typeface="Shorif Bongobondhu UNICODE" pitchFamily="2" charset="0"/>
              </a:rPr>
              <a:t> </a:t>
            </a:r>
            <a:endParaRPr lang="en-US" dirty="0">
              <a:solidFill>
                <a:prstClr val="black"/>
              </a:solidFill>
              <a:latin typeface="Shorif Bongobondhu UNICODE" pitchFamily="2" charset="0"/>
              <a:cs typeface="Shorif Bongobondhu UNICOD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3312" y="1236411"/>
            <a:ext cx="8223488" cy="2308324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bg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bg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এ পাঠ শেষে শিক্ষার্থীরা –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bn-IN" sz="2800" dirty="0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সত্যবাদিতার ধারণা ব্যাখ্যা করতে পারবে।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bn-IN" sz="2800" dirty="0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সত্যবাদিতার গুরুত্ব ব্যাখ্যা করতে পারবে।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bn-IN" sz="2800" dirty="0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সত্যবাদিতার প্রভাব ব্যাখ্যা করতে পারবে।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bn-IN" sz="2800" dirty="0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 সত্যবাদিতার পরিণতি ব্যাখ্যা করতে পারবে। </a:t>
            </a:r>
            <a:endParaRPr lang="en-US" sz="2800" dirty="0">
              <a:solidFill>
                <a:prstClr val="black"/>
              </a:solidFill>
              <a:latin typeface="SolaimanLipi" pitchFamily="66" charset="0"/>
              <a:cs typeface="SolaimanLipi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56" t="9859" r="19427" b="10903"/>
          <a:stretch/>
        </p:blipFill>
        <p:spPr>
          <a:xfrm>
            <a:off x="444690" y="347931"/>
            <a:ext cx="1228298" cy="9962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58" y="3544734"/>
            <a:ext cx="4996818" cy="30084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876" y="3544735"/>
            <a:ext cx="3203924" cy="300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298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28" y="1828800"/>
            <a:ext cx="8151017" cy="17526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27" y="3739487"/>
            <a:ext cx="8151017" cy="12203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71185" y="5957164"/>
            <a:ext cx="2792104" cy="92333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>
                <a:latin typeface="Shorif Bongobondhu UNICODE" pitchFamily="2" charset="0"/>
                <a:cs typeface="Shorif Bongobondhu UNICODE" pitchFamily="2" charset="0"/>
              </a:rPr>
              <a:t>সত্যবাদিতা</a:t>
            </a:r>
            <a:r>
              <a:rPr lang="en-US" dirty="0">
                <a:latin typeface="Shorif Bongobondhu UNICODE" pitchFamily="2" charset="0"/>
                <a:cs typeface="Shorif Bongobondhu UNICODE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1728" y="185215"/>
            <a:ext cx="8151017" cy="156966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9600" dirty="0">
                <a:latin typeface="Shorif Bongobondhu UNICODE" pitchFamily="2" charset="0"/>
                <a:cs typeface="Shorif Bongobondhu UNICODE" pitchFamily="2" charset="0"/>
              </a:rPr>
              <a:t>পরিচয়</a:t>
            </a:r>
            <a:r>
              <a:rPr lang="bn-IN" dirty="0">
                <a:latin typeface="Shorif Bongobondhu UNICODE" pitchFamily="2" charset="0"/>
                <a:cs typeface="Shorif Bongobondhu UNICODE" pitchFamily="2" charset="0"/>
              </a:rPr>
              <a:t> </a:t>
            </a:r>
            <a:endParaRPr lang="en-US" dirty="0">
              <a:latin typeface="Shorif Bongobondhu UNICODE" pitchFamily="2" charset="0"/>
              <a:cs typeface="Shorif Bongobondhu UNICO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9642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68" y="1420968"/>
            <a:ext cx="8166263" cy="382887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477" y="5791200"/>
            <a:ext cx="3414713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8867" y="228600"/>
            <a:ext cx="8166263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Shorif Bongobondhu UNICODE" pitchFamily="2" charset="0"/>
                <a:cs typeface="Shorif Bongobondhu UNICODE" pitchFamily="2" charset="0"/>
              </a:rPr>
              <a:t>গুরুত্ব</a:t>
            </a:r>
            <a:r>
              <a:rPr lang="bn-IN" dirty="0">
                <a:latin typeface="Shorif Bongobondhu UNICODE" pitchFamily="2" charset="0"/>
                <a:cs typeface="Shorif Bongobondhu UNICODE" pitchFamily="2" charset="0"/>
              </a:rPr>
              <a:t> </a:t>
            </a:r>
            <a:endParaRPr lang="en-US" dirty="0">
              <a:latin typeface="Shorif Bongobondhu UNICODE" pitchFamily="2" charset="0"/>
              <a:cs typeface="Shorif Bongobondhu UNICO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1686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08" y="2438261"/>
            <a:ext cx="8340045" cy="2133739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692" y="5791200"/>
            <a:ext cx="3414713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08" y="483267"/>
            <a:ext cx="834004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97867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02" y="1481245"/>
            <a:ext cx="8159697" cy="3620991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910" y="5791200"/>
            <a:ext cx="3414713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0903" y="304800"/>
            <a:ext cx="8159697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Shorif Bongobondhu UNICODE" pitchFamily="2" charset="0"/>
                <a:cs typeface="Shorif Bongobondhu UNICODE" pitchFamily="2" charset="0"/>
              </a:rPr>
              <a:t>প্রভাব</a:t>
            </a:r>
            <a:r>
              <a:rPr lang="bn-IN" dirty="0">
                <a:latin typeface="Shorif Bongobondhu UNICODE" pitchFamily="2" charset="0"/>
                <a:cs typeface="Shorif Bongobondhu UNICODE" pitchFamily="2" charset="0"/>
              </a:rPr>
              <a:t> </a:t>
            </a:r>
            <a:endParaRPr lang="en-US" dirty="0">
              <a:latin typeface="Shorif Bongobondhu UNICODE" pitchFamily="2" charset="0"/>
              <a:cs typeface="Shorif Bongobondhu UNICO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6268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05073"/>
            <a:ext cx="7688539" cy="4667901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712" y="5791200"/>
            <a:ext cx="3414713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32883"/>
            <a:ext cx="7688539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Shorif Bongobondhu UNICODE" pitchFamily="2" charset="0"/>
                <a:cs typeface="Shorif Bongobondhu UNICODE" pitchFamily="2" charset="0"/>
              </a:rPr>
              <a:t>পরিণতি</a:t>
            </a:r>
            <a:r>
              <a:rPr lang="bn-IN" dirty="0">
                <a:latin typeface="Shorif Bongobondhu UNICODE" pitchFamily="2" charset="0"/>
                <a:cs typeface="Shorif Bongobondhu UNICODE" pitchFamily="2" charset="0"/>
              </a:rPr>
              <a:t> </a:t>
            </a:r>
            <a:endParaRPr lang="en-US" dirty="0">
              <a:latin typeface="Shorif Bongobondhu UNICODE" pitchFamily="2" charset="0"/>
              <a:cs typeface="Shorif Bongobondhu UNICODE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799" y="956213"/>
            <a:ext cx="768853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dirty="0">
                <a:latin typeface="SolaimanLipi" pitchFamily="66" charset="0"/>
                <a:cs typeface="SolaimanLipi" pitchFamily="66" charset="0"/>
              </a:rPr>
              <a:t>সত্যবাদিতার পরিণতি হলো সফলতা ও মুক্তি। যেমন বলা হয়, </a:t>
            </a:r>
            <a:endParaRPr lang="en-US" dirty="0">
              <a:latin typeface="SolaimanLipi" pitchFamily="66" charset="0"/>
              <a:cs typeface="SolaimanLip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6810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791200"/>
            <a:ext cx="3414713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4856" y="152400"/>
            <a:ext cx="7703344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Shorif Bongobondhu UNICODE" pitchFamily="2" charset="0"/>
                <a:cs typeface="Shorif Bongobondhu UNICODE" pitchFamily="2" charset="0"/>
              </a:rPr>
              <a:t>বাড়ির কাজ </a:t>
            </a:r>
            <a:endParaRPr lang="en-US" sz="4800" dirty="0">
              <a:latin typeface="Shorif Bongobondhu UNICODE" pitchFamily="2" charset="0"/>
              <a:cs typeface="Shorif Bongobondhu UNICODE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4856" y="983397"/>
            <a:ext cx="7703344" cy="40934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SolaimanLipi" pitchFamily="66" charset="0"/>
                <a:cs typeface="SolaimanLipi" pitchFamily="66" charset="0"/>
              </a:rPr>
              <a:t>নিচের প্রশ্নগুলোর সংক্ষেপে উত্তর দাও।</a:t>
            </a:r>
          </a:p>
          <a:p>
            <a:r>
              <a:rPr lang="bn-IN" dirty="0">
                <a:latin typeface="SolaimanLipi" pitchFamily="66" charset="0"/>
                <a:cs typeface="SolaimanLipi" pitchFamily="66" charset="0"/>
              </a:rPr>
              <a:t>১। সত্যবাদিতার আরবি প্রতিশব্দ কী?</a:t>
            </a:r>
          </a:p>
          <a:p>
            <a:r>
              <a:rPr lang="bn-IN" dirty="0">
                <a:latin typeface="SolaimanLipi" pitchFamily="66" charset="0"/>
                <a:cs typeface="SolaimanLipi" pitchFamily="66" charset="0"/>
              </a:rPr>
              <a:t>২। সত্যবাদিতা কাকে বলে?</a:t>
            </a:r>
          </a:p>
          <a:p>
            <a:r>
              <a:rPr lang="bn-IN" dirty="0">
                <a:latin typeface="SolaimanLipi" pitchFamily="66" charset="0"/>
                <a:cs typeface="SolaimanLipi" pitchFamily="66" charset="0"/>
              </a:rPr>
              <a:t>৩। সাদিক কে?</a:t>
            </a:r>
          </a:p>
          <a:p>
            <a:r>
              <a:rPr lang="bn-IN" dirty="0">
                <a:latin typeface="SolaimanLipi" pitchFamily="66" charset="0"/>
                <a:cs typeface="SolaimanLipi" pitchFamily="66" charset="0"/>
              </a:rPr>
              <a:t>৪। সিদ্দিক কাকে বলা হয়?</a:t>
            </a:r>
          </a:p>
          <a:p>
            <a:r>
              <a:rPr lang="bn-IN" dirty="0">
                <a:latin typeface="SolaimanLipi" pitchFamily="66" charset="0"/>
                <a:cs typeface="SolaimanLipi" pitchFamily="66" charset="0"/>
              </a:rPr>
              <a:t>৫। সত্যবাদিতার বিপরীত কী?</a:t>
            </a:r>
          </a:p>
          <a:p>
            <a:r>
              <a:rPr lang="bn-IN" dirty="0">
                <a:latin typeface="SolaimanLipi" pitchFamily="66" charset="0"/>
                <a:cs typeface="SolaimanLipi" pitchFamily="66" charset="0"/>
              </a:rPr>
              <a:t>৬। মিথ্যাচার বলতে কী বুঝায়?</a:t>
            </a:r>
          </a:p>
          <a:p>
            <a:r>
              <a:rPr lang="bn-IN" dirty="0">
                <a:latin typeface="SolaimanLipi" pitchFamily="66" charset="0"/>
                <a:cs typeface="SolaimanLipi" pitchFamily="66" charset="0"/>
              </a:rPr>
              <a:t>৭। মিথ্যাচারকে আরবিতে কী বলা হয়?</a:t>
            </a:r>
          </a:p>
          <a:p>
            <a:r>
              <a:rPr lang="bn-IN" dirty="0">
                <a:latin typeface="SolaimanLipi" pitchFamily="66" charset="0"/>
                <a:cs typeface="SolaimanLipi" pitchFamily="66" charset="0"/>
              </a:rPr>
              <a:t>৮। চরম মিথ্যাবাদীকে  কী বলে আখ্যায়িত করা হয়?</a:t>
            </a:r>
          </a:p>
          <a:p>
            <a:r>
              <a:rPr lang="bn-IN" sz="2400" dirty="0">
                <a:latin typeface="SolaimanLipi" pitchFamily="66" charset="0"/>
                <a:cs typeface="SolaimanLipi" pitchFamily="66" charset="0"/>
              </a:rPr>
              <a:t>বড় প্রশ্ন</a:t>
            </a:r>
          </a:p>
          <a:p>
            <a:r>
              <a:rPr lang="bn-IN" dirty="0">
                <a:latin typeface="SolaimanLipi" pitchFamily="66" charset="0"/>
                <a:cs typeface="SolaimanLipi" pitchFamily="66" charset="0"/>
              </a:rPr>
              <a:t>১। সত্যবাদিতার গুরুত্ব বর্ণনা কর।</a:t>
            </a:r>
          </a:p>
          <a:p>
            <a:r>
              <a:rPr lang="bn-IN" dirty="0">
                <a:latin typeface="SolaimanLipi" pitchFamily="66" charset="0"/>
                <a:cs typeface="SolaimanLipi" pitchFamily="66" charset="0"/>
              </a:rPr>
              <a:t>২। সত্যবাদিতার প্রভাব ব্যাখ্যা কর।</a:t>
            </a:r>
          </a:p>
          <a:p>
            <a:r>
              <a:rPr lang="bn-IN" dirty="0">
                <a:latin typeface="SolaimanLipi" pitchFamily="66" charset="0"/>
                <a:cs typeface="SolaimanLipi" pitchFamily="66" charset="0"/>
              </a:rPr>
              <a:t>৩। সত্যবাদিতা পরিণতি বিশ্লেষণ কর। </a:t>
            </a:r>
          </a:p>
          <a:p>
            <a:endParaRPr lang="en-US" dirty="0">
              <a:latin typeface="SolaimanLipi" pitchFamily="66" charset="0"/>
              <a:cs typeface="SolaimanLip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93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46</TotalTime>
  <Words>172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Century Gothic</vt:lpstr>
      <vt:lpstr>Franklin Gothic Book</vt:lpstr>
      <vt:lpstr>Franklin Gothic Medium</vt:lpstr>
      <vt:lpstr>Shorif Ador Unicode</vt:lpstr>
      <vt:lpstr>Shorif Bongobondhu UNICODE</vt:lpstr>
      <vt:lpstr>SolaimanLipi</vt:lpstr>
      <vt:lpstr>Wingdings</vt:lpstr>
      <vt:lpstr>Wingdings 2</vt:lpstr>
      <vt:lpstr>Angles</vt:lpstr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Maksudur Rahman</cp:lastModifiedBy>
  <cp:revision>7</cp:revision>
  <dcterms:created xsi:type="dcterms:W3CDTF">2006-08-16T00:00:00Z</dcterms:created>
  <dcterms:modified xsi:type="dcterms:W3CDTF">2020-10-27T02:39:13Z</dcterms:modified>
</cp:coreProperties>
</file>