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60" r:id="rId4"/>
    <p:sldId id="266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6" r:id="rId17"/>
    <p:sldId id="284" r:id="rId18"/>
    <p:sldId id="285" r:id="rId19"/>
    <p:sldId id="287" r:id="rId20"/>
    <p:sldId id="288" r:id="rId21"/>
    <p:sldId id="289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5T13:06:55.39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4772-4297-4140-B65B-51E8BEF00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42A1E-B01A-4F4B-BE8E-6480902CD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B04AD-5C28-4750-918A-4C681AD2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3F0AB-2ED8-4F2C-A77D-BDCB4EA0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CE26C-557F-4EEA-A709-12C02198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8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DE0F-6414-4B94-9758-F3DF5AD6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DAAB8-EF30-46C8-9A82-42FB1D41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5A557-CDD9-46E7-A711-2D5B053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96D7E-76F6-472F-86EF-D6143917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DA3ED-036C-450E-AF6F-A0C24E73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0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1F1B62-C61C-4DEB-860F-D9AC433DA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370F4-BB13-405D-AB88-09195BD7B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4DC96-674F-4930-BDF4-84CE7FF2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AC71-D792-434C-9894-016474AE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808A-8493-41AA-BC44-65E0AD70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1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BBD7-9323-4EFB-902B-BE2DCBCA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BE755-3972-4183-A0F1-352847B3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AB9F5-F9A4-44E2-9659-052F6D87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D17D-DA3B-4DC6-B2CB-F99CFAF1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CC388-D4E8-4F16-A693-73A536EE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6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46F3-230D-48A8-A66E-F2298C1B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024B3-5B22-47A4-8CC3-7EE07976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2596-CFA0-4929-AB3E-14E2F93B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B68FB-B8DE-4E7E-97AA-8F296BCC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57061-5016-4011-92F2-B2BD01F0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AA7D-9ACC-4822-BAB1-532645C3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679C-8D21-4687-95C3-A1CD68337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D79AC-4803-4C6A-A771-DDA70595A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23393-7370-4414-9FB6-42C1CDD1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4A805-5198-4DE6-B5D9-8C55C97C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B47ED-80A4-4A76-8EAB-B3C96DF2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4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E21B5-F472-459B-8D37-3AC52887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9D711-F5E5-4BD1-8998-F7BF62C8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496C4-2E77-44FF-8B25-530AF252C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1964D6-3B3D-47D1-AF03-894646EA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ED3BD-C1E7-4443-8534-02E30EF15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957EF-F1F6-4CC8-8485-D2668405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6B914-EAB7-4CB6-A645-008DDA64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442BF-89DF-4B71-9BA9-CE9EA6ED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7653-2681-441B-AED6-DAB00A97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3EE45-57B7-43C6-96BD-0DB82A3B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6B122-50F2-4957-A51F-F955BC57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F4A15-C1BD-423E-A1E8-2A5B202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16334-66DF-4E96-ACF4-E7DD089A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0C3C7C-F53C-48F9-A5DB-D91DDF39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CDC2D-C94F-49C2-A49E-0A8777D3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938F-673C-4142-B82D-77F12659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AAF7-CC97-42DC-8FEB-83AE18ED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3428B-EA03-4F3A-933E-9477E49C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3E71-3CBD-4BBA-B200-E84AE52BA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C3928-1F25-4A0F-A1E3-50DF9ECA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F47BA-3468-48EC-8080-9464DCC0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8439-3651-4A68-ABB2-61D18D66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3D791-2649-4EB5-9E62-187932149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74A9E-419B-44B0-A547-C591C61A0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B2D51-3F48-4913-BD0C-60619420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7CFFE-2792-4914-8CF7-5EE1989B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BF7F3-3DA3-4539-830C-09186149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8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B5D73-54E5-4CB8-864B-62257EED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EA1D4-BE5E-45EA-8552-4B7E51817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D1F8-FB65-4055-B498-A52C734C3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8ACC-8678-450C-87A2-B82849EBCA5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012E3-D90F-4663-ADDD-49CA1EE35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A7DF5-2D51-430B-AAF4-9C0FC3518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AE4A-261F-4352-AAFE-45DCEFF27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13.jpg"/><Relationship Id="rId4" Type="http://schemas.openxmlformats.org/officeDocument/2006/relationships/image" Target="../media/image2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5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9.jpg"/><Relationship Id="rId4" Type="http://schemas.openxmlformats.org/officeDocument/2006/relationships/image" Target="../media/image1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7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fif"/><Relationship Id="rId5" Type="http://schemas.openxmlformats.org/officeDocument/2006/relationships/image" Target="../media/image32.jpg"/><Relationship Id="rId4" Type="http://schemas.openxmlformats.org/officeDocument/2006/relationships/image" Target="../media/image34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82;&#2435;shahnazakternomi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C9EBB3F-778B-4C02-947E-866056A262A1}"/>
                  </a:ext>
                </a:extLst>
              </p14:cNvPr>
              <p14:cNvContentPartPr/>
              <p14:nvPr/>
            </p14:nvContentPartPr>
            <p14:xfrm>
              <a:off x="-543648" y="2543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C9EBB3F-778B-4C02-947E-866056A262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2648" y="167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9DEE614-CC84-4C15-B905-1A217009B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"/>
            <a:ext cx="12192000" cy="6831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44631-9EE4-4079-B533-48F3CD42555B}"/>
              </a:ext>
            </a:extLst>
          </p:cNvPr>
          <p:cNvSpPr txBox="1"/>
          <p:nvPr/>
        </p:nvSpPr>
        <p:spPr>
          <a:xfrm>
            <a:off x="3223402" y="4692322"/>
            <a:ext cx="6055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00FF"/>
                </a:solidFill>
              </a:rPr>
              <a:t>মাল্টিমিডিয়া শ্রেণিতে </a:t>
            </a:r>
          </a:p>
          <a:p>
            <a:pPr algn="ctr"/>
            <a:r>
              <a:rPr lang="bn-BD" sz="5400" dirty="0">
                <a:solidFill>
                  <a:srgbClr val="0000FF"/>
                </a:solidFill>
              </a:rPr>
              <a:t>স্বাগতম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352BF-9E0C-4F79-89FF-F9DD808EA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711" l="1528" r="99931">
                        <a14:foregroundMark x1="20694" y1="73289" x2="80208" y2="87237"/>
                        <a14:foregroundMark x1="6111" y1="48289" x2="6806" y2="63816"/>
                        <a14:foregroundMark x1="31736" y1="97763" x2="36319" y2="96711"/>
                        <a14:foregroundMark x1="36319" y1="96711" x2="50208" y2="96711"/>
                        <a14:foregroundMark x1="89583" y1="83816" x2="88958" y2="93158"/>
                        <a14:foregroundMark x1="97222" y1="78289" x2="95833" y2="90395"/>
                        <a14:foregroundMark x1="1528" y1="54474" x2="2639" y2="71316"/>
                        <a14:foregroundMark x1="96389" y1="25789" x2="99931" y2="25789"/>
                        <a14:foregroundMark x1="95694" y1="27632" x2="88472" y2="28421"/>
                        <a14:foregroundMark x1="81736" y1="27895" x2="77014" y2="27237"/>
                        <a14:foregroundMark x1="68472" y1="29079" x2="76389" y2="28289"/>
                        <a14:foregroundMark x1="68623" y1="28289" x2="68958" y2="28289"/>
                        <a14:foregroundMark x1="64517" y1="29501" x2="64931" y2="29605"/>
                        <a14:foregroundMark x1="64931" y1="29605" x2="65833" y2="29474"/>
                        <a14:foregroundMark x1="76667" y1="29474" x2="76667" y2="29474"/>
                        <a14:foregroundMark x1="10000" y1="75263" x2="18403" y2="80789"/>
                        <a14:foregroundMark x1="7361" y1="79737" x2="19236" y2="92237"/>
                        <a14:foregroundMark x1="19236" y1="92237" x2="19236" y2="92237"/>
                        <a14:backgroundMark x1="972" y1="13947" x2="1250" y2="21447"/>
                        <a14:backgroundMark x1="1250" y1="21447" x2="4236" y2="26184"/>
                        <a14:backgroundMark x1="4236" y1="26184" x2="8403" y2="26053"/>
                        <a14:backgroundMark x1="8403" y1="26053" x2="20556" y2="27237"/>
                        <a14:backgroundMark x1="20556" y1="27237" x2="24444" y2="26184"/>
                        <a14:backgroundMark x1="24444" y1="26184" x2="36875" y2="27237"/>
                        <a14:backgroundMark x1="36875" y1="27237" x2="37569" y2="19868"/>
                        <a14:backgroundMark x1="37569" y1="19868" x2="38542" y2="16579"/>
                        <a14:backgroundMark x1="44931" y1="17105" x2="44931" y2="24474"/>
                        <a14:backgroundMark x1="44931" y1="24474" x2="48611" y2="27237"/>
                        <a14:backgroundMark x1="48611" y1="27237" x2="61319" y2="28684"/>
                        <a14:backgroundMark x1="61319" y1="28684" x2="77361" y2="23947"/>
                        <a14:backgroundMark x1="77361" y1="23947" x2="85486" y2="23947"/>
                        <a14:backgroundMark x1="85486" y1="23947" x2="89444" y2="23816"/>
                        <a14:backgroundMark x1="89444" y1="23816" x2="92431" y2="15921"/>
                        <a14:backgroundMark x1="44236" y1="25658" x2="48403" y2="26579"/>
                        <a14:backgroundMark x1="48403" y1="26579" x2="48819" y2="26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76"/>
            <a:ext cx="12192000" cy="6858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6887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4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6782 L -0.00247 -0.65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87BE68-D0E8-483D-A80C-C95342DBFE83}"/>
              </a:ext>
            </a:extLst>
          </p:cNvPr>
          <p:cNvSpPr txBox="1"/>
          <p:nvPr/>
        </p:nvSpPr>
        <p:spPr>
          <a:xfrm>
            <a:off x="5017698" y="198408"/>
            <a:ext cx="2156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</a:rPr>
              <a:t>একক কাজ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786349-8443-4E94-847E-D8C31A6BCFB4}"/>
              </a:ext>
            </a:extLst>
          </p:cNvPr>
          <p:cNvSpPr txBox="1"/>
          <p:nvPr/>
        </p:nvSpPr>
        <p:spPr>
          <a:xfrm>
            <a:off x="6702724" y="2458529"/>
            <a:ext cx="518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কবি কত সালে নোবেল পুরস্কার পান</a:t>
            </a:r>
            <a:r>
              <a:rPr lang="en-US" sz="2400" dirty="0"/>
              <a:t> 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ভূধর শব্দের অর্থ কি</a:t>
            </a:r>
            <a:r>
              <a:rPr lang="en-US" sz="2400" dirty="0"/>
              <a:t> 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পাণি শব্দের অর্থ কি</a:t>
            </a:r>
            <a:r>
              <a:rPr lang="en-US" sz="2400" dirty="0"/>
              <a:t> 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কবি কত সালে মৃত্যুবরণ করেন</a:t>
            </a:r>
            <a:r>
              <a:rPr lang="en-US" sz="2400" dirty="0"/>
              <a:t>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2A65B-8795-4601-9066-999CC69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1560572"/>
            <a:ext cx="5733690" cy="409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160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C8EDD-35E6-410A-8610-59E09E0B8E8F}"/>
              </a:ext>
            </a:extLst>
          </p:cNvPr>
          <p:cNvSpPr txBox="1"/>
          <p:nvPr/>
        </p:nvSpPr>
        <p:spPr>
          <a:xfrm>
            <a:off x="3312543" y="95187"/>
            <a:ext cx="53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কবিতার চরণের সাথে মিলিয়ে নেই-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4959A-EE60-46EA-879F-88AFA2DF6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3"/>
          <a:stretch/>
        </p:blipFill>
        <p:spPr>
          <a:xfrm>
            <a:off x="1500997" y="661243"/>
            <a:ext cx="4192135" cy="2461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FA435-EC21-41BD-AE8C-39F0DDA23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98" y="661242"/>
            <a:ext cx="4192135" cy="2461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97CEDE-7D81-4B6F-8DFC-D7559717CF9B}"/>
              </a:ext>
            </a:extLst>
          </p:cNvPr>
          <p:cNvSpPr txBox="1"/>
          <p:nvPr/>
        </p:nvSpPr>
        <p:spPr>
          <a:xfrm>
            <a:off x="1500997" y="3275881"/>
            <a:ext cx="4192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শুধু বিঘে দুই ছিল মোর ভুঁই,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F015A-C528-4ADD-832D-2F1E16C3D4CB}"/>
              </a:ext>
            </a:extLst>
          </p:cNvPr>
          <p:cNvSpPr txBox="1"/>
          <p:nvPr/>
        </p:nvSpPr>
        <p:spPr>
          <a:xfrm>
            <a:off x="7697637" y="3280269"/>
            <a:ext cx="2993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আর সবই গেছে ঋণে৷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262029-B512-44B2-B6C3-AF20031DD5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3"/>
          <a:stretch/>
        </p:blipFill>
        <p:spPr>
          <a:xfrm>
            <a:off x="1500997" y="3784004"/>
            <a:ext cx="4192135" cy="2168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352146-C28B-4DD8-B963-B2C57BFF2091}"/>
              </a:ext>
            </a:extLst>
          </p:cNvPr>
          <p:cNvSpPr txBox="1"/>
          <p:nvPr/>
        </p:nvSpPr>
        <p:spPr>
          <a:xfrm>
            <a:off x="1009289" y="6281065"/>
            <a:ext cx="4981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/>
              <a:t>বাবু বলিলেন,বুঝেছ উপেন,এ জমি লইব কিনে৷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A73C02-C9ED-4962-88EE-3C6C24032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98" y="3750394"/>
            <a:ext cx="4192135" cy="2235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1C329B-4EA0-445D-8691-6F006982C6D9}"/>
              </a:ext>
            </a:extLst>
          </p:cNvPr>
          <p:cNvSpPr txBox="1"/>
          <p:nvPr/>
        </p:nvSpPr>
        <p:spPr>
          <a:xfrm>
            <a:off x="6780362" y="6196758"/>
            <a:ext cx="460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কহিলাম আমি,তুমি ভূস্বামী,ভূমির অন্ত নাই৷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81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FA27C-4607-4A71-B83C-BBBD21CDD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98" y="215659"/>
            <a:ext cx="3890513" cy="241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A41C7-DA34-4046-8BFD-C0A95538D524}"/>
              </a:ext>
            </a:extLst>
          </p:cNvPr>
          <p:cNvSpPr txBox="1"/>
          <p:nvPr/>
        </p:nvSpPr>
        <p:spPr>
          <a:xfrm>
            <a:off x="773503" y="2718259"/>
            <a:ext cx="532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চেয়ে দেখো মোর আছে বড়ো-জোর মরিবার মতো ঠাঁই৷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A261B-51F0-4C68-ACF3-CB265CDEB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79" y="215660"/>
            <a:ext cx="4235569" cy="2415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C28C4-7B01-4548-9C81-D4825AFC08DD}"/>
              </a:ext>
            </a:extLst>
          </p:cNvPr>
          <p:cNvSpPr txBox="1"/>
          <p:nvPr/>
        </p:nvSpPr>
        <p:spPr>
          <a:xfrm>
            <a:off x="6314534" y="2718259"/>
            <a:ext cx="501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শুনি রাজা কহে,বাপু,জানো তো হে,করেছি বাগানখানা,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52234-F848-4E45-A553-B6B932D1A97D}"/>
              </a:ext>
            </a:extLst>
          </p:cNvPr>
          <p:cNvSpPr txBox="1"/>
          <p:nvPr/>
        </p:nvSpPr>
        <p:spPr>
          <a:xfrm>
            <a:off x="1293961" y="5927409"/>
            <a:ext cx="463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পেলে দুই বিঘে প্রস্থে ও দিঘে সমান হইবে টানা-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58EF5-783F-45AB-90D7-40A61E78173D}"/>
              </a:ext>
            </a:extLst>
          </p:cNvPr>
          <p:cNvSpPr txBox="1"/>
          <p:nvPr/>
        </p:nvSpPr>
        <p:spPr>
          <a:xfrm>
            <a:off x="6096000" y="5927409"/>
            <a:ext cx="511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ওটা দিতে হবে৷কহিলাম তবে বক্ষে জুড়িয়া পাণি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55BC8D-2653-41E2-BA7E-DFA30AAE9A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0" r="28397" b="82438"/>
          <a:stretch/>
        </p:blipFill>
        <p:spPr>
          <a:xfrm>
            <a:off x="6636592" y="3252158"/>
            <a:ext cx="3890512" cy="242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ED41A-FBD9-4201-8A99-3F667809A7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16802" r="38422" b="28889"/>
          <a:stretch/>
        </p:blipFill>
        <p:spPr>
          <a:xfrm>
            <a:off x="1664896" y="3252158"/>
            <a:ext cx="3890512" cy="242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7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8B7B2-E8C0-4FB1-A515-37778FEEA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48"/>
          <a:stretch/>
        </p:blipFill>
        <p:spPr>
          <a:xfrm>
            <a:off x="1017917" y="251244"/>
            <a:ext cx="4986068" cy="273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08FCC1-6AE2-42C6-A003-BCF2FB8072CF}"/>
              </a:ext>
            </a:extLst>
          </p:cNvPr>
          <p:cNvSpPr txBox="1"/>
          <p:nvPr/>
        </p:nvSpPr>
        <p:spPr>
          <a:xfrm>
            <a:off x="1423358" y="3231670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সজল চক্ষে,করুন রক্ষে গরিবের ভিটেখানি৷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1C22E-0951-4FA9-8212-90D4F410D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59" y="251244"/>
            <a:ext cx="4986067" cy="273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E3A856-3A48-4495-83ED-69B3E5F1DB5D}"/>
              </a:ext>
            </a:extLst>
          </p:cNvPr>
          <p:cNvSpPr txBox="1"/>
          <p:nvPr/>
        </p:nvSpPr>
        <p:spPr>
          <a:xfrm>
            <a:off x="6771735" y="3235983"/>
            <a:ext cx="465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সপ্ত পুরুষ যেথায় মানুষ সে মাটি সোনার বাড়া,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F72B91-8FA9-4E1F-9073-9D7B453D0B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3" b="10188"/>
          <a:stretch/>
        </p:blipFill>
        <p:spPr>
          <a:xfrm>
            <a:off x="1017917" y="3642243"/>
            <a:ext cx="4986068" cy="247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42166-0CBE-42C3-B1A5-C0DABEC69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84" y="3642243"/>
            <a:ext cx="4857664" cy="2473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643BFF-45B4-4DD1-A0FF-3B0B45B0B5B2}"/>
              </a:ext>
            </a:extLst>
          </p:cNvPr>
          <p:cNvSpPr txBox="1"/>
          <p:nvPr/>
        </p:nvSpPr>
        <p:spPr>
          <a:xfrm>
            <a:off x="1017917" y="6280030"/>
            <a:ext cx="47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দৈন্যের দায়ে বেচিব সে মায়ে এমনি লক্ষ্মীছাড়া</a:t>
            </a:r>
            <a:r>
              <a:rPr lang="en-US" dirty="0"/>
              <a:t>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A71D5F-B526-4ABB-9F08-9FC61106F257}"/>
              </a:ext>
            </a:extLst>
          </p:cNvPr>
          <p:cNvSpPr txBox="1"/>
          <p:nvPr/>
        </p:nvSpPr>
        <p:spPr>
          <a:xfrm>
            <a:off x="6616460" y="6280030"/>
            <a:ext cx="47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আঁখি করি লাল রাজা ক্ষণকাল রহিল মৌনভাবে,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C0B32-43E3-435A-A381-DDC4C8F716B4}"/>
              </a:ext>
            </a:extLst>
          </p:cNvPr>
          <p:cNvSpPr txBox="1"/>
          <p:nvPr/>
        </p:nvSpPr>
        <p:spPr>
          <a:xfrm>
            <a:off x="989163" y="3023558"/>
            <a:ext cx="48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কহিলেন শেষে ক্রূর হাসি হেসে,আচ্ছা,সে দেখা যাবে৷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6F350-6A96-4F69-830A-ADBC2318BAA6}"/>
              </a:ext>
            </a:extLst>
          </p:cNvPr>
          <p:cNvSpPr txBox="1"/>
          <p:nvPr/>
        </p:nvSpPr>
        <p:spPr>
          <a:xfrm>
            <a:off x="6357669" y="3023558"/>
            <a:ext cx="496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পরে মাস দেড়ে ভিটে মাটি ছেড়ে বাহির হইনু পথে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00471A-B3A6-4004-A183-5224262B3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4" y="3655346"/>
            <a:ext cx="4106174" cy="2245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66AC4B-853C-4C53-B2CA-20901FDE645C}"/>
              </a:ext>
            </a:extLst>
          </p:cNvPr>
          <p:cNvSpPr txBox="1"/>
          <p:nvPr/>
        </p:nvSpPr>
        <p:spPr>
          <a:xfrm>
            <a:off x="897147" y="6095364"/>
            <a:ext cx="507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/>
              <a:t>করিল ডিক্রি,সকলই বিক্রি মিথ্যা দেনার খতে৷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7CE54-240A-4A74-B92A-F36546B99480}"/>
              </a:ext>
            </a:extLst>
          </p:cNvPr>
          <p:cNvSpPr txBox="1"/>
          <p:nvPr/>
        </p:nvSpPr>
        <p:spPr>
          <a:xfrm>
            <a:off x="6188014" y="6095364"/>
            <a:ext cx="51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এ জগতে, হায়,সেই বেশি চায় আছে যার ভূরি ভূরি-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30259-4200-4396-BA32-501800235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3" y="3655346"/>
            <a:ext cx="4106174" cy="2245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FB277-1EF0-43BE-B41C-E91C691E3E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 b="26163"/>
          <a:stretch/>
        </p:blipFill>
        <p:spPr>
          <a:xfrm>
            <a:off x="6400803" y="194898"/>
            <a:ext cx="4106174" cy="2435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1A4C3-D406-4881-BFFC-6425335C31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7"/>
          <a:stretch/>
        </p:blipFill>
        <p:spPr>
          <a:xfrm>
            <a:off x="1147314" y="222881"/>
            <a:ext cx="4106174" cy="2407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8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DD2CF-DC15-411F-BC4E-329E36BF8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2"/>
          <a:stretch/>
        </p:blipFill>
        <p:spPr>
          <a:xfrm>
            <a:off x="1376118" y="217115"/>
            <a:ext cx="3918857" cy="2388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9054E-6400-49B3-A56B-870529C1B2DA}"/>
              </a:ext>
            </a:extLst>
          </p:cNvPr>
          <p:cNvSpPr txBox="1"/>
          <p:nvPr/>
        </p:nvSpPr>
        <p:spPr>
          <a:xfrm>
            <a:off x="1118147" y="2822291"/>
            <a:ext cx="41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রাজার হস্ত করে সমস্ত কাঙালের ধন চুরি৷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928C5-F9C9-4954-8CA3-8148802E62A9}"/>
              </a:ext>
            </a:extLst>
          </p:cNvPr>
          <p:cNvSpPr txBox="1"/>
          <p:nvPr/>
        </p:nvSpPr>
        <p:spPr>
          <a:xfrm>
            <a:off x="6335896" y="2822291"/>
            <a:ext cx="476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মনে ভাবিলাম মোরে ভগবান রাখিবে না মোহগর্তে,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570F5-C427-4BA9-9A6F-5E2B26C08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33" y="3408737"/>
            <a:ext cx="3865454" cy="231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05BBCD-F610-4C90-99BF-03FAA6FF267A}"/>
              </a:ext>
            </a:extLst>
          </p:cNvPr>
          <p:cNvSpPr txBox="1"/>
          <p:nvPr/>
        </p:nvSpPr>
        <p:spPr>
          <a:xfrm>
            <a:off x="905774" y="6013913"/>
            <a:ext cx="47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/>
              <a:t>তাই লিখি দিল বিশ্ব নিখিল দু বিঘার পরিবর্তে৷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61262-12B2-4BFF-A392-73046C910DEC}"/>
              </a:ext>
            </a:extLst>
          </p:cNvPr>
          <p:cNvSpPr txBox="1"/>
          <p:nvPr/>
        </p:nvSpPr>
        <p:spPr>
          <a:xfrm>
            <a:off x="6236898" y="6013913"/>
            <a:ext cx="48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সন্ন্যাসীবেশে ফিরি দেশে দেশে হইয়া সাধুর শিষ্য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F9FD3D-4777-4D0B-92FE-FFFF4AA11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92" y="217116"/>
            <a:ext cx="3940221" cy="2534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157A63-B674-4008-A615-8BF0FDD83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91" y="3428999"/>
            <a:ext cx="3940221" cy="231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2D66D-05A1-48CA-A27B-8E616A78F587}"/>
              </a:ext>
            </a:extLst>
          </p:cNvPr>
          <p:cNvSpPr txBox="1"/>
          <p:nvPr/>
        </p:nvSpPr>
        <p:spPr>
          <a:xfrm>
            <a:off x="4896928" y="129396"/>
            <a:ext cx="239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</a:rPr>
              <a:t>জোড়ায় কাজ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C460F-9B35-4B22-9184-8C4CF9157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85" y="843565"/>
            <a:ext cx="8781690" cy="462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5E0A1-3A58-49DA-AF45-1E72F7D1CA63}"/>
              </a:ext>
            </a:extLst>
          </p:cNvPr>
          <p:cNvSpPr txBox="1"/>
          <p:nvPr/>
        </p:nvSpPr>
        <p:spPr>
          <a:xfrm>
            <a:off x="2721634" y="5748075"/>
            <a:ext cx="711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 জগতে, হায়,সেই বেশি চায় আছে যার ভূরি ভূরি-</a:t>
            </a:r>
          </a:p>
          <a:p>
            <a:r>
              <a:rPr lang="bn-BD" sz="2400" dirty="0"/>
              <a:t>রাজার হস্ত করে সমস্ত কাঙালের ধন চুরি৷-ব্যাখ্যা কর৷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9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C8A10-112A-45EA-B729-39F6E91E4545}"/>
              </a:ext>
            </a:extLst>
          </p:cNvPr>
          <p:cNvSpPr txBox="1"/>
          <p:nvPr/>
        </p:nvSpPr>
        <p:spPr>
          <a:xfrm>
            <a:off x="1127186" y="2796562"/>
            <a:ext cx="4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কত হেরিলাম মনোহর ধাম,কত মনোরম দৃশ্য</a:t>
            </a:r>
            <a:r>
              <a:rPr lang="en-US" dirty="0"/>
              <a:t> 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77BAD9-A273-4C37-85CB-CA27AF023573}"/>
              </a:ext>
            </a:extLst>
          </p:cNvPr>
          <p:cNvGrpSpPr/>
          <p:nvPr/>
        </p:nvGrpSpPr>
        <p:grpSpPr>
          <a:xfrm>
            <a:off x="6805343" y="129396"/>
            <a:ext cx="4286251" cy="2458528"/>
            <a:chOff x="5337595" y="2557462"/>
            <a:chExt cx="4136185" cy="17430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6B0633-AFFA-4ABE-BC36-79B77793C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595" y="2557462"/>
              <a:ext cx="2068092" cy="174307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3A3A114-E92E-4FC5-BD9C-E91F8109F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78" r="18442" b="16257"/>
            <a:stretch/>
          </p:blipFill>
          <p:spPr>
            <a:xfrm>
              <a:off x="7405688" y="2557463"/>
              <a:ext cx="2068092" cy="174307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596387-1B96-4903-838D-476EBFEDA6AC}"/>
              </a:ext>
            </a:extLst>
          </p:cNvPr>
          <p:cNvSpPr txBox="1"/>
          <p:nvPr/>
        </p:nvSpPr>
        <p:spPr>
          <a:xfrm>
            <a:off x="6530196" y="2793504"/>
            <a:ext cx="50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ভূধরে সাগরে বিজনে নগরে যখন যেখানে ভ্রমি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E515C-5218-4588-8C77-258BE639DB82}"/>
              </a:ext>
            </a:extLst>
          </p:cNvPr>
          <p:cNvSpPr txBox="1"/>
          <p:nvPr/>
        </p:nvSpPr>
        <p:spPr>
          <a:xfrm>
            <a:off x="905774" y="6349042"/>
            <a:ext cx="509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তবু নিশিদিনে ভুলিতে পারি নে সেই দুই বিঘা জমি ৷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2923F-CEE1-48C6-8589-1C90ABC5D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44" y="3378496"/>
            <a:ext cx="4286250" cy="2695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FE9B95-FB4F-4FD9-B66D-FF259860F272}"/>
              </a:ext>
            </a:extLst>
          </p:cNvPr>
          <p:cNvSpPr txBox="1"/>
          <p:nvPr/>
        </p:nvSpPr>
        <p:spPr>
          <a:xfrm>
            <a:off x="6645215" y="6280030"/>
            <a:ext cx="50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হাটে মাঠে বাটে এই মতো কাটে বছর পনেরো-ষোল-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86078-5773-4CE1-B45E-482402690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36" y="139626"/>
            <a:ext cx="4468483" cy="2381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FE7CD-35F6-43DC-9262-637DE5A926A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/>
          <a:stretch/>
        </p:blipFill>
        <p:spPr>
          <a:xfrm>
            <a:off x="1220637" y="3243592"/>
            <a:ext cx="4468483" cy="302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F081A-6F9E-4202-BA4B-EB6D5F073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09" y="992038"/>
            <a:ext cx="4895492" cy="3491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16757E-CD45-410A-868D-DAB727817D70}"/>
              </a:ext>
            </a:extLst>
          </p:cNvPr>
          <p:cNvSpPr txBox="1"/>
          <p:nvPr/>
        </p:nvSpPr>
        <p:spPr>
          <a:xfrm>
            <a:off x="836762" y="5037827"/>
            <a:ext cx="525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একদিন শেষে ফিরিবারে দেশে বড়োই বাসনা হল৷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9350A-6D43-4A66-A775-0E8701978BD3}"/>
              </a:ext>
            </a:extLst>
          </p:cNvPr>
          <p:cNvSpPr txBox="1"/>
          <p:nvPr/>
        </p:nvSpPr>
        <p:spPr>
          <a:xfrm>
            <a:off x="6978769" y="5037827"/>
            <a:ext cx="425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নমো নমো নম সুন্দরী মম জননী বঙ্গভূমি</a:t>
            </a:r>
            <a:r>
              <a:rPr lang="en-US" dirty="0"/>
              <a:t> 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F122C-454D-4555-B41B-A5F4B28C1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1" y="992038"/>
            <a:ext cx="4330461" cy="3491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9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C0519-48FC-48D7-862A-8EE7EAB40D57}"/>
              </a:ext>
            </a:extLst>
          </p:cNvPr>
          <p:cNvSpPr txBox="1"/>
          <p:nvPr/>
        </p:nvSpPr>
        <p:spPr>
          <a:xfrm>
            <a:off x="4965939" y="146648"/>
            <a:ext cx="226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</a:rPr>
              <a:t>দলীয় কাজ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89587-E191-41EA-93E1-19ACAA72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83" y="853364"/>
            <a:ext cx="7832785" cy="421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39904-75A0-4DE5-ACE0-C7AA989C63F6}"/>
              </a:ext>
            </a:extLst>
          </p:cNvPr>
          <p:cNvSpPr txBox="1"/>
          <p:nvPr/>
        </p:nvSpPr>
        <p:spPr>
          <a:xfrm>
            <a:off x="2605177" y="5686236"/>
            <a:ext cx="741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00FF"/>
                </a:solidFill>
              </a:rPr>
              <a:t>আজকের পাঠে রাজার নিষ্ঠুরতার বর্ণনা লিখ৷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E3A3CBA-DF5B-4A9F-9C2E-839FF4D28493}"/>
              </a:ext>
            </a:extLst>
          </p:cNvPr>
          <p:cNvSpPr/>
          <p:nvPr/>
        </p:nvSpPr>
        <p:spPr>
          <a:xfrm>
            <a:off x="232989" y="9992"/>
            <a:ext cx="5851585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FF2A7-9450-443D-9587-8514D5F8D37E}"/>
              </a:ext>
            </a:extLst>
          </p:cNvPr>
          <p:cNvSpPr/>
          <p:nvPr/>
        </p:nvSpPr>
        <p:spPr>
          <a:xfrm>
            <a:off x="6136199" y="9992"/>
            <a:ext cx="5851585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DAEA86-DFC7-4338-B020-6A6B87214DD4}"/>
              </a:ext>
            </a:extLst>
          </p:cNvPr>
          <p:cNvGrpSpPr/>
          <p:nvPr/>
        </p:nvGrpSpPr>
        <p:grpSpPr>
          <a:xfrm>
            <a:off x="11056883" y="4912898"/>
            <a:ext cx="674468" cy="1862333"/>
            <a:chOff x="11056883" y="4912898"/>
            <a:chExt cx="674468" cy="18623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76AF03E-2A7B-469B-8BCE-F4312FF2B648}"/>
                </a:ext>
              </a:extLst>
            </p:cNvPr>
            <p:cNvSpPr/>
            <p:nvPr/>
          </p:nvSpPr>
          <p:spPr>
            <a:xfrm>
              <a:off x="11056883" y="4912898"/>
              <a:ext cx="610271" cy="18623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CFE44F-343C-4079-8C71-113600C243A9}"/>
                </a:ext>
              </a:extLst>
            </p:cNvPr>
            <p:cNvSpPr txBox="1"/>
            <p:nvPr/>
          </p:nvSpPr>
          <p:spPr>
            <a:xfrm rot="16200000">
              <a:off x="11021167" y="6035223"/>
              <a:ext cx="105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/>
                <a:t>পাতা-০১</a:t>
              </a:r>
              <a:endParaRPr lang="en-US" dirty="0"/>
            </a:p>
          </p:txBody>
        </p:sp>
      </p:grp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9279984-AF71-4388-A104-C2C42472C908}"/>
              </a:ext>
            </a:extLst>
          </p:cNvPr>
          <p:cNvSpPr/>
          <p:nvPr/>
        </p:nvSpPr>
        <p:spPr>
          <a:xfrm>
            <a:off x="6270798" y="158969"/>
            <a:ext cx="5385820" cy="6616262"/>
          </a:xfrm>
          <a:custGeom>
            <a:avLst/>
            <a:gdLst>
              <a:gd name="connsiteX0" fmla="*/ 0 w 5385820"/>
              <a:gd name="connsiteY0" fmla="*/ 0 h 6616262"/>
              <a:gd name="connsiteX1" fmla="*/ 5385820 w 5385820"/>
              <a:gd name="connsiteY1" fmla="*/ 0 h 6616262"/>
              <a:gd name="connsiteX2" fmla="*/ 5385820 w 5385820"/>
              <a:gd name="connsiteY2" fmla="*/ 5021676 h 6616262"/>
              <a:gd name="connsiteX3" fmla="*/ 5319360 w 5385820"/>
              <a:gd name="connsiteY3" fmla="*/ 5021676 h 6616262"/>
              <a:gd name="connsiteX4" fmla="*/ 5108629 w 5385820"/>
              <a:gd name="connsiteY4" fmla="*/ 5232407 h 6616262"/>
              <a:gd name="connsiteX5" fmla="*/ 5108629 w 5385820"/>
              <a:gd name="connsiteY5" fmla="*/ 6478308 h 6616262"/>
              <a:gd name="connsiteX6" fmla="*/ 5125189 w 5385820"/>
              <a:gd name="connsiteY6" fmla="*/ 6560335 h 6616262"/>
              <a:gd name="connsiteX7" fmla="*/ 5162897 w 5385820"/>
              <a:gd name="connsiteY7" fmla="*/ 6616262 h 6616262"/>
              <a:gd name="connsiteX8" fmla="*/ 0 w 5385820"/>
              <a:gd name="connsiteY8" fmla="*/ 6616262 h 66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5820" h="6616262">
                <a:moveTo>
                  <a:pt x="0" y="0"/>
                </a:moveTo>
                <a:lnTo>
                  <a:pt x="5385820" y="0"/>
                </a:lnTo>
                <a:lnTo>
                  <a:pt x="5385820" y="5021676"/>
                </a:lnTo>
                <a:lnTo>
                  <a:pt x="5319360" y="5021676"/>
                </a:lnTo>
                <a:cubicBezTo>
                  <a:pt x="5202976" y="5021676"/>
                  <a:pt x="5108629" y="5116023"/>
                  <a:pt x="5108629" y="5232407"/>
                </a:cubicBezTo>
                <a:lnTo>
                  <a:pt x="5108629" y="6478308"/>
                </a:lnTo>
                <a:cubicBezTo>
                  <a:pt x="5108629" y="6507404"/>
                  <a:pt x="5114526" y="6535123"/>
                  <a:pt x="5125189" y="6560335"/>
                </a:cubicBezTo>
                <a:lnTo>
                  <a:pt x="5162897" y="6616262"/>
                </a:lnTo>
                <a:lnTo>
                  <a:pt x="0" y="6616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155E84-C591-4F9E-949B-888B5EA6C1B5}"/>
              </a:ext>
            </a:extLst>
          </p:cNvPr>
          <p:cNvSpPr/>
          <p:nvPr/>
        </p:nvSpPr>
        <p:spPr>
          <a:xfrm>
            <a:off x="512530" y="158969"/>
            <a:ext cx="5445484" cy="66890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DCD7ED-85FA-469D-80E2-2969C8315812}"/>
              </a:ext>
            </a:extLst>
          </p:cNvPr>
          <p:cNvSpPr txBox="1"/>
          <p:nvPr/>
        </p:nvSpPr>
        <p:spPr>
          <a:xfrm>
            <a:off x="7641625" y="3752496"/>
            <a:ext cx="3127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 সাহিত্য কণিকা        </a:t>
            </a:r>
          </a:p>
          <a:p>
            <a:r>
              <a:rPr lang="bn-BD" sz="2400" dirty="0"/>
              <a:t>শ্রেণি-অস্টম</a:t>
            </a:r>
          </a:p>
          <a:p>
            <a:r>
              <a:rPr lang="bn-BD" sz="2400" dirty="0"/>
              <a:t>মোট শিক্ষার্থী-৪০জন</a:t>
            </a:r>
          </a:p>
          <a:p>
            <a:r>
              <a:rPr lang="bn-BD" sz="2400" dirty="0"/>
              <a:t>সময়-৪৫মিনিট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E55756-240A-4938-9E63-F3A4FDF0EF22}"/>
              </a:ext>
            </a:extLst>
          </p:cNvPr>
          <p:cNvGrpSpPr/>
          <p:nvPr/>
        </p:nvGrpSpPr>
        <p:grpSpPr>
          <a:xfrm>
            <a:off x="5618719" y="294981"/>
            <a:ext cx="931709" cy="6268037"/>
            <a:chOff x="5615559" y="106777"/>
            <a:chExt cx="931709" cy="626803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8A27F9-A175-4E15-98FA-96037CD4434C}"/>
                </a:ext>
              </a:extLst>
            </p:cNvPr>
            <p:cNvSpPr/>
            <p:nvPr/>
          </p:nvSpPr>
          <p:spPr>
            <a:xfrm>
              <a:off x="6136199" y="1820008"/>
              <a:ext cx="373624" cy="1536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ACD2CB-6B7C-4748-85FF-BAADCFC09279}"/>
                </a:ext>
              </a:extLst>
            </p:cNvPr>
            <p:cNvSpPr/>
            <p:nvPr/>
          </p:nvSpPr>
          <p:spPr>
            <a:xfrm>
              <a:off x="6173644" y="773827"/>
              <a:ext cx="373624" cy="1536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C70D0C-8D2E-4247-A17A-7641B382653F}"/>
                </a:ext>
              </a:extLst>
            </p:cNvPr>
            <p:cNvSpPr/>
            <p:nvPr/>
          </p:nvSpPr>
          <p:spPr>
            <a:xfrm>
              <a:off x="6173644" y="1337756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8FD549-72D9-403F-87BA-E0C284E0E90B}"/>
                </a:ext>
              </a:extLst>
            </p:cNvPr>
            <p:cNvSpPr/>
            <p:nvPr/>
          </p:nvSpPr>
          <p:spPr>
            <a:xfrm>
              <a:off x="6173644" y="260412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026BCC-A147-4C6A-B5B5-7353F9777511}"/>
                </a:ext>
              </a:extLst>
            </p:cNvPr>
            <p:cNvSpPr/>
            <p:nvPr/>
          </p:nvSpPr>
          <p:spPr>
            <a:xfrm>
              <a:off x="5616236" y="773827"/>
              <a:ext cx="373624" cy="1536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DFC36C-D406-4BAF-A3DA-81177FFF090B}"/>
                </a:ext>
              </a:extLst>
            </p:cNvPr>
            <p:cNvSpPr/>
            <p:nvPr/>
          </p:nvSpPr>
          <p:spPr>
            <a:xfrm>
              <a:off x="5616236" y="1337756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BB04A11-ED1C-49A0-92E6-DF5823461A63}"/>
                </a:ext>
              </a:extLst>
            </p:cNvPr>
            <p:cNvSpPr/>
            <p:nvPr/>
          </p:nvSpPr>
          <p:spPr>
            <a:xfrm>
              <a:off x="5616236" y="260412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7F84C83-218D-4CCE-9054-2578F16BF011}"/>
                </a:ext>
              </a:extLst>
            </p:cNvPr>
            <p:cNvSpPr/>
            <p:nvPr/>
          </p:nvSpPr>
          <p:spPr>
            <a:xfrm>
              <a:off x="5894691" y="106777"/>
              <a:ext cx="465765" cy="456425"/>
            </a:xfrm>
            <a:prstGeom prst="arc">
              <a:avLst>
                <a:gd name="adj1" fmla="val 10625144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A8281AA-5A32-4562-BF10-6C8D20D42521}"/>
                </a:ext>
              </a:extLst>
            </p:cNvPr>
            <p:cNvSpPr/>
            <p:nvPr/>
          </p:nvSpPr>
          <p:spPr>
            <a:xfrm>
              <a:off x="5903317" y="1186360"/>
              <a:ext cx="465765" cy="456425"/>
            </a:xfrm>
            <a:prstGeom prst="arc">
              <a:avLst>
                <a:gd name="adj1" fmla="val 10561046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67FDA3A-B60A-408A-A280-BEC996FBD949}"/>
                </a:ext>
              </a:extLst>
            </p:cNvPr>
            <p:cNvSpPr/>
            <p:nvPr/>
          </p:nvSpPr>
          <p:spPr>
            <a:xfrm>
              <a:off x="6173644" y="2351170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2C6B42-9AC1-40FC-BBCA-99AAFDCAA1C7}"/>
                </a:ext>
              </a:extLst>
            </p:cNvPr>
            <p:cNvSpPr/>
            <p:nvPr/>
          </p:nvSpPr>
          <p:spPr>
            <a:xfrm>
              <a:off x="6173644" y="2915099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E01A8A8-F1ED-445D-9526-E8F1CA04EF44}"/>
                </a:ext>
              </a:extLst>
            </p:cNvPr>
            <p:cNvSpPr/>
            <p:nvPr/>
          </p:nvSpPr>
          <p:spPr>
            <a:xfrm>
              <a:off x="6173644" y="1837755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20AF49-A62D-4D4E-BF7B-5F1BB92A9F68}"/>
                </a:ext>
              </a:extLst>
            </p:cNvPr>
            <p:cNvSpPr/>
            <p:nvPr/>
          </p:nvSpPr>
          <p:spPr>
            <a:xfrm>
              <a:off x="5616236" y="2351170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7737E9B-5627-43B3-9DB0-678567082B42}"/>
                </a:ext>
              </a:extLst>
            </p:cNvPr>
            <p:cNvSpPr/>
            <p:nvPr/>
          </p:nvSpPr>
          <p:spPr>
            <a:xfrm>
              <a:off x="5616236" y="2915099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0E6A1C-E20C-4A1A-A0CE-397D91ACAF53}"/>
                </a:ext>
              </a:extLst>
            </p:cNvPr>
            <p:cNvSpPr/>
            <p:nvPr/>
          </p:nvSpPr>
          <p:spPr>
            <a:xfrm>
              <a:off x="5616236" y="1837755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4A602ED1-4E5B-401E-B90F-FC681D2A351B}"/>
                </a:ext>
              </a:extLst>
            </p:cNvPr>
            <p:cNvSpPr/>
            <p:nvPr/>
          </p:nvSpPr>
          <p:spPr>
            <a:xfrm>
              <a:off x="5894691" y="1684120"/>
              <a:ext cx="465765" cy="456425"/>
            </a:xfrm>
            <a:prstGeom prst="arc">
              <a:avLst>
                <a:gd name="adj1" fmla="val 10625144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39F230C5-6E56-42E5-B371-4B356D0521D6}"/>
                </a:ext>
              </a:extLst>
            </p:cNvPr>
            <p:cNvSpPr/>
            <p:nvPr/>
          </p:nvSpPr>
          <p:spPr>
            <a:xfrm>
              <a:off x="5894691" y="2197535"/>
              <a:ext cx="465765" cy="456425"/>
            </a:xfrm>
            <a:prstGeom prst="arc">
              <a:avLst>
                <a:gd name="adj1" fmla="val 10517527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CA3CCDD-F267-4F67-94B4-83196A28F7BF}"/>
                </a:ext>
              </a:extLst>
            </p:cNvPr>
            <p:cNvSpPr/>
            <p:nvPr/>
          </p:nvSpPr>
          <p:spPr>
            <a:xfrm>
              <a:off x="5903317" y="2763703"/>
              <a:ext cx="465765" cy="456425"/>
            </a:xfrm>
            <a:prstGeom prst="arc">
              <a:avLst>
                <a:gd name="adj1" fmla="val 10561046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4083300-F218-465C-B173-4F46215DAAE5}"/>
                </a:ext>
              </a:extLst>
            </p:cNvPr>
            <p:cNvSpPr/>
            <p:nvPr/>
          </p:nvSpPr>
          <p:spPr>
            <a:xfrm>
              <a:off x="6173644" y="3928513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9815FE0-4E32-4F0A-B75D-E2F1187D0BE1}"/>
                </a:ext>
              </a:extLst>
            </p:cNvPr>
            <p:cNvSpPr/>
            <p:nvPr/>
          </p:nvSpPr>
          <p:spPr>
            <a:xfrm>
              <a:off x="6173644" y="4492442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7E0959-7E94-4B33-859B-21A59C00FD50}"/>
                </a:ext>
              </a:extLst>
            </p:cNvPr>
            <p:cNvSpPr/>
            <p:nvPr/>
          </p:nvSpPr>
          <p:spPr>
            <a:xfrm>
              <a:off x="6173644" y="3415098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D1046C1-C22E-4D3E-A29D-985E45F68A29}"/>
                </a:ext>
              </a:extLst>
            </p:cNvPr>
            <p:cNvSpPr/>
            <p:nvPr/>
          </p:nvSpPr>
          <p:spPr>
            <a:xfrm>
              <a:off x="5616236" y="3928513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6037857-0589-45C5-A255-BE0FBF325DF2}"/>
                </a:ext>
              </a:extLst>
            </p:cNvPr>
            <p:cNvSpPr/>
            <p:nvPr/>
          </p:nvSpPr>
          <p:spPr>
            <a:xfrm>
              <a:off x="5616236" y="4492442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FB93BDC-C48A-46E8-A0C9-70CEDE0394BC}"/>
                </a:ext>
              </a:extLst>
            </p:cNvPr>
            <p:cNvSpPr/>
            <p:nvPr/>
          </p:nvSpPr>
          <p:spPr>
            <a:xfrm>
              <a:off x="5616236" y="3415098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85B07FC1-0772-4ABA-9E4B-C7AC479C2456}"/>
                </a:ext>
              </a:extLst>
            </p:cNvPr>
            <p:cNvSpPr/>
            <p:nvPr/>
          </p:nvSpPr>
          <p:spPr>
            <a:xfrm>
              <a:off x="5894691" y="3261463"/>
              <a:ext cx="465765" cy="456425"/>
            </a:xfrm>
            <a:prstGeom prst="arc">
              <a:avLst>
                <a:gd name="adj1" fmla="val 10625144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E764DD3F-12E0-452A-AFBA-5DC554823ACC}"/>
                </a:ext>
              </a:extLst>
            </p:cNvPr>
            <p:cNvSpPr/>
            <p:nvPr/>
          </p:nvSpPr>
          <p:spPr>
            <a:xfrm>
              <a:off x="5894691" y="3774878"/>
              <a:ext cx="465765" cy="456425"/>
            </a:xfrm>
            <a:prstGeom prst="arc">
              <a:avLst>
                <a:gd name="adj1" fmla="val 10517527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291D4674-EE07-4BB4-8186-77AACC8143B8}"/>
                </a:ext>
              </a:extLst>
            </p:cNvPr>
            <p:cNvSpPr/>
            <p:nvPr/>
          </p:nvSpPr>
          <p:spPr>
            <a:xfrm>
              <a:off x="5903317" y="4341046"/>
              <a:ext cx="465765" cy="456425"/>
            </a:xfrm>
            <a:prstGeom prst="arc">
              <a:avLst>
                <a:gd name="adj1" fmla="val 10561046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E4EE522-48CA-4230-8334-E13204C33F49}"/>
                </a:ext>
              </a:extLst>
            </p:cNvPr>
            <p:cNvSpPr/>
            <p:nvPr/>
          </p:nvSpPr>
          <p:spPr>
            <a:xfrm>
              <a:off x="6173644" y="5505856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4675B0F-0B07-483C-9A80-A2306A15E32D}"/>
                </a:ext>
              </a:extLst>
            </p:cNvPr>
            <p:cNvSpPr/>
            <p:nvPr/>
          </p:nvSpPr>
          <p:spPr>
            <a:xfrm>
              <a:off x="6173644" y="6069785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F22B72A-A3A7-4FCC-A9C5-56B94337075E}"/>
                </a:ext>
              </a:extLst>
            </p:cNvPr>
            <p:cNvSpPr/>
            <p:nvPr/>
          </p:nvSpPr>
          <p:spPr>
            <a:xfrm>
              <a:off x="6173644" y="4992441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875E9D9-C61B-4D9C-B799-B4B657A10EB3}"/>
                </a:ext>
              </a:extLst>
            </p:cNvPr>
            <p:cNvSpPr/>
            <p:nvPr/>
          </p:nvSpPr>
          <p:spPr>
            <a:xfrm>
              <a:off x="5616236" y="5505856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04FDDE-F036-4225-B434-5FD7C590A5E9}"/>
                </a:ext>
              </a:extLst>
            </p:cNvPr>
            <p:cNvSpPr/>
            <p:nvPr/>
          </p:nvSpPr>
          <p:spPr>
            <a:xfrm>
              <a:off x="5616236" y="6069785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5ABB81B-EB15-4EFB-BA04-6894E888BA68}"/>
                </a:ext>
              </a:extLst>
            </p:cNvPr>
            <p:cNvSpPr/>
            <p:nvPr/>
          </p:nvSpPr>
          <p:spPr>
            <a:xfrm>
              <a:off x="5616236" y="4992441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6D51E60A-1AA2-4A01-984A-D438965A53A0}"/>
                </a:ext>
              </a:extLst>
            </p:cNvPr>
            <p:cNvSpPr/>
            <p:nvPr/>
          </p:nvSpPr>
          <p:spPr>
            <a:xfrm>
              <a:off x="5894691" y="4838806"/>
              <a:ext cx="465765" cy="456425"/>
            </a:xfrm>
            <a:prstGeom prst="arc">
              <a:avLst>
                <a:gd name="adj1" fmla="val 10625144"/>
                <a:gd name="adj2" fmla="val 21348548"/>
              </a:avLst>
            </a:prstGeom>
            <a:noFill/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F07043FB-594E-4A65-8258-319D7C20F6E6}"/>
                </a:ext>
              </a:extLst>
            </p:cNvPr>
            <p:cNvSpPr/>
            <p:nvPr/>
          </p:nvSpPr>
          <p:spPr>
            <a:xfrm>
              <a:off x="5894691" y="5352221"/>
              <a:ext cx="465765" cy="456425"/>
            </a:xfrm>
            <a:prstGeom prst="arc">
              <a:avLst>
                <a:gd name="adj1" fmla="val 10517527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AF43E39B-65D6-4CE3-AB8D-512C1004D3A6}"/>
                </a:ext>
              </a:extLst>
            </p:cNvPr>
            <p:cNvSpPr/>
            <p:nvPr/>
          </p:nvSpPr>
          <p:spPr>
            <a:xfrm>
              <a:off x="5903317" y="5918389"/>
              <a:ext cx="465765" cy="456425"/>
            </a:xfrm>
            <a:prstGeom prst="arc">
              <a:avLst>
                <a:gd name="adj1" fmla="val 10561046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82439F1-6732-4C75-8EAD-4F719AFD1484}"/>
                </a:ext>
              </a:extLst>
            </p:cNvPr>
            <p:cNvSpPr/>
            <p:nvPr/>
          </p:nvSpPr>
          <p:spPr>
            <a:xfrm>
              <a:off x="6172967" y="780925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A09A4D-55B9-43FB-AC4A-319B4564A5D2}"/>
                </a:ext>
              </a:extLst>
            </p:cNvPr>
            <p:cNvSpPr/>
            <p:nvPr/>
          </p:nvSpPr>
          <p:spPr>
            <a:xfrm>
              <a:off x="5615559" y="780925"/>
              <a:ext cx="373624" cy="15363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A4400B79-FA2E-4DA7-B0D0-28228D1D31EF}"/>
                </a:ext>
              </a:extLst>
            </p:cNvPr>
            <p:cNvSpPr/>
            <p:nvPr/>
          </p:nvSpPr>
          <p:spPr>
            <a:xfrm>
              <a:off x="5867764" y="676129"/>
              <a:ext cx="465765" cy="456425"/>
            </a:xfrm>
            <a:prstGeom prst="arc">
              <a:avLst>
                <a:gd name="adj1" fmla="val 10625144"/>
                <a:gd name="adj2" fmla="val 21348548"/>
              </a:avLst>
            </a:prstGeom>
            <a:ln w="63500">
              <a:gradFill>
                <a:gsLst>
                  <a:gs pos="6000">
                    <a:schemeClr val="tx1"/>
                  </a:gs>
                  <a:gs pos="47000">
                    <a:schemeClr val="bg1"/>
                  </a:gs>
                  <a:gs pos="72000">
                    <a:schemeClr val="bg2">
                      <a:lumMod val="5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1C10A55-03EB-4782-B257-31882650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36200" y="1127536"/>
            <a:ext cx="2061744" cy="2129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9D36E-FF7D-44AE-BFE9-3118A8317DFD}"/>
              </a:ext>
            </a:extLst>
          </p:cNvPr>
          <p:cNvSpPr txBox="1"/>
          <p:nvPr/>
        </p:nvSpPr>
        <p:spPr>
          <a:xfrm>
            <a:off x="2036200" y="390116"/>
            <a:ext cx="239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শিক্ষক পরিচিতি</a:t>
            </a:r>
            <a:endParaRPr lang="en-US" sz="28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4332203-86B5-41F1-B388-122F53443DF6}"/>
              </a:ext>
            </a:extLst>
          </p:cNvPr>
          <p:cNvSpPr txBox="1"/>
          <p:nvPr/>
        </p:nvSpPr>
        <p:spPr>
          <a:xfrm>
            <a:off x="7545466" y="363111"/>
            <a:ext cx="239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পাঠ পরিচিতি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A4842-2DBB-4BB3-B5B3-8908BDA47037}"/>
              </a:ext>
            </a:extLst>
          </p:cNvPr>
          <p:cNvSpPr txBox="1"/>
          <p:nvPr/>
        </p:nvSpPr>
        <p:spPr>
          <a:xfrm>
            <a:off x="964434" y="3756937"/>
            <a:ext cx="4388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শাহনাজ আক্তার(এম.এ,এম.এড)</a:t>
            </a:r>
          </a:p>
          <a:p>
            <a:r>
              <a:rPr lang="bn-BD" sz="2000" dirty="0"/>
              <a:t>সিনিয়র শিক্ষক(বাংলা)</a:t>
            </a:r>
          </a:p>
          <a:p>
            <a:r>
              <a:rPr lang="bn-BD" sz="2000" dirty="0"/>
              <a:t>কোনাবাড়ী এম.এ কুদ্দুছ উচ্চ বিদ্যালয়</a:t>
            </a:r>
          </a:p>
          <a:p>
            <a:r>
              <a:rPr lang="bn-BD" sz="2000" dirty="0"/>
              <a:t>গাজীপুর সদর,গাজীপুর৷</a:t>
            </a:r>
          </a:p>
          <a:p>
            <a:r>
              <a:rPr lang="bn-BD" sz="2000" dirty="0">
                <a:hlinkClick r:id="rId3"/>
              </a:rPr>
              <a:t>ইমেলঃ</a:t>
            </a:r>
            <a:r>
              <a:rPr lang="en-US" sz="2000" dirty="0">
                <a:hlinkClick r:id="rId3"/>
              </a:rPr>
              <a:t>shahnazakternomi@gmail.com</a:t>
            </a:r>
            <a:endParaRPr lang="bn-BD" sz="2000" dirty="0"/>
          </a:p>
          <a:p>
            <a:r>
              <a:rPr lang="bn-BD" sz="2000" dirty="0"/>
              <a:t>মোবাইলঃ01717871696</a:t>
            </a:r>
          </a:p>
          <a:p>
            <a:r>
              <a:rPr lang="bn-BD" sz="2000" dirty="0"/>
              <a:t>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FD7B33-0999-4B87-A8C8-BCB79BE93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93" y="883789"/>
            <a:ext cx="2102149" cy="23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D4E37-70E3-4EB0-B9C8-236F5CE2CD54}"/>
              </a:ext>
            </a:extLst>
          </p:cNvPr>
          <p:cNvSpPr txBox="1"/>
          <p:nvPr/>
        </p:nvSpPr>
        <p:spPr>
          <a:xfrm>
            <a:off x="4848045" y="-1"/>
            <a:ext cx="2495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</a:rPr>
              <a:t>মূল্যায়ন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86B61-B819-4052-B439-9D2E8C9C6296}"/>
              </a:ext>
            </a:extLst>
          </p:cNvPr>
          <p:cNvSpPr txBox="1"/>
          <p:nvPr/>
        </p:nvSpPr>
        <p:spPr>
          <a:xfrm>
            <a:off x="3160143" y="1832504"/>
            <a:ext cx="58717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উপেনের জমি বাবুর কেন দরকার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ভূস্বামী শব্দের অর্থ কি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উপেন কি বেশে দেশে দেশে ঘুরছিল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কত মাস পরে উপেন বাড়ির বাহির হইল</a:t>
            </a:r>
            <a:r>
              <a:rPr lang="en-US" sz="2400" dirty="0"/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ভূধর শব্দের অর্থ কি</a:t>
            </a:r>
            <a:r>
              <a:rPr lang="en-US" sz="2400" dirty="0"/>
              <a:t> 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63124-83E5-4370-B1C2-FB1B80918777}"/>
              </a:ext>
            </a:extLst>
          </p:cNvPr>
          <p:cNvSpPr txBox="1"/>
          <p:nvPr/>
        </p:nvSpPr>
        <p:spPr>
          <a:xfrm>
            <a:off x="4655389" y="224287"/>
            <a:ext cx="2881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00FF"/>
                </a:solidFill>
              </a:rPr>
              <a:t>বাড়ির কাজ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E607B-BD99-4F70-94E6-836323DBA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4" y="1156459"/>
            <a:ext cx="8971472" cy="4494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FC5C2-F409-4211-86B0-D97CD82846DC}"/>
              </a:ext>
            </a:extLst>
          </p:cNvPr>
          <p:cNvSpPr txBox="1"/>
          <p:nvPr/>
        </p:nvSpPr>
        <p:spPr>
          <a:xfrm>
            <a:off x="1489494" y="6023578"/>
            <a:ext cx="9213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তোমার জানা মতে উপেনের মত একজন কৃষকের বর্ণনা লিখে আনবে৷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3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64DFF-D77F-4AE7-833A-94294BF01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" y="120771"/>
            <a:ext cx="11947585" cy="6625086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AD4193-F603-4A97-9B7A-3BB3E27D5F71}"/>
              </a:ext>
            </a:extLst>
          </p:cNvPr>
          <p:cNvSpPr txBox="1"/>
          <p:nvPr/>
        </p:nvSpPr>
        <p:spPr>
          <a:xfrm>
            <a:off x="2721633" y="560717"/>
            <a:ext cx="6745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FF00"/>
                </a:solidFill>
              </a:rPr>
              <a:t>পাঠে মনোযোগী হওয়ার জন্য</a:t>
            </a:r>
          </a:p>
          <a:p>
            <a:r>
              <a:rPr lang="bn-BD" sz="4400" dirty="0">
                <a:solidFill>
                  <a:srgbClr val="FFFF00"/>
                </a:solidFill>
              </a:rPr>
              <a:t>            ধন্যবাদ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3AA388-E750-488F-83C0-A2B03EBF8AB7}"/>
              </a:ext>
            </a:extLst>
          </p:cNvPr>
          <p:cNvSpPr txBox="1"/>
          <p:nvPr/>
        </p:nvSpPr>
        <p:spPr>
          <a:xfrm>
            <a:off x="2357305" y="382647"/>
            <a:ext cx="804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চিত্রটি লক্ষ্য করো এবং বলো এই চিত্রটি কার</a:t>
            </a:r>
            <a:r>
              <a:rPr lang="en-US" sz="2800" dirty="0"/>
              <a:t>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7AFAB-5A19-46A5-8120-FD7C23125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19" y="1410660"/>
            <a:ext cx="2665562" cy="2895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2D680F-1691-4768-B279-F1D6A8B61F01}"/>
              </a:ext>
            </a:extLst>
          </p:cNvPr>
          <p:cNvSpPr txBox="1"/>
          <p:nvPr/>
        </p:nvSpPr>
        <p:spPr>
          <a:xfrm>
            <a:off x="1123726" y="4985675"/>
            <a:ext cx="898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হ্যাঁ, কবি গুরু রবীন্দ্রনাথ ঠাকুর৷তোমরা কি তাঁর কবিতা পড়েছ</a:t>
            </a:r>
            <a:r>
              <a:rPr lang="en-US" sz="2400" dirty="0"/>
              <a:t> ?</a:t>
            </a:r>
            <a:r>
              <a:rPr lang="bn-BD" sz="2400" dirty="0"/>
              <a:t>তাহলে</a:t>
            </a:r>
          </a:p>
          <a:p>
            <a:r>
              <a:rPr lang="bn-BD" sz="2400" dirty="0"/>
              <a:t>বলতে পারবে</a:t>
            </a:r>
            <a:r>
              <a:rPr lang="en-US" sz="2400" dirty="0"/>
              <a:t> ?</a:t>
            </a:r>
            <a:r>
              <a:rPr lang="bn-BD" sz="2400" dirty="0"/>
              <a:t>আজ আরোও একটি কবিতা আমরা পড়বো-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2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95E0E-BCAE-45E2-BC84-0FA712CCB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9"/>
          <a:stretch/>
        </p:blipFill>
        <p:spPr>
          <a:xfrm>
            <a:off x="77638" y="802257"/>
            <a:ext cx="12042475" cy="60557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44631-9EE4-4079-B533-48F3CD42555B}"/>
              </a:ext>
            </a:extLst>
          </p:cNvPr>
          <p:cNvSpPr txBox="1"/>
          <p:nvPr/>
        </p:nvSpPr>
        <p:spPr>
          <a:xfrm>
            <a:off x="2438399" y="0"/>
            <a:ext cx="6797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/>
              <a:t>আমাদের আজকের পাঠ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ACAD4-6DC6-40D7-A2AD-A1A1F341CD59}"/>
              </a:ext>
            </a:extLst>
          </p:cNvPr>
          <p:cNvSpPr txBox="1"/>
          <p:nvPr/>
        </p:nvSpPr>
        <p:spPr>
          <a:xfrm>
            <a:off x="3372928" y="4045789"/>
            <a:ext cx="69270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</a:rPr>
              <a:t>কবি-রবীন্দ্রনাথ ঠাকুরের লেখা</a:t>
            </a:r>
          </a:p>
          <a:p>
            <a:r>
              <a:rPr lang="bn-BD" sz="2800" dirty="0"/>
              <a:t>                  </a:t>
            </a:r>
            <a:r>
              <a:rPr lang="bn-BD" sz="3200" dirty="0">
                <a:solidFill>
                  <a:srgbClr val="0000FF"/>
                </a:solidFill>
              </a:rPr>
              <a:t>দুই বিঘা জমি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69696-CE65-4013-A43A-C1CE418D4B44}"/>
              </a:ext>
            </a:extLst>
          </p:cNvPr>
          <p:cNvSpPr txBox="1"/>
          <p:nvPr/>
        </p:nvSpPr>
        <p:spPr>
          <a:xfrm>
            <a:off x="2380891" y="1509623"/>
            <a:ext cx="7341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এই পাঠ শেষে শিক্ষার্থীরা</a:t>
            </a:r>
          </a:p>
          <a:p>
            <a:endParaRPr lang="bn-BD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400" dirty="0"/>
              <a:t>কবি সম্পর্কে বলতে পারবে৷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400" dirty="0"/>
              <a:t>নতুন শব্দের অর্থ বলতে পারবে৷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400" dirty="0"/>
              <a:t>প্রমিত উচ্চারণে কবিতাটি আবৃত্তি করতে পারবে৷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400" dirty="0"/>
              <a:t>গরিবের দুর্দশা সম্পর্কে অবগত হবে৷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EA1F3-2479-4379-91EC-17EED6B42AEB}"/>
              </a:ext>
            </a:extLst>
          </p:cNvPr>
          <p:cNvSpPr txBox="1"/>
          <p:nvPr/>
        </p:nvSpPr>
        <p:spPr>
          <a:xfrm>
            <a:off x="4918494" y="189781"/>
            <a:ext cx="23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/>
              <a:t>শিখনফল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7136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B74392-A36E-412D-B0CE-34D7581BDF74}"/>
              </a:ext>
            </a:extLst>
          </p:cNvPr>
          <p:cNvGrpSpPr/>
          <p:nvPr/>
        </p:nvGrpSpPr>
        <p:grpSpPr>
          <a:xfrm>
            <a:off x="2285999" y="0"/>
            <a:ext cx="2889849" cy="1035170"/>
            <a:chOff x="2700068" y="414068"/>
            <a:chExt cx="2889849" cy="923026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20392C37-5E75-40FC-AE17-9DD412F8D39F}"/>
                </a:ext>
              </a:extLst>
            </p:cNvPr>
            <p:cNvSpPr/>
            <p:nvPr/>
          </p:nvSpPr>
          <p:spPr>
            <a:xfrm>
              <a:off x="2700068" y="414068"/>
              <a:ext cx="2889849" cy="923026"/>
            </a:xfrm>
            <a:prstGeom prst="wedgeEllipseCallout">
              <a:avLst>
                <a:gd name="adj1" fmla="val -38743"/>
                <a:gd name="adj2" fmla="val 122313"/>
              </a:avLst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B00A8A-E804-4466-B59F-826DC1DC6CE0}"/>
                </a:ext>
              </a:extLst>
            </p:cNvPr>
            <p:cNvSpPr txBox="1"/>
            <p:nvPr/>
          </p:nvSpPr>
          <p:spPr>
            <a:xfrm>
              <a:off x="3430438" y="613971"/>
              <a:ext cx="1777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আদর্শ পাঠ</a:t>
              </a:r>
              <a:endParaRPr lang="en-US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B09A16D-BA6A-41D9-A910-E341A9144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" y="1859032"/>
            <a:ext cx="5833872" cy="45849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B4E6F5B-CE0D-4D95-8CAE-05FFD12FCE16}"/>
              </a:ext>
            </a:extLst>
          </p:cNvPr>
          <p:cNvGrpSpPr/>
          <p:nvPr/>
        </p:nvGrpSpPr>
        <p:grpSpPr>
          <a:xfrm>
            <a:off x="8461076" y="0"/>
            <a:ext cx="2889849" cy="1035170"/>
            <a:chOff x="2700068" y="414068"/>
            <a:chExt cx="2889849" cy="923026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8A1B9575-9CC6-423C-8DE0-5B490A287B53}"/>
                </a:ext>
              </a:extLst>
            </p:cNvPr>
            <p:cNvSpPr/>
            <p:nvPr/>
          </p:nvSpPr>
          <p:spPr>
            <a:xfrm>
              <a:off x="2700068" y="414068"/>
              <a:ext cx="2889849" cy="923026"/>
            </a:xfrm>
            <a:prstGeom prst="wedgeEllipseCallout">
              <a:avLst>
                <a:gd name="adj1" fmla="val -32176"/>
                <a:gd name="adj2" fmla="val 128146"/>
              </a:avLst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EE79C9-2884-4407-931C-ED6146B97ABD}"/>
                </a:ext>
              </a:extLst>
            </p:cNvPr>
            <p:cNvSpPr txBox="1"/>
            <p:nvPr/>
          </p:nvSpPr>
          <p:spPr>
            <a:xfrm>
              <a:off x="3430438" y="613971"/>
              <a:ext cx="1777042" cy="46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/>
                <a:t>সরবপাঠ</a:t>
              </a:r>
              <a:endParaRPr lang="en-US" sz="28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683E04C-CDEB-4BA2-9E0F-B42BB0CA1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96" y="1966823"/>
            <a:ext cx="5169408" cy="4399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211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216B3-EED4-4276-A828-BBA869A38C06}"/>
              </a:ext>
            </a:extLst>
          </p:cNvPr>
          <p:cNvSpPr txBox="1"/>
          <p:nvPr/>
        </p:nvSpPr>
        <p:spPr>
          <a:xfrm>
            <a:off x="4224067" y="131929"/>
            <a:ext cx="4462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</a:rPr>
              <a:t>কবি সম্পর্কে জেনে নেই-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B10D7-EB73-4659-A7BF-5C090C3A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2166938"/>
            <a:ext cx="1809750" cy="2137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ACC80683-F6C9-4AF5-9F6E-C509586A3B64}"/>
              </a:ext>
            </a:extLst>
          </p:cNvPr>
          <p:cNvSpPr/>
          <p:nvPr/>
        </p:nvSpPr>
        <p:spPr>
          <a:xfrm>
            <a:off x="6029864" y="1500997"/>
            <a:ext cx="552091" cy="596930"/>
          </a:xfrm>
          <a:prstGeom prst="ben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74ECB-EC07-4B4E-8F51-8ED83DD4200D}"/>
              </a:ext>
            </a:extLst>
          </p:cNvPr>
          <p:cNvSpPr txBox="1"/>
          <p:nvPr/>
        </p:nvSpPr>
        <p:spPr>
          <a:xfrm>
            <a:off x="6642340" y="1395038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জন্ম-১৮৬১সাল৷</a:t>
            </a:r>
            <a:endParaRPr lang="en-US" sz="24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C9EED93-43C0-4239-81C2-855868F471C2}"/>
              </a:ext>
            </a:extLst>
          </p:cNvPr>
          <p:cNvSpPr/>
          <p:nvPr/>
        </p:nvSpPr>
        <p:spPr>
          <a:xfrm>
            <a:off x="6756909" y="2166938"/>
            <a:ext cx="362309" cy="36231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1D06E8-D21F-4549-994C-808370383D46}"/>
              </a:ext>
            </a:extLst>
          </p:cNvPr>
          <p:cNvSpPr txBox="1"/>
          <p:nvPr/>
        </p:nvSpPr>
        <p:spPr>
          <a:xfrm>
            <a:off x="7119218" y="2129138"/>
            <a:ext cx="507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কলকাতার জোড়াসাঁকোর ঠাকুর পরিবারে৷</a:t>
            </a: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ED445B5-9970-4DD8-A3D5-1E2C42A1A3D8}"/>
              </a:ext>
            </a:extLst>
          </p:cNvPr>
          <p:cNvSpPr/>
          <p:nvPr/>
        </p:nvSpPr>
        <p:spPr>
          <a:xfrm rot="5225544">
            <a:off x="5848710" y="4347844"/>
            <a:ext cx="362309" cy="36231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3559C7D-E9A3-44F7-AFC3-BE226FDCD6C7}"/>
              </a:ext>
            </a:extLst>
          </p:cNvPr>
          <p:cNvSpPr/>
          <p:nvPr/>
        </p:nvSpPr>
        <p:spPr>
          <a:xfrm>
            <a:off x="7046432" y="2870888"/>
            <a:ext cx="362309" cy="36231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6419BD9-89E4-43EB-AFDF-9589551A75C6}"/>
              </a:ext>
            </a:extLst>
          </p:cNvPr>
          <p:cNvSpPr/>
          <p:nvPr/>
        </p:nvSpPr>
        <p:spPr>
          <a:xfrm>
            <a:off x="6977420" y="3546430"/>
            <a:ext cx="362309" cy="36231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A1267C6-DCCA-4335-8470-56D7E5BE9125}"/>
              </a:ext>
            </a:extLst>
          </p:cNvPr>
          <p:cNvSpPr/>
          <p:nvPr/>
        </p:nvSpPr>
        <p:spPr>
          <a:xfrm>
            <a:off x="6461185" y="4192438"/>
            <a:ext cx="362309" cy="36231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6F53A-E773-4942-A683-F51F7F6694CF}"/>
              </a:ext>
            </a:extLst>
          </p:cNvPr>
          <p:cNvSpPr txBox="1"/>
          <p:nvPr/>
        </p:nvSpPr>
        <p:spPr>
          <a:xfrm>
            <a:off x="7454298" y="2851988"/>
            <a:ext cx="33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বিশ্ব কবি৷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295A21-CFC5-47C2-A9EB-7DA158052814}"/>
              </a:ext>
            </a:extLst>
          </p:cNvPr>
          <p:cNvSpPr txBox="1"/>
          <p:nvPr/>
        </p:nvSpPr>
        <p:spPr>
          <a:xfrm>
            <a:off x="7339729" y="3574838"/>
            <a:ext cx="4852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কবি প্রতিভার উন্মেষ ঘটে-ছোট বেলায় ৷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13624-E651-46C1-84DB-86287DB4E45A}"/>
              </a:ext>
            </a:extLst>
          </p:cNvPr>
          <p:cNvSpPr txBox="1"/>
          <p:nvPr/>
        </p:nvSpPr>
        <p:spPr>
          <a:xfrm>
            <a:off x="6856113" y="4192438"/>
            <a:ext cx="531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সাহিত্যের সকল শাখায় তাঁর পদচারনা৷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C145A4-895F-452B-A5C0-6A964AF89C32}"/>
              </a:ext>
            </a:extLst>
          </p:cNvPr>
          <p:cNvSpPr txBox="1"/>
          <p:nvPr/>
        </p:nvSpPr>
        <p:spPr>
          <a:xfrm>
            <a:off x="3228795" y="5014089"/>
            <a:ext cx="573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তিনি একাধারে কবি,দার্শনিক,গীতিকার,সুরকার,</a:t>
            </a:r>
          </a:p>
          <a:p>
            <a:r>
              <a:rPr lang="bn-BD" sz="2400" dirty="0"/>
              <a:t>শিক্ষাবিদ,চিত্রশিল্পী,নাট্য-প্রযোজক ও অভিনেতা৷</a:t>
            </a:r>
            <a:endParaRPr lang="en-US" sz="2400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5CB2141C-CE1B-460C-B80C-833FF7CE2F68}"/>
              </a:ext>
            </a:extLst>
          </p:cNvPr>
          <p:cNvSpPr/>
          <p:nvPr/>
        </p:nvSpPr>
        <p:spPr>
          <a:xfrm>
            <a:off x="4872624" y="3657738"/>
            <a:ext cx="396815" cy="39653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C3CBEA89-DA1D-44E3-82A4-B097ABDECCB0}"/>
              </a:ext>
            </a:extLst>
          </p:cNvPr>
          <p:cNvSpPr/>
          <p:nvPr/>
        </p:nvSpPr>
        <p:spPr>
          <a:xfrm>
            <a:off x="4773331" y="2719540"/>
            <a:ext cx="396815" cy="39653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A6EA64DE-F451-43C6-802A-195ED81C92D4}"/>
              </a:ext>
            </a:extLst>
          </p:cNvPr>
          <p:cNvSpPr/>
          <p:nvPr/>
        </p:nvSpPr>
        <p:spPr>
          <a:xfrm>
            <a:off x="5437967" y="1821520"/>
            <a:ext cx="396815" cy="39653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B82292-811A-4CB1-B88C-EB71F04D34AC}"/>
              </a:ext>
            </a:extLst>
          </p:cNvPr>
          <p:cNvSpPr txBox="1"/>
          <p:nvPr/>
        </p:nvSpPr>
        <p:spPr>
          <a:xfrm>
            <a:off x="138024" y="3666226"/>
            <a:ext cx="4498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১৯১৩সালে গীতাঞ্জলী কাব্যের জন্য</a:t>
            </a:r>
          </a:p>
          <a:p>
            <a:r>
              <a:rPr lang="bn-BD" sz="2400" dirty="0"/>
              <a:t>নোবেল পুরস্কার লাভ করেন৷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A80C9F-297A-4212-BE0F-6CC1A1D84418}"/>
              </a:ext>
            </a:extLst>
          </p:cNvPr>
          <p:cNvSpPr txBox="1"/>
          <p:nvPr/>
        </p:nvSpPr>
        <p:spPr>
          <a:xfrm>
            <a:off x="319177" y="2529248"/>
            <a:ext cx="440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আমাদের জাতীয় সংগীত তিনি রচনা করেন৷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6A9D54-F8DC-4BC1-A8CC-CC991AB8D7C6}"/>
              </a:ext>
            </a:extLst>
          </p:cNvPr>
          <p:cNvSpPr txBox="1"/>
          <p:nvPr/>
        </p:nvSpPr>
        <p:spPr>
          <a:xfrm>
            <a:off x="138024" y="1395038"/>
            <a:ext cx="488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১৯৪১সালে কলকাতায় মৃত্যুবরণ করেন৷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534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FD898-E4DE-4EE7-A56B-697E0E81BA16}"/>
              </a:ext>
            </a:extLst>
          </p:cNvPr>
          <p:cNvSpPr txBox="1"/>
          <p:nvPr/>
        </p:nvSpPr>
        <p:spPr>
          <a:xfrm>
            <a:off x="3856008" y="181155"/>
            <a:ext cx="3735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শব্দের অর্থ জেনে নেই-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87CFB-E788-4AA8-93D6-7445BCF744B4}"/>
              </a:ext>
            </a:extLst>
          </p:cNvPr>
          <p:cNvSpPr txBox="1"/>
          <p:nvPr/>
        </p:nvSpPr>
        <p:spPr>
          <a:xfrm>
            <a:off x="2688567" y="1190445"/>
            <a:ext cx="94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ভূস্বামী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70A10-1D95-4B67-9B20-378A5934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63" y="902196"/>
            <a:ext cx="2099094" cy="134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6E243A-20FA-4E86-98A2-1CCA0FE03E6B}"/>
              </a:ext>
            </a:extLst>
          </p:cNvPr>
          <p:cNvSpPr txBox="1"/>
          <p:nvPr/>
        </p:nvSpPr>
        <p:spPr>
          <a:xfrm>
            <a:off x="6021238" y="1190445"/>
            <a:ext cx="134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জমিদার৷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7B858-ACDD-413E-9E7D-A94344ABA208}"/>
              </a:ext>
            </a:extLst>
          </p:cNvPr>
          <p:cNvSpPr txBox="1"/>
          <p:nvPr/>
        </p:nvSpPr>
        <p:spPr>
          <a:xfrm>
            <a:off x="2539041" y="2829464"/>
            <a:ext cx="773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পাণি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DA19F-D042-40BB-AE5B-B8300C4784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0" r="28397" b="82438"/>
          <a:stretch/>
        </p:blipFill>
        <p:spPr>
          <a:xfrm>
            <a:off x="3732364" y="4055001"/>
            <a:ext cx="2099093" cy="1104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68B099-4E4A-44BB-9020-F166A2077258}"/>
              </a:ext>
            </a:extLst>
          </p:cNvPr>
          <p:cNvSpPr txBox="1"/>
          <p:nvPr/>
        </p:nvSpPr>
        <p:spPr>
          <a:xfrm>
            <a:off x="6096001" y="2829464"/>
            <a:ext cx="83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হাত৷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BAB233-9189-4A45-86B5-A60F46434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63" y="2448729"/>
            <a:ext cx="2099094" cy="1200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B58A1E-4D70-41DE-9D45-7C2A7E867A2C}"/>
              </a:ext>
            </a:extLst>
          </p:cNvPr>
          <p:cNvSpPr txBox="1"/>
          <p:nvPr/>
        </p:nvSpPr>
        <p:spPr>
          <a:xfrm>
            <a:off x="1184695" y="4376258"/>
            <a:ext cx="2398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বক্ষে জুড়িয়া পাণি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325172-ED4C-4F15-AD6D-E0F77F1C6BB2}"/>
              </a:ext>
            </a:extLst>
          </p:cNvPr>
          <p:cNvSpPr txBox="1"/>
          <p:nvPr/>
        </p:nvSpPr>
        <p:spPr>
          <a:xfrm>
            <a:off x="6167886" y="4376257"/>
            <a:ext cx="483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বুকে জোড় হাত রেখে অনুনয় করে৷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D89A7-D5A7-4F9D-A318-293A3574C358}"/>
              </a:ext>
            </a:extLst>
          </p:cNvPr>
          <p:cNvSpPr txBox="1"/>
          <p:nvPr/>
        </p:nvSpPr>
        <p:spPr>
          <a:xfrm>
            <a:off x="1889184" y="5692219"/>
            <a:ext cx="142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সপ্ত পুরুষ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393563-408A-478F-BBCC-2506951891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63" y="5370700"/>
            <a:ext cx="2099093" cy="1104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4CE5FE-9A36-48B0-91AA-AE973A2EF990}"/>
              </a:ext>
            </a:extLst>
          </p:cNvPr>
          <p:cNvSpPr txBox="1"/>
          <p:nvPr/>
        </p:nvSpPr>
        <p:spPr>
          <a:xfrm>
            <a:off x="6021238" y="5692219"/>
            <a:ext cx="4710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পূর্ববর্তী সাত বংশধর বা প্রজন্ম৷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11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85137A-09BB-4768-94C9-73A40219C509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50046-37B4-44FB-8F93-FF3F45070286}"/>
              </a:ext>
            </a:extLst>
          </p:cNvPr>
          <p:cNvSpPr txBox="1"/>
          <p:nvPr/>
        </p:nvSpPr>
        <p:spPr>
          <a:xfrm>
            <a:off x="3536830" y="612475"/>
            <a:ext cx="810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ক্রুর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0C822-50D7-4249-A53C-8DACA2729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3" b="10266"/>
          <a:stretch/>
        </p:blipFill>
        <p:spPr>
          <a:xfrm>
            <a:off x="4534619" y="94564"/>
            <a:ext cx="3122762" cy="1497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39B63-1A8D-4C56-BF27-37FDE41D8ACE}"/>
              </a:ext>
            </a:extLst>
          </p:cNvPr>
          <p:cNvSpPr txBox="1"/>
          <p:nvPr/>
        </p:nvSpPr>
        <p:spPr>
          <a:xfrm>
            <a:off x="7706265" y="612475"/>
            <a:ext cx="1687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নিষ্ঠুর,নির্দয়৷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DFD1A-66C0-45A0-9814-38EC027FCA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6" b="10859"/>
          <a:stretch/>
        </p:blipFill>
        <p:spPr>
          <a:xfrm>
            <a:off x="4534619" y="1686612"/>
            <a:ext cx="3122762" cy="1634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25443D-DDF7-41C8-9DD8-8D6A0DF844F2}"/>
              </a:ext>
            </a:extLst>
          </p:cNvPr>
          <p:cNvSpPr txBox="1"/>
          <p:nvPr/>
        </p:nvSpPr>
        <p:spPr>
          <a:xfrm>
            <a:off x="3165894" y="2156604"/>
            <a:ext cx="118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হেরিলাম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F5ECF-5801-4315-ABCC-BA951448B6FF}"/>
              </a:ext>
            </a:extLst>
          </p:cNvPr>
          <p:cNvSpPr txBox="1"/>
          <p:nvPr/>
        </p:nvSpPr>
        <p:spPr>
          <a:xfrm>
            <a:off x="8012502" y="2156603"/>
            <a:ext cx="107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দেখলাম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072C2-A70E-470B-B73E-6CDADFB71F63}"/>
              </a:ext>
            </a:extLst>
          </p:cNvPr>
          <p:cNvSpPr txBox="1"/>
          <p:nvPr/>
        </p:nvSpPr>
        <p:spPr>
          <a:xfrm>
            <a:off x="3349923" y="3821349"/>
            <a:ext cx="75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ধাম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ECF08B-BAD4-43D0-9037-A745EBC50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8" b="21110"/>
          <a:stretch/>
        </p:blipFill>
        <p:spPr>
          <a:xfrm>
            <a:off x="4534619" y="3536830"/>
            <a:ext cx="3056625" cy="149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CBC916-6C3D-4430-BE9A-2660055A2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19" y="5261843"/>
            <a:ext cx="3056625" cy="149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CA9F62-DC93-43CE-8AB5-AA8425E64CB1}"/>
              </a:ext>
            </a:extLst>
          </p:cNvPr>
          <p:cNvSpPr txBox="1"/>
          <p:nvPr/>
        </p:nvSpPr>
        <p:spPr>
          <a:xfrm>
            <a:off x="8396377" y="3821349"/>
            <a:ext cx="119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তীর্থস্থান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50A3F2-7182-40DB-AF6B-D00F6847AE54}"/>
              </a:ext>
            </a:extLst>
          </p:cNvPr>
          <p:cNvSpPr txBox="1"/>
          <p:nvPr/>
        </p:nvSpPr>
        <p:spPr>
          <a:xfrm>
            <a:off x="3079630" y="5777194"/>
            <a:ext cx="862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ভূধর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C1EE2-2DCC-4254-BAC0-01F096DA28FD}"/>
              </a:ext>
            </a:extLst>
          </p:cNvPr>
          <p:cNvSpPr txBox="1"/>
          <p:nvPr/>
        </p:nvSpPr>
        <p:spPr>
          <a:xfrm>
            <a:off x="8396377" y="5777193"/>
            <a:ext cx="176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পর্বত,পাহাড়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32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542</Words>
  <Application>Microsoft Office PowerPoint</Application>
  <PresentationFormat>Widescreen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61</cp:revision>
  <dcterms:created xsi:type="dcterms:W3CDTF">2020-10-23T13:24:42Z</dcterms:created>
  <dcterms:modified xsi:type="dcterms:W3CDTF">2020-10-27T11:33:12Z</dcterms:modified>
</cp:coreProperties>
</file>