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5.jpg" ContentType="image/jpeg"/>
  <Override PartName="/ppt/media/image6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77" r:id="rId15"/>
    <p:sldId id="270" r:id="rId16"/>
    <p:sldId id="278" r:id="rId17"/>
    <p:sldId id="275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1DF6A"/>
    <a:srgbClr val="000066"/>
    <a:srgbClr val="0000FF"/>
    <a:srgbClr val="66FF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F5C3-6DBE-45DA-9DA9-141E826B1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6DD66-6938-4BDB-963A-8512D0A3A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EA36F-1E51-408A-9C09-413C757D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EE34B-22A4-4FED-922E-F477A0C6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3518-F93B-4219-8092-7DE4EF0B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473-7A13-4E0B-94F9-5F9B983D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8C865-9A0A-402C-A009-7FBE8DD88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DDF42-6795-4838-9F2B-F89087B2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0E320-72B7-49C1-BA95-F01BD865F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A01CD-0663-46C4-A5B6-9FB22531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5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768C2-52F4-4676-B562-D5941DF84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761D9-8C57-4FF8-A9DF-5B678A4E4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7C9CC-9B31-4B5C-9DDC-E607CC1D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6AE0D-C8EF-429C-B1AB-5C007D11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4159D-65ED-4A81-A1D6-D531639D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9E3A-078E-4ADE-A24F-F8A9E357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0B1A-41A7-44B4-B192-27D7C6981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D3589-01B8-4284-B1C3-A9D93762A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7C9E-9A16-43FB-AEDB-EECD8F3A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8178E-2503-47D0-B97C-8BEEDFEA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D165-2029-4719-AE6D-678ACFEC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5276F-F571-40CF-8621-C3F86CDC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0B2DD-9B17-458B-9282-4D0290B9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B9CA-4A14-4327-9FC6-1BE43295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FD7D8-361E-4005-94F5-BB0BF362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2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8B8E2-2F00-4855-93E2-BFD0CA40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21F73-F714-4DB6-80D6-C01DEBFFB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6F35F-AEF8-425C-BD1A-7EE386FE1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0CF3B-C33C-420E-A6CB-6AB60E76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9F052-94D3-47EB-885E-EDED5B13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8FB28-0E21-4B4D-825F-3CE758AB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A45A-319C-41B8-AE4E-DCA5778C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FA483-119F-42AD-859B-EEE3C4F2F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1ABD-1AB1-416F-8D3F-4D47175AC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EF620-D4C6-4543-BC9E-2E7C0D151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8AD8C-6BC7-4DEC-A7E3-54B6F851B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C7F2C-B4C6-4E75-A915-985564E6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D68E2-3DA8-4120-A629-1DB7FE16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34AA98-2494-4941-93F3-9C74F201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3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6768-C786-4534-A670-4901CD58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C9492-6F2E-4D2E-8019-25E59092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A4890-D11A-481F-A788-E8698578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03261-8D18-4E34-8E39-E4CF7870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A9201-D0FB-46DC-964B-D7A1247C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E339-EE5C-4B53-853B-50545B85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9D859-32E8-4B59-8C42-1E20819ED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5F5A6-8E60-45E3-85DC-7B6EB7372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4783"/>
            <a:ext cx="12192000" cy="26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2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2020-8079-4C33-8711-AE8F823B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D7D37-41B9-4639-B855-84872F6A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E3B18-6001-4E48-BEB0-9900AD770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BE12C-F159-4EE3-BDD2-E367B6D2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B25E0-E90F-4B93-B8BF-29BC32AE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4ED00-CCBD-435B-A475-0C8D56CF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C40C-747B-4ED6-A8E4-752685BA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8FF01-5977-493B-A26B-39E681821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F1D4D-4902-4203-BEFC-3C20CB99D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B6447-48AA-413B-8135-6CE29FB3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E88BA-3FF0-44E0-B5C1-C1054EF7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2CA4D-5D18-4F3F-B3FE-04A5F10E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2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A41A7-690D-46B7-9691-0B56DCC7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D54AB-865B-41E9-896F-3092CC648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447F-B07B-4315-871D-1ED1F456F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AF16-3423-4271-A1DD-B8BDDAFE8B6F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70C4-1E91-4295-B4BB-A0CFC5CBC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D31A-EBA4-40C1-AF6A-BF505161D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5100C-1F3A-445D-8794-E791093AC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7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70CD43-5723-43F7-84B7-C5BD53F60076}"/>
              </a:ext>
            </a:extLst>
          </p:cNvPr>
          <p:cNvSpPr txBox="1"/>
          <p:nvPr/>
        </p:nvSpPr>
        <p:spPr>
          <a:xfrm>
            <a:off x="7415908" y="1513531"/>
            <a:ext cx="373211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2000" dirty="0">
                <a:ln w="38100">
                  <a:solidFill>
                    <a:srgbClr val="DE42C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اهلاً</a:t>
            </a:r>
            <a:endParaRPr lang="en-US" sz="22000" dirty="0">
              <a:ln w="38100">
                <a:solidFill>
                  <a:srgbClr val="DE42C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99487-8445-4E12-8043-8CFDB154F869}"/>
              </a:ext>
            </a:extLst>
          </p:cNvPr>
          <p:cNvSpPr txBox="1"/>
          <p:nvPr/>
        </p:nvSpPr>
        <p:spPr>
          <a:xfrm>
            <a:off x="1166395" y="1513531"/>
            <a:ext cx="5708614" cy="34778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ar-SA" sz="22000" dirty="0">
                <a:ln w="38100">
                  <a:solidFill>
                    <a:srgbClr val="DE42C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وسهلاً</a:t>
            </a:r>
            <a:endParaRPr lang="en-US" sz="22000" dirty="0">
              <a:ln w="38100">
                <a:solidFill>
                  <a:srgbClr val="DE42C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3E3C5-6AFB-4884-90CF-FFE7F4C96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169">
            <a:off x="6620015" y="4264784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6DE28-BE1D-4284-9AD1-822E96A86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287" flipH="1">
            <a:off x="1591365" y="3466374"/>
            <a:ext cx="1481531" cy="1351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DF1725-9B3E-4588-B604-275341385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5032">
            <a:off x="10337872" y="3454746"/>
            <a:ext cx="1132454" cy="12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5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4C542D82-2D8E-4E52-B572-22C86476F12B}"/>
              </a:ext>
            </a:extLst>
          </p:cNvPr>
          <p:cNvSpPr/>
          <p:nvPr/>
        </p:nvSpPr>
        <p:spPr>
          <a:xfrm>
            <a:off x="9552790" y="1212925"/>
            <a:ext cx="2130013" cy="2380129"/>
          </a:xfrm>
          <a:prstGeom prst="flowChartDocument">
            <a:avLst/>
          </a:prstGeom>
          <a:solidFill>
            <a:srgbClr val="00808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3291E057-A973-4607-B71A-96BC0B334303}"/>
              </a:ext>
            </a:extLst>
          </p:cNvPr>
          <p:cNvSpPr/>
          <p:nvPr/>
        </p:nvSpPr>
        <p:spPr>
          <a:xfrm>
            <a:off x="9328673" y="1417320"/>
            <a:ext cx="2130013" cy="2380129"/>
          </a:xfrm>
          <a:prstGeom prst="flowChartDocument">
            <a:avLst/>
          </a:prstGeom>
          <a:solidFill>
            <a:srgbClr val="00808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AE10472-4130-4406-925C-81EFB954B43E}"/>
              </a:ext>
            </a:extLst>
          </p:cNvPr>
          <p:cNvSpPr/>
          <p:nvPr/>
        </p:nvSpPr>
        <p:spPr>
          <a:xfrm>
            <a:off x="10115774" y="1116106"/>
            <a:ext cx="502022" cy="512332"/>
          </a:xfrm>
          <a:prstGeom prst="diamond">
            <a:avLst/>
          </a:prstGeom>
          <a:solidFill>
            <a:srgbClr val="FF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r>
              <a:rPr lang="ar-SA" sz="2400" dirty="0"/>
              <a:t>ج</a:t>
            </a:r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en-US" sz="2400" dirty="0"/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213F5481-8DFE-45C5-912B-EEA6AAAF610D}"/>
              </a:ext>
            </a:extLst>
          </p:cNvPr>
          <p:cNvSpPr/>
          <p:nvPr/>
        </p:nvSpPr>
        <p:spPr>
          <a:xfrm>
            <a:off x="9050767" y="1628438"/>
            <a:ext cx="2130013" cy="2380129"/>
          </a:xfrm>
          <a:prstGeom prst="flowChartDocument">
            <a:avLst/>
          </a:prstGeom>
          <a:solidFill>
            <a:srgbClr val="00808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حرف</a:t>
            </a:r>
          </a:p>
          <a:p>
            <a:pPr algn="ctr"/>
            <a:r>
              <a:rPr lang="en-US" sz="4800" dirty="0" err="1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অব্যয়</a:t>
            </a:r>
            <a:endParaRPr lang="en-US" sz="4800" dirty="0">
              <a:solidFill>
                <a:srgbClr val="FF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89D33-87C0-438F-9D27-88271765FB2C}"/>
              </a:ext>
            </a:extLst>
          </p:cNvPr>
          <p:cNvSpPr txBox="1"/>
          <p:nvPr/>
        </p:nvSpPr>
        <p:spPr>
          <a:xfrm>
            <a:off x="4480559" y="225912"/>
            <a:ext cx="3230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u="sng" dirty="0">
                <a:solidFill>
                  <a:srgbClr val="FF00FF"/>
                </a:solidFill>
              </a:rPr>
              <a:t>اقسام الكلمة</a:t>
            </a:r>
            <a:endParaRPr lang="en-US" sz="4800" u="sng" dirty="0">
              <a:solidFill>
                <a:srgbClr val="FF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747A12-561B-4E36-A292-B375B6AD0519}"/>
              </a:ext>
            </a:extLst>
          </p:cNvPr>
          <p:cNvSpPr txBox="1"/>
          <p:nvPr/>
        </p:nvSpPr>
        <p:spPr>
          <a:xfrm>
            <a:off x="2309308" y="1730221"/>
            <a:ext cx="3786691" cy="1754326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উদাহরনসমূহ</a:t>
            </a:r>
            <a:endParaRPr lang="en-US" sz="3600" dirty="0">
              <a:solidFill>
                <a:srgbClr val="7030A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  <a:p>
            <a:pPr algn="ctr"/>
            <a:r>
              <a:rPr lang="ar-SA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ان، من، لـ، على، ك، و،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0F52C-1F82-40C7-874C-C04DC9B1F3B4}"/>
              </a:ext>
            </a:extLst>
          </p:cNvPr>
          <p:cNvSpPr txBox="1"/>
          <p:nvPr/>
        </p:nvSpPr>
        <p:spPr>
          <a:xfrm>
            <a:off x="3048000" y="35311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36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اسم </a:t>
            </a:r>
            <a:r>
              <a:rPr lang="en-US" sz="3600" u="sng" dirty="0" err="1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বিশেষ্য</a:t>
            </a:r>
            <a:endParaRPr lang="en-US" sz="3600" u="sng" dirty="0">
              <a:solidFill>
                <a:srgbClr val="66FF3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26526-B3B9-462F-B337-1B9A5175EA0F}"/>
              </a:ext>
            </a:extLst>
          </p:cNvPr>
          <p:cNvSpPr txBox="1"/>
          <p:nvPr/>
        </p:nvSpPr>
        <p:spPr>
          <a:xfrm>
            <a:off x="1101524" y="1574157"/>
            <a:ext cx="99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accent4"/>
                </a:solidFill>
              </a:rPr>
              <a:t>الاسم كلمة تدل على معنى في نفسها غير مقترن باحد الازمنة الاثلاثة ، اعنى الماضي والحال الاستقبال.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D3944-4E4D-43C7-B2CE-2167A06B38D5}"/>
              </a:ext>
            </a:extLst>
          </p:cNvPr>
          <p:cNvSpPr txBox="1"/>
          <p:nvPr/>
        </p:nvSpPr>
        <p:spPr>
          <a:xfrm>
            <a:off x="914400" y="3183037"/>
            <a:ext cx="10176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যে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4000" dirty="0">
                <a:solidFill>
                  <a:schemeClr val="accent4"/>
                </a:solidFill>
              </a:rPr>
              <a:t>كلمة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অন্য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4000" dirty="0">
                <a:solidFill>
                  <a:schemeClr val="accent4"/>
                </a:solidFill>
              </a:rPr>
              <a:t>كلمة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ছাড়াই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নিজের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অর্থ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নিজে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প্রকাশ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করতে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পারে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এবং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তার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অর্থে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তিন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কালের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কোনো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কাল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পাওয়া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যায়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না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,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তাকে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4000" dirty="0">
                <a:solidFill>
                  <a:schemeClr val="accent4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اسم</a:t>
            </a:r>
            <a:r>
              <a:rPr lang="en-US" sz="4000" dirty="0">
                <a:solidFill>
                  <a:schemeClr val="accent4"/>
                </a:solidFill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বলে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0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98297-3B1A-4D96-A45C-6FFCE1084B7E}"/>
              </a:ext>
            </a:extLst>
          </p:cNvPr>
          <p:cNvSpPr txBox="1"/>
          <p:nvPr/>
        </p:nvSpPr>
        <p:spPr>
          <a:xfrm>
            <a:off x="2821487" y="228693"/>
            <a:ext cx="6093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40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اسم </a:t>
            </a:r>
            <a:r>
              <a:rPr lang="en-US" sz="4000" u="sng" dirty="0" err="1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বিশেষ</a:t>
            </a:r>
            <a:r>
              <a:rPr lang="en-US" sz="40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u="sng" dirty="0" err="1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40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u="sng" dirty="0" err="1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আলামত</a:t>
            </a:r>
            <a:endParaRPr lang="en-US" sz="4000" u="sng" dirty="0">
              <a:solidFill>
                <a:srgbClr val="66FF3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D1814-5215-48EE-8629-D472DA6F7074}"/>
              </a:ext>
            </a:extLst>
          </p:cNvPr>
          <p:cNvPicPr/>
          <p:nvPr/>
        </p:nvPicPr>
        <p:blipFill rotWithShape="1">
          <a:blip r:embed="rId2"/>
          <a:srcRect l="2485" t="56388" r="3398" b="2338"/>
          <a:stretch/>
        </p:blipFill>
        <p:spPr>
          <a:xfrm>
            <a:off x="952500" y="1346200"/>
            <a:ext cx="108585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1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2154C-036F-408F-A1C7-3645595ADC55}"/>
              </a:ext>
            </a:extLst>
          </p:cNvPr>
          <p:cNvSpPr txBox="1"/>
          <p:nvPr/>
        </p:nvSpPr>
        <p:spPr>
          <a:xfrm>
            <a:off x="3048000" y="29523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</a:rPr>
              <a:t>فعل</a:t>
            </a:r>
            <a:r>
              <a:rPr lang="en-US" sz="36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</a:rPr>
              <a:t> </a:t>
            </a:r>
            <a:r>
              <a:rPr lang="en-US" sz="36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u="sng" dirty="0" err="1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ক্রিয়া</a:t>
            </a:r>
            <a:endParaRPr lang="en-US" sz="3600" u="sng" dirty="0">
              <a:solidFill>
                <a:srgbClr val="66FF3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E09D1-2AE3-4853-8DC7-DC447195AC1E}"/>
              </a:ext>
            </a:extLst>
          </p:cNvPr>
          <p:cNvSpPr txBox="1"/>
          <p:nvPr/>
        </p:nvSpPr>
        <p:spPr>
          <a:xfrm>
            <a:off x="1101524" y="1429519"/>
            <a:ext cx="99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chemeClr val="accent4"/>
                </a:solidFill>
              </a:rPr>
              <a:t>الفعل كلمة تدل على معنى في نفسها دلالة مقترنة باحد الازمنة الاثلاثة .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741F2-A1E5-459C-949F-FB5294559195}"/>
              </a:ext>
            </a:extLst>
          </p:cNvPr>
          <p:cNvSpPr txBox="1"/>
          <p:nvPr/>
        </p:nvSpPr>
        <p:spPr>
          <a:xfrm>
            <a:off x="914400" y="3301677"/>
            <a:ext cx="10176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যে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4000" dirty="0">
                <a:solidFill>
                  <a:schemeClr val="accent4"/>
                </a:solidFill>
              </a:rPr>
              <a:t>كلمة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অর্থে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তিন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কালের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কোনো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কাল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পাওয়া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যায়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,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তাকে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4000" dirty="0">
                <a:solidFill>
                  <a:schemeClr val="accent4"/>
                </a:solidFill>
              </a:rPr>
              <a:t>فعل</a:t>
            </a:r>
            <a:r>
              <a:rPr lang="en-US" sz="4000" dirty="0">
                <a:solidFill>
                  <a:schemeClr val="accent4"/>
                </a:solidFill>
              </a:rPr>
              <a:t> </a:t>
            </a:r>
            <a:r>
              <a:rPr lang="en-US" sz="4000" dirty="0" err="1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বলে</a:t>
            </a:r>
            <a:r>
              <a:rPr lang="ar-SA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474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21B5CF-6213-42B1-B921-9DC42E07D541}"/>
              </a:ext>
            </a:extLst>
          </p:cNvPr>
          <p:cNvSpPr txBox="1"/>
          <p:nvPr/>
        </p:nvSpPr>
        <p:spPr>
          <a:xfrm>
            <a:off x="3049044" y="341427"/>
            <a:ext cx="6093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</a:rPr>
              <a:t>فعل</a:t>
            </a:r>
            <a:r>
              <a:rPr lang="en-US" sz="40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</a:rPr>
              <a:t> </a:t>
            </a:r>
            <a:r>
              <a:rPr lang="en-US" sz="40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u="sng" dirty="0" err="1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ক্রিয়া</a:t>
            </a:r>
            <a:r>
              <a:rPr lang="en-US" sz="40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u="sng" dirty="0" err="1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4000" u="sng" dirty="0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u="sng" dirty="0" err="1">
                <a:solidFill>
                  <a:srgbClr val="66FF3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আলামত</a:t>
            </a:r>
            <a:endParaRPr lang="en-US" sz="4000" u="sng" dirty="0">
              <a:solidFill>
                <a:srgbClr val="66FF3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B1A05-982A-4F50-90CF-6013A6910CF6}"/>
              </a:ext>
            </a:extLst>
          </p:cNvPr>
          <p:cNvPicPr/>
          <p:nvPr/>
        </p:nvPicPr>
        <p:blipFill rotWithShape="1">
          <a:blip r:embed="rId2"/>
          <a:srcRect l="6596" t="34276" r="-1628" b="32311"/>
          <a:stretch/>
        </p:blipFill>
        <p:spPr>
          <a:xfrm>
            <a:off x="939800" y="1447800"/>
            <a:ext cx="10312400" cy="42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45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F0261F-9E9C-41CE-8BE7-091302D51B8A}"/>
              </a:ext>
            </a:extLst>
          </p:cNvPr>
          <p:cNvSpPr txBox="1"/>
          <p:nvPr/>
        </p:nvSpPr>
        <p:spPr>
          <a:xfrm>
            <a:off x="3048000" y="41438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u="sng" dirty="0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حرف</a:t>
            </a:r>
            <a:r>
              <a:rPr lang="en-US" sz="3600" u="sng" dirty="0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u="sng" dirty="0" err="1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অব্যয়</a:t>
            </a:r>
            <a:endParaRPr lang="en-US" sz="3600" u="sng" dirty="0">
              <a:solidFill>
                <a:srgbClr val="FF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519EA-6E23-40B1-8DD8-73176EF61960}"/>
              </a:ext>
            </a:extLst>
          </p:cNvPr>
          <p:cNvSpPr txBox="1"/>
          <p:nvPr/>
        </p:nvSpPr>
        <p:spPr>
          <a:xfrm>
            <a:off x="1101524" y="1730461"/>
            <a:ext cx="99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حرف </a:t>
            </a:r>
            <a:r>
              <a:rPr lang="ar-SA" sz="4000" dirty="0">
                <a:solidFill>
                  <a:schemeClr val="accent4"/>
                </a:solidFill>
              </a:rPr>
              <a:t>كلمة تدل على معنى في نفسها بل تدل على معنى فى نفسها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A3AC4-8CE3-47B3-8860-2983A88284BA}"/>
              </a:ext>
            </a:extLst>
          </p:cNvPr>
          <p:cNvSpPr txBox="1"/>
          <p:nvPr/>
        </p:nvSpPr>
        <p:spPr>
          <a:xfrm>
            <a:off x="914400" y="3533171"/>
            <a:ext cx="10176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যে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4000" dirty="0">
                <a:solidFill>
                  <a:srgbClr val="0000FF"/>
                </a:solidFill>
              </a:rPr>
              <a:t>كلمة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ar-SA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নিজের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 </a:t>
            </a:r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অর্থ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নিজে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প্রকাশ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করতে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পারে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না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তাকে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4000" dirty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حرف</a:t>
            </a:r>
          </a:p>
          <a:p>
            <a:pPr algn="ctr"/>
            <a:r>
              <a:rPr lang="en-US" sz="40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বলে</a:t>
            </a:r>
            <a:r>
              <a:rPr lang="ar-SA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193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985F18-6D2C-4036-8CB3-76C5AA3E56C3}"/>
              </a:ext>
            </a:extLst>
          </p:cNvPr>
          <p:cNvSpPr txBox="1"/>
          <p:nvPr/>
        </p:nvSpPr>
        <p:spPr>
          <a:xfrm>
            <a:off x="3049044" y="115958"/>
            <a:ext cx="6093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u="sng" dirty="0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حرف</a:t>
            </a:r>
            <a:r>
              <a:rPr lang="en-US" sz="4000" u="sng" dirty="0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u="sng" dirty="0" err="1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অব্যয়</a:t>
            </a:r>
            <a:r>
              <a:rPr lang="en-US" sz="4000" u="sng" dirty="0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u="sng" dirty="0" err="1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4000" u="sng" dirty="0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000" u="sng" dirty="0" err="1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আলামত</a:t>
            </a:r>
            <a:endParaRPr lang="en-US" sz="4000" u="sng" dirty="0">
              <a:solidFill>
                <a:srgbClr val="FF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2504F-2541-46D3-9466-1FE2E5275D2B}"/>
              </a:ext>
            </a:extLst>
          </p:cNvPr>
          <p:cNvPicPr/>
          <p:nvPr/>
        </p:nvPicPr>
        <p:blipFill rotWithShape="1">
          <a:blip r:embed="rId2"/>
          <a:srcRect t="3766" r="3170" b="87104"/>
          <a:stretch/>
        </p:blipFill>
        <p:spPr>
          <a:xfrm>
            <a:off x="1511301" y="1739900"/>
            <a:ext cx="8763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38A94AB-9877-4255-8548-31004CFA40AA}"/>
              </a:ext>
            </a:extLst>
          </p:cNvPr>
          <p:cNvSpPr/>
          <p:nvPr/>
        </p:nvSpPr>
        <p:spPr>
          <a:xfrm>
            <a:off x="190497" y="2504214"/>
            <a:ext cx="3387437" cy="1956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B5CF3DA-F9A9-4157-8613-22F507188499}"/>
              </a:ext>
            </a:extLst>
          </p:cNvPr>
          <p:cNvSpPr/>
          <p:nvPr/>
        </p:nvSpPr>
        <p:spPr>
          <a:xfrm>
            <a:off x="4402281" y="2504213"/>
            <a:ext cx="3387437" cy="1956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24A6AD9-FF3D-4B5A-8974-F4D995A5E1AB}"/>
              </a:ext>
            </a:extLst>
          </p:cNvPr>
          <p:cNvSpPr/>
          <p:nvPr/>
        </p:nvSpPr>
        <p:spPr>
          <a:xfrm>
            <a:off x="8239991" y="2504214"/>
            <a:ext cx="3387437" cy="1956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6D9C6B-0732-4DCE-A736-705CC103A9C1}"/>
              </a:ext>
            </a:extLst>
          </p:cNvPr>
          <p:cNvSpPr txBox="1"/>
          <p:nvPr/>
        </p:nvSpPr>
        <p:spPr>
          <a:xfrm>
            <a:off x="2805546" y="311727"/>
            <a:ext cx="7045036" cy="523220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নিচের</a:t>
            </a:r>
            <a:r>
              <a:rPr lang="en-US" sz="2800" dirty="0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শব্দগুলোকে</a:t>
            </a:r>
            <a:r>
              <a:rPr lang="en-US" sz="2800" dirty="0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থেকে</a:t>
            </a:r>
            <a:r>
              <a:rPr lang="en-US" sz="2800" dirty="0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28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اسم</a:t>
            </a:r>
            <a:r>
              <a:rPr lang="en-US" sz="28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ar-SA" sz="28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فعل</a:t>
            </a:r>
            <a:r>
              <a:rPr lang="en-US" sz="28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ar-SA" sz="28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حرف</a:t>
            </a:r>
            <a:r>
              <a:rPr lang="en-US" sz="2800" dirty="0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2800" dirty="0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শব্দগুলো</a:t>
            </a:r>
            <a:r>
              <a:rPr lang="en-US" sz="2800" dirty="0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আলাদা</a:t>
            </a:r>
            <a:r>
              <a:rPr lang="en-US" sz="2800" dirty="0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করে</a:t>
            </a:r>
            <a:r>
              <a:rPr lang="en-US" sz="2800" dirty="0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লেখ</a:t>
            </a:r>
            <a:r>
              <a:rPr lang="en-US" sz="2800" dirty="0">
                <a:solidFill>
                  <a:srgbClr val="000066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03E91-733D-47EB-8182-C707A7BD92AB}"/>
              </a:ext>
            </a:extLst>
          </p:cNvPr>
          <p:cNvSpPr txBox="1"/>
          <p:nvPr/>
        </p:nvSpPr>
        <p:spPr>
          <a:xfrm>
            <a:off x="10194780" y="1184719"/>
            <a:ext cx="859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يدخل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AC8C68-2111-4748-873D-CAB1C7367E66}"/>
              </a:ext>
            </a:extLst>
          </p:cNvPr>
          <p:cNvSpPr txBox="1"/>
          <p:nvPr/>
        </p:nvSpPr>
        <p:spPr>
          <a:xfrm>
            <a:off x="8777723" y="1314890"/>
            <a:ext cx="424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latin typeface="Arial" panose="020B0604020202020204" pitchFamily="34" charset="0"/>
                <a:cs typeface="Arial" panose="020B0604020202020204" pitchFamily="34" charset="0"/>
              </a:rPr>
              <a:t>قلم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B827B-7C4E-4448-B586-3AA6FB133081}"/>
              </a:ext>
            </a:extLst>
          </p:cNvPr>
          <p:cNvSpPr txBox="1"/>
          <p:nvPr/>
        </p:nvSpPr>
        <p:spPr>
          <a:xfrm>
            <a:off x="9375198" y="1272849"/>
            <a:ext cx="805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latin typeface="Arial" panose="020B0604020202020204" pitchFamily="34" charset="0"/>
                <a:cs typeface="Arial" panose="020B0604020202020204" pitchFamily="34" charset="0"/>
              </a:rPr>
              <a:t>نصرت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9F7C8E-3234-4DE6-91B5-D1D72E5928FC}"/>
              </a:ext>
            </a:extLst>
          </p:cNvPr>
          <p:cNvSpPr txBox="1"/>
          <p:nvPr/>
        </p:nvSpPr>
        <p:spPr>
          <a:xfrm>
            <a:off x="7489248" y="1314890"/>
            <a:ext cx="1023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مسجد كبير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8DF132-3AD9-4502-A612-4FA67EB5AC30}"/>
              </a:ext>
            </a:extLst>
          </p:cNvPr>
          <p:cNvSpPr txBox="1"/>
          <p:nvPr/>
        </p:nvSpPr>
        <p:spPr>
          <a:xfrm>
            <a:off x="3210467" y="1334044"/>
            <a:ext cx="350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B87570-2B97-4714-8AE9-C2C0AEA26B2F}"/>
              </a:ext>
            </a:extLst>
          </p:cNvPr>
          <p:cNvSpPr txBox="1"/>
          <p:nvPr/>
        </p:nvSpPr>
        <p:spPr>
          <a:xfrm>
            <a:off x="4016310" y="1334044"/>
            <a:ext cx="549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سلام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64E3D3-4F58-41D2-90FD-43A43C60C738}"/>
              </a:ext>
            </a:extLst>
          </p:cNvPr>
          <p:cNvSpPr txBox="1"/>
          <p:nvPr/>
        </p:nvSpPr>
        <p:spPr>
          <a:xfrm>
            <a:off x="6579175" y="1359651"/>
            <a:ext cx="683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سلام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3840F9-ED17-4585-9A82-DE6500F8FA76}"/>
              </a:ext>
            </a:extLst>
          </p:cNvPr>
          <p:cNvSpPr txBox="1"/>
          <p:nvPr/>
        </p:nvSpPr>
        <p:spPr>
          <a:xfrm>
            <a:off x="4848228" y="1359651"/>
            <a:ext cx="589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فعيل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BC1E6F-887E-4E53-8683-17ADCEF0B316}"/>
              </a:ext>
            </a:extLst>
          </p:cNvPr>
          <p:cNvSpPr txBox="1"/>
          <p:nvPr/>
        </p:nvSpPr>
        <p:spPr>
          <a:xfrm>
            <a:off x="5669324" y="1359651"/>
            <a:ext cx="1066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ادخلى</a:t>
            </a:r>
            <a:endParaRPr lang="en-US" dirty="0"/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AA4E0E68-F85E-4045-B4A3-39CAC26A76B9}"/>
              </a:ext>
            </a:extLst>
          </p:cNvPr>
          <p:cNvSpPr/>
          <p:nvPr/>
        </p:nvSpPr>
        <p:spPr>
          <a:xfrm>
            <a:off x="9242713" y="2211826"/>
            <a:ext cx="1381991" cy="584775"/>
          </a:xfrm>
          <a:prstGeom prst="flowChartAlternateProcess">
            <a:avLst/>
          </a:prstGeom>
          <a:solidFill>
            <a:srgbClr val="41DF6A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اسم</a:t>
            </a:r>
            <a:endParaRPr lang="en-US" sz="2800" dirty="0"/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75F7842D-55DD-4B4A-9086-6EDBBD7B50D6}"/>
              </a:ext>
            </a:extLst>
          </p:cNvPr>
          <p:cNvSpPr/>
          <p:nvPr/>
        </p:nvSpPr>
        <p:spPr>
          <a:xfrm>
            <a:off x="5217967" y="2211826"/>
            <a:ext cx="1381991" cy="584775"/>
          </a:xfrm>
          <a:prstGeom prst="flowChartAlternateProcess">
            <a:avLst/>
          </a:prstGeom>
          <a:solidFill>
            <a:srgbClr val="41DF6A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فعل</a:t>
            </a:r>
            <a:endParaRPr lang="en-US" sz="2800" dirty="0"/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2221D285-2C09-41AC-AA2C-2B813A6E1D2D}"/>
              </a:ext>
            </a:extLst>
          </p:cNvPr>
          <p:cNvSpPr/>
          <p:nvPr/>
        </p:nvSpPr>
        <p:spPr>
          <a:xfrm>
            <a:off x="1193219" y="2211826"/>
            <a:ext cx="1381991" cy="584775"/>
          </a:xfrm>
          <a:prstGeom prst="flowChartAlternateProcess">
            <a:avLst/>
          </a:prstGeom>
          <a:solidFill>
            <a:srgbClr val="41DF6A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0066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حرف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79936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29088 0.2557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77556E-17 L -0.28515 0.2511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694 0.2465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15612 0.2497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0.16263 0.249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77556E-17 L -0.05885 0.2326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77556E-17 L 0.48503 0.3280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4793 0.33935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03737 0.2543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31" grpId="0" animBg="1"/>
      <p:bldP spid="13" grpId="0"/>
      <p:bldP spid="13" grpId="1"/>
      <p:bldP spid="15" grpId="0"/>
      <p:bldP spid="15" grpId="1"/>
      <p:bldP spid="17" grpId="0"/>
      <p:bldP spid="17" grpId="1"/>
      <p:bldP spid="21" grpId="0"/>
      <p:bldP spid="21" grpId="1"/>
      <p:bldP spid="23" grpId="0"/>
      <p:bldP spid="23" grpId="1"/>
      <p:bldP spid="25" grpId="0"/>
      <p:bldP spid="25" grpId="1"/>
      <p:bldP spid="26" grpId="0"/>
      <p:bldP spid="26" grpId="1"/>
      <p:bldP spid="28" grpId="0"/>
      <p:bldP spid="28" grpId="1"/>
      <p:bldP spid="30" grpId="0"/>
      <p:bldP spid="30" grpId="1"/>
      <p:bldP spid="32" grpId="0" animBg="1"/>
      <p:bldP spid="34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26BAB153-5245-403B-B29F-9BD415720387}"/>
              </a:ext>
            </a:extLst>
          </p:cNvPr>
          <p:cNvSpPr/>
          <p:nvPr/>
        </p:nvSpPr>
        <p:spPr>
          <a:xfrm>
            <a:off x="4651663" y="311727"/>
            <a:ext cx="2888673" cy="1049481"/>
          </a:xfrm>
          <a:prstGeom prst="flowChartAlternateProcess">
            <a:avLst/>
          </a:prstGeom>
          <a:solidFill>
            <a:srgbClr val="FF00FF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মূল্যায়ন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1EDD0-6361-4B5E-95B9-01E475F7A278}"/>
              </a:ext>
            </a:extLst>
          </p:cNvPr>
          <p:cNvPicPr/>
          <p:nvPr/>
        </p:nvPicPr>
        <p:blipFill rotWithShape="1">
          <a:blip r:embed="rId2"/>
          <a:srcRect t="36406" b="51637"/>
          <a:stretch/>
        </p:blipFill>
        <p:spPr>
          <a:xfrm>
            <a:off x="958850" y="1828800"/>
            <a:ext cx="102743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7C59DD-5EB0-45F3-93AE-AA105C3FC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5" y="240132"/>
            <a:ext cx="6924949" cy="38746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551774F-C631-4CAA-8661-3F8E31794F72}"/>
              </a:ext>
            </a:extLst>
          </p:cNvPr>
          <p:cNvSpPr txBox="1">
            <a:spLocks/>
          </p:cNvSpPr>
          <p:nvPr/>
        </p:nvSpPr>
        <p:spPr>
          <a:xfrm>
            <a:off x="2633525" y="808031"/>
            <a:ext cx="7083425" cy="51055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GZÿY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 mv‡_ _</a:t>
            </a: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vKvi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 Rb¨ </a:t>
            </a: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AvšÍwiK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ab¨ev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`|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E271A-317F-408C-920E-A212E1505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85" y="1823498"/>
            <a:ext cx="6365696" cy="17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0899AE-A84D-4519-9770-381B946D4DE3}"/>
              </a:ext>
            </a:extLst>
          </p:cNvPr>
          <p:cNvSpPr txBox="1"/>
          <p:nvPr/>
        </p:nvSpPr>
        <p:spPr>
          <a:xfrm>
            <a:off x="2286000" y="1649776"/>
            <a:ext cx="9512300" cy="646331"/>
          </a:xfrm>
          <a:prstGeom prst="rect">
            <a:avLst/>
          </a:prstGeom>
          <a:solidFill>
            <a:srgbClr val="0000C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hobuj Nolua" panose="02000506000000020003" pitchFamily="2" charset="0"/>
                <a:cs typeface="Shobuj Nolua" panose="02000506000000020003" pitchFamily="2" charset="0"/>
              </a:rPr>
              <a:t>                    </a:t>
            </a:r>
            <a:r>
              <a:rPr lang="en-US" sz="3600" b="1" dirty="0" err="1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মোহাম্মদ</a:t>
            </a:r>
            <a:r>
              <a:rPr lang="en-US" sz="3600" b="1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ফরিদুর</a:t>
            </a:r>
            <a:r>
              <a:rPr lang="en-US" sz="3600" b="1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রহমান</a:t>
            </a:r>
            <a:r>
              <a:rPr lang="en-US" sz="3600" b="1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  <a:endParaRPr lang="en-US" sz="2800" b="1" dirty="0">
              <a:solidFill>
                <a:srgbClr val="FFFF0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F82C-70B1-4A79-8A4E-AA941C12B800}"/>
              </a:ext>
            </a:extLst>
          </p:cNvPr>
          <p:cNvSpPr txBox="1"/>
          <p:nvPr/>
        </p:nvSpPr>
        <p:spPr>
          <a:xfrm>
            <a:off x="2286000" y="2311232"/>
            <a:ext cx="9512300" cy="584775"/>
          </a:xfrm>
          <a:prstGeom prst="rect">
            <a:avLst/>
          </a:prstGeom>
          <a:solidFill>
            <a:srgbClr val="5F5F5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hobuj Nolua" panose="02000506000000020003" pitchFamily="2" charset="0"/>
                <a:cs typeface="Shobuj Nolua" panose="02000506000000020003" pitchFamily="2" charset="0"/>
              </a:rPr>
              <a:t>                               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সহকারী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অধ্যাপক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মোহসেনুদ্দীন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নূরিয়া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ফাজিল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মাদরাসা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। </a:t>
            </a:r>
            <a:endParaRPr lang="en-US" dirty="0">
              <a:solidFill>
                <a:srgbClr val="00B0F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DE473-6C78-4EFB-B0FD-D39BEC634DBC}"/>
              </a:ext>
            </a:extLst>
          </p:cNvPr>
          <p:cNvSpPr txBox="1"/>
          <p:nvPr/>
        </p:nvSpPr>
        <p:spPr>
          <a:xfrm>
            <a:off x="2286000" y="2911132"/>
            <a:ext cx="9512300" cy="64633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hobuj Nolua" panose="02000506000000020003" pitchFamily="2" charset="0"/>
                <a:cs typeface="Shobuj Nolua" panose="02000506000000020003" pitchFamily="2" charset="0"/>
              </a:rPr>
              <a:t>                </a:t>
            </a:r>
            <a:r>
              <a:rPr lang="en-US" sz="3600" b="1" dirty="0" err="1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বাউফল</a:t>
            </a:r>
            <a:r>
              <a:rPr lang="en-US" sz="3600" b="1" dirty="0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, </a:t>
            </a:r>
            <a:r>
              <a:rPr lang="en-US" sz="3600" b="1" dirty="0" err="1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পটুয়াখালী</a:t>
            </a:r>
            <a:r>
              <a:rPr lang="en-US" sz="3600" b="1" dirty="0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819EC-7033-4337-B9CC-7A12929AD570}"/>
              </a:ext>
            </a:extLst>
          </p:cNvPr>
          <p:cNvSpPr txBox="1"/>
          <p:nvPr/>
        </p:nvSpPr>
        <p:spPr>
          <a:xfrm>
            <a:off x="2286000" y="3572588"/>
            <a:ext cx="9512300" cy="646331"/>
          </a:xfrm>
          <a:prstGeom prst="rect">
            <a:avLst/>
          </a:prstGeom>
          <a:solidFill>
            <a:srgbClr val="E8854E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hobuj Nolua" panose="02000506000000020003" pitchFamily="2" charset="0"/>
                <a:cs typeface="Shobuj Nolua" panose="02000506000000020003" pitchFamily="2" charset="0"/>
              </a:rPr>
              <a:t>                </a:t>
            </a:r>
            <a:r>
              <a:rPr lang="en-US" sz="36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মোবাইল</a:t>
            </a:r>
            <a:r>
              <a:rPr lang="en-US" sz="36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নং</a:t>
            </a:r>
            <a:r>
              <a:rPr lang="en-US" sz="3600" dirty="0">
                <a:latin typeface="Shobuj Nolua" panose="02000506000000020003" pitchFamily="2" charset="0"/>
                <a:cs typeface="Shobuj Nolua" panose="02000506000000020003" pitchFamily="2" charset="0"/>
              </a:rPr>
              <a:t> ০১৭৮৪৫৬৮৩৪২, rahmanfaridur359@gmail.com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4B9F58-B819-4521-97BD-B98EC38E3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1" y="1245334"/>
            <a:ext cx="3237170" cy="3331595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9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6551D0-6B69-4CA8-8360-C4A68EC6CDF0}"/>
              </a:ext>
            </a:extLst>
          </p:cNvPr>
          <p:cNvSpPr txBox="1"/>
          <p:nvPr/>
        </p:nvSpPr>
        <p:spPr>
          <a:xfrm>
            <a:off x="2744754" y="-1328057"/>
            <a:ext cx="4942114" cy="7725192"/>
          </a:xfrm>
          <a:prstGeom prst="rect">
            <a:avLst/>
          </a:prstGeom>
          <a:noFill/>
          <a:ln w="34925">
            <a:solidFill>
              <a:srgbClr val="41DF6A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9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hobuj Nolua" panose="02000506000000020003" pitchFamily="2" charset="0"/>
                <a:cs typeface="Shobuj Nolua" panose="02000506000000020003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2AA4B-99C1-498A-B60A-CAF1AE1B46A7}"/>
              </a:ext>
            </a:extLst>
          </p:cNvPr>
          <p:cNvSpPr txBox="1"/>
          <p:nvPr/>
        </p:nvSpPr>
        <p:spPr>
          <a:xfrm>
            <a:off x="3097696" y="2454965"/>
            <a:ext cx="6349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>
                <a:latin typeface="Arial" panose="020B0604020202020204" pitchFamily="34" charset="0"/>
                <a:cs typeface="Arial" panose="020B0604020202020204" pitchFamily="34" charset="0"/>
              </a:rPr>
              <a:t> الكلمة</a:t>
            </a:r>
            <a:r>
              <a:rPr lang="en-US" sz="4400" b="1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b="1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কাকে</a:t>
            </a:r>
            <a:r>
              <a:rPr lang="en-US" sz="4400" b="1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b="1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বলে</a:t>
            </a:r>
            <a:r>
              <a:rPr lang="en-US" sz="4400" b="1" dirty="0">
                <a:latin typeface="Shobuj Nolua" panose="02000506000000020003" pitchFamily="2" charset="0"/>
                <a:cs typeface="Shobuj Nolua" panose="02000506000000020003" pitchFamily="2" charset="0"/>
              </a:rPr>
              <a:t>?</a:t>
            </a:r>
            <a:endParaRPr lang="ar-SA" sz="4400" b="1" dirty="0">
              <a:latin typeface="Shobuj Nolua" panose="02000506000000020003" pitchFamily="2" charset="0"/>
              <a:cs typeface="Shobuj Nolua" panose="02000506000000020003" pitchFamily="2" charset="0"/>
            </a:endParaRPr>
          </a:p>
          <a:p>
            <a:r>
              <a:rPr lang="ar-SA" sz="4400" b="1" dirty="0">
                <a:latin typeface="Arial" panose="020B0604020202020204" pitchFamily="34" charset="0"/>
                <a:cs typeface="Arial" panose="020B0604020202020204" pitchFamily="34" charset="0"/>
              </a:rPr>
              <a:t>الكلمة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4400" b="1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b="1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প্রকার</a:t>
            </a:r>
            <a:r>
              <a:rPr lang="en-US" sz="4400" b="1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b="1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গুলো</a:t>
            </a:r>
            <a:r>
              <a:rPr lang="en-US" sz="4400" b="1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b="1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উদাহরনসহ</a:t>
            </a:r>
            <a:r>
              <a:rPr lang="en-US" sz="4400" b="1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b="1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লিখ</a:t>
            </a:r>
            <a:endParaRPr lang="en-US" sz="4400" b="1" dirty="0"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37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12C94-7051-4660-A75B-529BC888F829}"/>
              </a:ext>
            </a:extLst>
          </p:cNvPr>
          <p:cNvSpPr txBox="1"/>
          <p:nvPr/>
        </p:nvSpPr>
        <p:spPr>
          <a:xfrm>
            <a:off x="4933121" y="586407"/>
            <a:ext cx="2325758" cy="144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الكلمة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CC26C5-A811-4338-8FE4-0FF87DBADAE3}"/>
              </a:ext>
            </a:extLst>
          </p:cNvPr>
          <p:cNvSpPr/>
          <p:nvPr/>
        </p:nvSpPr>
        <p:spPr>
          <a:xfrm>
            <a:off x="4810540" y="2375452"/>
            <a:ext cx="2915478" cy="934278"/>
          </a:xfrm>
          <a:prstGeom prst="roundRect">
            <a:avLst>
              <a:gd name="adj" fmla="val 5000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পরিচয়</a:t>
            </a:r>
            <a:endParaRPr lang="en-US" sz="5400" dirty="0"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F9E7C7-4ACA-41A0-9312-57B5E00DB1D7}"/>
              </a:ext>
            </a:extLst>
          </p:cNvPr>
          <p:cNvSpPr/>
          <p:nvPr/>
        </p:nvSpPr>
        <p:spPr>
          <a:xfrm>
            <a:off x="3611218" y="3429000"/>
            <a:ext cx="5314122" cy="934278"/>
          </a:xfrm>
          <a:prstGeom prst="roundRect">
            <a:avLst>
              <a:gd name="adj" fmla="val 50000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الكلمة</a:t>
            </a:r>
            <a:r>
              <a:rPr lang="en-US" sz="5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5400" b="1" dirty="0">
                <a:ln w="0"/>
                <a:solidFill>
                  <a:schemeClr val="bg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প্রকার</a:t>
            </a:r>
            <a:endParaRPr lang="en-US" sz="54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2FE6B4-90E0-48C3-969D-EA269CECA2F5}"/>
              </a:ext>
            </a:extLst>
          </p:cNvPr>
          <p:cNvSpPr txBox="1"/>
          <p:nvPr/>
        </p:nvSpPr>
        <p:spPr>
          <a:xfrm>
            <a:off x="3228561" y="337930"/>
            <a:ext cx="5734878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تعريف الكلمة من حيث اللغة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A403C-83F6-496E-AC96-55BFA918E181}"/>
              </a:ext>
            </a:extLst>
          </p:cNvPr>
          <p:cNvSpPr txBox="1"/>
          <p:nvPr/>
        </p:nvSpPr>
        <p:spPr>
          <a:xfrm>
            <a:off x="2703443" y="2057400"/>
            <a:ext cx="554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</a:rPr>
              <a:t>    - </a:t>
            </a:r>
            <a:r>
              <a:rPr lang="en-US" sz="3600" dirty="0" err="1">
                <a:solidFill>
                  <a:srgbClr val="7030A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শব্দ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9F3EE-39AC-4718-AF9B-5F748FD8E7C0}"/>
              </a:ext>
            </a:extLst>
          </p:cNvPr>
          <p:cNvSpPr txBox="1"/>
          <p:nvPr/>
        </p:nvSpPr>
        <p:spPr>
          <a:xfrm>
            <a:off x="2703442" y="2891999"/>
            <a:ext cx="554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   - </a:t>
            </a:r>
            <a:r>
              <a:rPr lang="en-US" sz="3600" dirty="0" err="1">
                <a:solidFill>
                  <a:srgbClr val="FF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কথা</a:t>
            </a:r>
            <a:endParaRPr lang="en-US" sz="3600" dirty="0">
              <a:solidFill>
                <a:srgbClr val="FF00FF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BECDD-B5AF-4E48-AEDA-BA68F86CB49C}"/>
              </a:ext>
            </a:extLst>
          </p:cNvPr>
          <p:cNvSpPr txBox="1"/>
          <p:nvPr/>
        </p:nvSpPr>
        <p:spPr>
          <a:xfrm>
            <a:off x="2703442" y="3838426"/>
            <a:ext cx="55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   - </a:t>
            </a:r>
            <a:r>
              <a:rPr lang="en-US" sz="3600" dirty="0" err="1">
                <a:solidFill>
                  <a:srgbClr val="0000FF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বক্তব্য</a:t>
            </a:r>
            <a:endParaRPr lang="en-US" sz="3600" dirty="0">
              <a:solidFill>
                <a:srgbClr val="0000FF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92C294-ABF9-4097-89D2-FD471FB5E4A2}"/>
              </a:ext>
            </a:extLst>
          </p:cNvPr>
          <p:cNvSpPr txBox="1"/>
          <p:nvPr/>
        </p:nvSpPr>
        <p:spPr>
          <a:xfrm>
            <a:off x="3228561" y="337930"/>
            <a:ext cx="5734878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تعريف الكلمة من حيث الا صطلاح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3B817-BCBF-40C4-84C8-D85007C035B8}"/>
              </a:ext>
            </a:extLst>
          </p:cNvPr>
          <p:cNvSpPr txBox="1"/>
          <p:nvPr/>
        </p:nvSpPr>
        <p:spPr>
          <a:xfrm>
            <a:off x="292443" y="2198195"/>
            <a:ext cx="1160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الكلمة الافظة الدالة على معني مفرد با لوضع سواء اكانت حرفا واحدا او اكثر</a:t>
            </a:r>
            <a:endParaRPr lang="en-US" sz="36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E752B-5404-447E-B6BD-20075EEC1D8C}"/>
              </a:ext>
            </a:extLst>
          </p:cNvPr>
          <p:cNvSpPr txBox="1"/>
          <p:nvPr/>
        </p:nvSpPr>
        <p:spPr>
          <a:xfrm>
            <a:off x="957431" y="3188149"/>
            <a:ext cx="1071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গঠনগত</a:t>
            </a:r>
            <a:r>
              <a:rPr lang="en-US" sz="48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ভাবে</a:t>
            </a:r>
            <a:r>
              <a:rPr lang="en-US" sz="48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একক</a:t>
            </a:r>
            <a:r>
              <a:rPr lang="en-US" sz="48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অর্থবোধক</a:t>
            </a:r>
            <a:r>
              <a:rPr lang="en-US" sz="48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শব্দকে</a:t>
            </a:r>
            <a:r>
              <a:rPr lang="en-US" sz="48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الكلمة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বলে</a:t>
            </a:r>
            <a:r>
              <a:rPr lang="en-US" sz="4800" dirty="0"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7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B692E-847F-4F33-A84F-06132171C881}"/>
              </a:ext>
            </a:extLst>
          </p:cNvPr>
          <p:cNvSpPr txBox="1"/>
          <p:nvPr/>
        </p:nvSpPr>
        <p:spPr>
          <a:xfrm>
            <a:off x="2761129" y="2022439"/>
            <a:ext cx="69279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3800" u="sng" dirty="0">
                <a:solidFill>
                  <a:srgbClr val="FF00FF"/>
                </a:solidFill>
              </a:rPr>
              <a:t>اقسام الكلمة</a:t>
            </a:r>
            <a:endParaRPr lang="en-US" sz="13800" u="sng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8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FC3CFF-F374-433E-9683-CE645C75CD93}"/>
              </a:ext>
            </a:extLst>
          </p:cNvPr>
          <p:cNvSpPr txBox="1"/>
          <p:nvPr/>
        </p:nvSpPr>
        <p:spPr>
          <a:xfrm>
            <a:off x="4480559" y="225912"/>
            <a:ext cx="3230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u="sng" dirty="0">
                <a:solidFill>
                  <a:srgbClr val="FF00FF"/>
                </a:solidFill>
              </a:rPr>
              <a:t>اقسام الكلمة</a:t>
            </a:r>
            <a:endParaRPr lang="en-US" sz="4800" u="sng" dirty="0">
              <a:solidFill>
                <a:srgbClr val="FF00FF"/>
              </a:solidFill>
            </a:endParaRP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685F14FC-DB54-4AE6-8307-253F6D34A5BC}"/>
              </a:ext>
            </a:extLst>
          </p:cNvPr>
          <p:cNvSpPr/>
          <p:nvPr/>
        </p:nvSpPr>
        <p:spPr>
          <a:xfrm>
            <a:off x="9552790" y="1212925"/>
            <a:ext cx="2130013" cy="2380129"/>
          </a:xfrm>
          <a:prstGeom prst="flowChartDocument">
            <a:avLst/>
          </a:prstGeom>
          <a:solidFill>
            <a:srgbClr val="00808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68DFA6D7-AD2E-4DD7-9DA0-86B2D154576A}"/>
              </a:ext>
            </a:extLst>
          </p:cNvPr>
          <p:cNvSpPr/>
          <p:nvPr/>
        </p:nvSpPr>
        <p:spPr>
          <a:xfrm>
            <a:off x="9328673" y="1417320"/>
            <a:ext cx="2130013" cy="2380129"/>
          </a:xfrm>
          <a:prstGeom prst="flowChartDocument">
            <a:avLst/>
          </a:prstGeom>
          <a:solidFill>
            <a:srgbClr val="00808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B681510-C125-4DA1-8906-ACB510F266AB}"/>
              </a:ext>
            </a:extLst>
          </p:cNvPr>
          <p:cNvSpPr/>
          <p:nvPr/>
        </p:nvSpPr>
        <p:spPr>
          <a:xfrm>
            <a:off x="9104556" y="1628438"/>
            <a:ext cx="2130013" cy="2380129"/>
          </a:xfrm>
          <a:prstGeom prst="flowChartDocument">
            <a:avLst/>
          </a:prstGeom>
          <a:solidFill>
            <a:srgbClr val="00808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اسم</a:t>
            </a:r>
          </a:p>
          <a:p>
            <a:pPr algn="ctr"/>
            <a:r>
              <a:rPr lang="en-US" sz="36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বিশেষ্য</a:t>
            </a:r>
            <a:endParaRPr lang="en-US" sz="36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E710B50-11DE-4017-A327-A4757CEC42DF}"/>
              </a:ext>
            </a:extLst>
          </p:cNvPr>
          <p:cNvSpPr/>
          <p:nvPr/>
        </p:nvSpPr>
        <p:spPr>
          <a:xfrm>
            <a:off x="10115774" y="1116106"/>
            <a:ext cx="502022" cy="512332"/>
          </a:xfrm>
          <a:prstGeom prst="diamond">
            <a:avLst/>
          </a:prstGeom>
          <a:solidFill>
            <a:srgbClr val="FF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ا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783D52-0FFF-49C9-9A6B-5F24A71D8FCC}"/>
              </a:ext>
            </a:extLst>
          </p:cNvPr>
          <p:cNvSpPr txBox="1"/>
          <p:nvPr/>
        </p:nvSpPr>
        <p:spPr>
          <a:xfrm>
            <a:off x="1903333" y="1628438"/>
            <a:ext cx="3786691" cy="2862322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উদাহরনসমূহ</a:t>
            </a:r>
            <a:endParaRPr lang="en-US" sz="3600" dirty="0"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  <a:p>
            <a:pPr algn="ctr"/>
            <a:r>
              <a:rPr lang="ar-SA" sz="3600" dirty="0"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بقر, البو رافى, داك, قلم, سلام, ليل, الذهاب, طلاب, الشرب, مسجد كبير, فعيل.</a:t>
            </a:r>
            <a:endParaRPr lang="en-US" sz="3600" dirty="0"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1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8BCF82C9-CDE8-4C99-994E-E514B43CA1BF}"/>
              </a:ext>
            </a:extLst>
          </p:cNvPr>
          <p:cNvSpPr/>
          <p:nvPr/>
        </p:nvSpPr>
        <p:spPr>
          <a:xfrm>
            <a:off x="9552790" y="1212925"/>
            <a:ext cx="2130013" cy="2380129"/>
          </a:xfrm>
          <a:prstGeom prst="flowChartDocument">
            <a:avLst/>
          </a:prstGeom>
          <a:solidFill>
            <a:srgbClr val="00808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5CBDADA2-4CAB-4093-BED7-F839C4F433C2}"/>
              </a:ext>
            </a:extLst>
          </p:cNvPr>
          <p:cNvSpPr/>
          <p:nvPr/>
        </p:nvSpPr>
        <p:spPr>
          <a:xfrm>
            <a:off x="9328673" y="1417320"/>
            <a:ext cx="2130013" cy="2380129"/>
          </a:xfrm>
          <a:prstGeom prst="flowChartDocument">
            <a:avLst/>
          </a:prstGeom>
          <a:solidFill>
            <a:srgbClr val="00808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E85ECEA4-32DC-411B-9955-1841359B4CB0}"/>
              </a:ext>
            </a:extLst>
          </p:cNvPr>
          <p:cNvSpPr/>
          <p:nvPr/>
        </p:nvSpPr>
        <p:spPr>
          <a:xfrm>
            <a:off x="10115774" y="1116106"/>
            <a:ext cx="502022" cy="512332"/>
          </a:xfrm>
          <a:prstGeom prst="diamond">
            <a:avLst/>
          </a:prstGeom>
          <a:solidFill>
            <a:srgbClr val="FF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r>
              <a:rPr lang="ar-SA" sz="2400" dirty="0"/>
              <a:t>ب</a:t>
            </a:r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ar-SA" sz="2400" dirty="0"/>
          </a:p>
          <a:p>
            <a:pPr algn="ctr"/>
            <a:endParaRPr lang="en-US" sz="2400" dirty="0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33A93CED-C6B8-4A08-828C-9439496689F6}"/>
              </a:ext>
            </a:extLst>
          </p:cNvPr>
          <p:cNvSpPr/>
          <p:nvPr/>
        </p:nvSpPr>
        <p:spPr>
          <a:xfrm>
            <a:off x="9050767" y="1628438"/>
            <a:ext cx="2130013" cy="2380129"/>
          </a:xfrm>
          <a:prstGeom prst="flowChartDocument">
            <a:avLst/>
          </a:prstGeom>
          <a:solidFill>
            <a:srgbClr val="008080"/>
          </a:solidFill>
          <a:ln>
            <a:solidFill>
              <a:srgbClr val="FFC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فعل</a:t>
            </a:r>
          </a:p>
          <a:p>
            <a:pPr algn="ctr"/>
            <a:r>
              <a:rPr lang="en-US" sz="4800" dirty="0" err="1">
                <a:solidFill>
                  <a:srgbClr val="FF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ক্রিয়া</a:t>
            </a:r>
            <a:endParaRPr lang="en-US" sz="4800" dirty="0">
              <a:solidFill>
                <a:srgbClr val="FF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DBA3D-55FA-40F3-8EF9-AE5ED3BFD946}"/>
              </a:ext>
            </a:extLst>
          </p:cNvPr>
          <p:cNvSpPr txBox="1"/>
          <p:nvPr/>
        </p:nvSpPr>
        <p:spPr>
          <a:xfrm>
            <a:off x="4480559" y="225912"/>
            <a:ext cx="3230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u="sng" dirty="0">
                <a:solidFill>
                  <a:srgbClr val="FF00FF"/>
                </a:solidFill>
              </a:rPr>
              <a:t>اقسام الكلمة</a:t>
            </a:r>
            <a:endParaRPr lang="en-US" sz="4800" u="sng" dirty="0">
              <a:solidFill>
                <a:srgbClr val="FF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8A5017-2962-4E9B-8CB2-8FC31BF509E7}"/>
              </a:ext>
            </a:extLst>
          </p:cNvPr>
          <p:cNvSpPr txBox="1"/>
          <p:nvPr/>
        </p:nvSpPr>
        <p:spPr>
          <a:xfrm>
            <a:off x="2402097" y="1628438"/>
            <a:ext cx="3786691" cy="2862322"/>
          </a:xfrm>
          <a:prstGeom prst="rect">
            <a:avLst/>
          </a:prstGeom>
          <a:noFill/>
          <a:ln w="38100"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উদাহরনসমূহ</a:t>
            </a:r>
            <a:endParaRPr lang="en-US" sz="3600" dirty="0">
              <a:solidFill>
                <a:srgbClr val="7030A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  <a:p>
            <a:pPr algn="ctr"/>
            <a:r>
              <a:rPr lang="ar-SA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سوف تعلمون، فد افلح، دخل، يدخل، سمعنا، سمعتم، نصرت، ادخلى، لم أسافر، لن يدخل،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330</Words>
  <Application>Microsoft Office PowerPoint</Application>
  <PresentationFormat>Widescreen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Shobuj Nolua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Foridur Rahman</dc:creator>
  <cp:lastModifiedBy>Foridur Rahman</cp:lastModifiedBy>
  <cp:revision>27</cp:revision>
  <dcterms:created xsi:type="dcterms:W3CDTF">2020-10-21T13:14:05Z</dcterms:created>
  <dcterms:modified xsi:type="dcterms:W3CDTF">2020-10-22T02:36:12Z</dcterms:modified>
</cp:coreProperties>
</file>