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82" r:id="rId3"/>
    <p:sldId id="257" r:id="rId4"/>
    <p:sldId id="264" r:id="rId5"/>
    <p:sldId id="276" r:id="rId6"/>
    <p:sldId id="263" r:id="rId7"/>
    <p:sldId id="275" r:id="rId8"/>
    <p:sldId id="277" r:id="rId9"/>
    <p:sldId id="280" r:id="rId10"/>
    <p:sldId id="261" r:id="rId11"/>
    <p:sldId id="262" r:id="rId12"/>
    <p:sldId id="266" r:id="rId13"/>
    <p:sldId id="267" r:id="rId14"/>
    <p:sldId id="268" r:id="rId15"/>
    <p:sldId id="279" r:id="rId16"/>
    <p:sldId id="269" r:id="rId17"/>
    <p:sldId id="278" r:id="rId18"/>
    <p:sldId id="270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93FFC4"/>
    <a:srgbClr val="37FF91"/>
    <a:srgbClr val="00FFCC"/>
    <a:srgbClr val="DD9CFA"/>
    <a:srgbClr val="FFCCFF"/>
    <a:srgbClr val="0000CC"/>
    <a:srgbClr val="CCFF66"/>
    <a:srgbClr val="D3FDAD"/>
    <a:srgbClr val="DCE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D274-2A2E-4D14-8492-1691B192635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C702F-D2E8-4BAD-9C89-13119DD45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38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9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21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2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13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8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0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4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6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002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7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" y="838200"/>
            <a:ext cx="8284951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272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91013" y="731042"/>
            <a:ext cx="4024513" cy="52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7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1303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705600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447800" y="5334000"/>
            <a:ext cx="6172200" cy="53340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পঞ্চাশজন শিক্ষার্থী গণিত বিষয়ে পরিক্ষা  দিচ্ছে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66849"/>
              </p:ext>
            </p:extLst>
          </p:nvPr>
        </p:nvGraphicFramePr>
        <p:xfrm>
          <a:off x="3276599" y="492763"/>
          <a:ext cx="5410200" cy="5908037"/>
        </p:xfrm>
        <a:graphic>
          <a:graphicData uri="http://schemas.openxmlformats.org/drawingml/2006/table">
            <a:tbl>
              <a:tblPr firstCol="1" bandRow="1" bandCol="1">
                <a:tableStyleId>{5DA37D80-6434-44D0-A028-1B22A696006F}</a:tableStyleId>
              </a:tblPr>
              <a:tblGrid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</a:tblGrid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4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1252" y="1143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1252" y="1752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286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572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599" y="5181602"/>
            <a:ext cx="5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599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038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9964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80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0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0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0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0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0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09998" y="51816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09997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099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0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767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767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767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76799" y="290578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76799" y="35153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767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768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8767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67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76799" y="5435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9435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5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435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435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9435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943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9435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435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9435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0103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103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10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0103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10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86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0104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103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0103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010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77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771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077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0771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077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077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0772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077199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0771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0771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Flowchart: Alternate Process 157"/>
          <p:cNvSpPr/>
          <p:nvPr/>
        </p:nvSpPr>
        <p:spPr>
          <a:xfrm>
            <a:off x="914400" y="597814"/>
            <a:ext cx="1852043" cy="5814775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পরিক্ষার্থীদের গণিতে প্রাপ্ত নম্বরের তালিকা তৈরি করা হল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3433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3433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43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3433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43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3433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267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343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3433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343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10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4101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410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4101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410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410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410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486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101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4101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61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1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61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61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61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61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543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619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619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61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476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76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476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476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476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476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400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476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476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476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ubtitle 4"/>
          <p:cNvSpPr txBox="1">
            <a:spLocks/>
          </p:cNvSpPr>
          <p:nvPr/>
        </p:nvSpPr>
        <p:spPr>
          <a:xfrm>
            <a:off x="-717947" y="-609599"/>
            <a:ext cx="10629900" cy="121920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6" name="Subtitle 4"/>
          <p:cNvSpPr txBox="1">
            <a:spLocks/>
          </p:cNvSpPr>
          <p:nvPr/>
        </p:nvSpPr>
        <p:spPr>
          <a:xfrm>
            <a:off x="-717947" y="6204466"/>
            <a:ext cx="10629900" cy="11107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7" name="Can 10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89" name="Can 188"/>
          <p:cNvSpPr/>
          <p:nvPr/>
        </p:nvSpPr>
        <p:spPr>
          <a:xfrm>
            <a:off x="8762997" y="-304800"/>
            <a:ext cx="486740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6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 animBg="1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41682" y="1457980"/>
            <a:ext cx="136331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 smtClean="0">
                <a:latin typeface="Times New Roman"/>
                <a:cs typeface="Times New Roman"/>
              </a:rPr>
              <a:t> 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0082" y="2143780"/>
            <a:ext cx="124871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 smtClean="0">
                <a:latin typeface="Times New Roman"/>
                <a:cs typeface="Times New Roman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082" y="2753380"/>
            <a:ext cx="124871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883" y="3362980"/>
            <a:ext cx="126991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082" y="3896380"/>
            <a:ext cx="124871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4505980"/>
            <a:ext cx="12954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85449" y="2590800"/>
            <a:ext cx="95490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635103" y="3200400"/>
            <a:ext cx="80799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782011" y="3810000"/>
            <a:ext cx="514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94168" y="4505980"/>
            <a:ext cx="58763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120714" y="2067580"/>
            <a:ext cx="66108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96000" y="1534180"/>
            <a:ext cx="66108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485449" y="1534180"/>
            <a:ext cx="95490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485449" y="1905000"/>
            <a:ext cx="95490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−14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782011" y="4419600"/>
            <a:ext cx="514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267622" y="3896380"/>
            <a:ext cx="514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267622" y="3286780"/>
            <a:ext cx="5141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120714" y="2667000"/>
            <a:ext cx="66108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−1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10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/>
                <a:cs typeface="Times New Roman"/>
              </a:rPr>
              <a:t>−23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9718" y="1534180"/>
            <a:ext cx="91208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40482" y="2067580"/>
            <a:ext cx="93131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5046" y="2677180"/>
            <a:ext cx="102675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0107" y="3286780"/>
            <a:ext cx="102169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19649" y="3896380"/>
            <a:ext cx="105215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37283" y="4505980"/>
            <a:ext cx="103451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95.5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513450" y="1600201"/>
            <a:ext cx="442282" cy="380998"/>
            <a:chOff x="4418807" y="1741962"/>
            <a:chExt cx="458816" cy="392432"/>
          </a:xfrm>
          <a:noFill/>
        </p:grpSpPr>
        <p:cxnSp>
          <p:nvCxnSpPr>
            <p:cNvPr id="59" name="Straight Connector 58"/>
            <p:cNvCxnSpPr/>
            <p:nvPr/>
          </p:nvCxnSpPr>
          <p:spPr>
            <a:xfrm flipH="1">
              <a:off x="4876006" y="1741964"/>
              <a:ext cx="1617" cy="39243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722375" y="1741962"/>
              <a:ext cx="1231" cy="392432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71207" y="1741964"/>
              <a:ext cx="1620" cy="39243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418807" y="1741964"/>
              <a:ext cx="1620" cy="39243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14940" y="1534180"/>
            <a:ext cx="3510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308786" y="3898750"/>
            <a:ext cx="882214" cy="444650"/>
            <a:chOff x="4114800" y="4191794"/>
            <a:chExt cx="915194" cy="457994"/>
          </a:xfrm>
          <a:noFill/>
        </p:grpSpPr>
        <p:cxnSp>
          <p:nvCxnSpPr>
            <p:cNvPr id="78" name="Straight Connector 77"/>
            <p:cNvCxnSpPr/>
            <p:nvPr/>
          </p:nvCxnSpPr>
          <p:spPr>
            <a:xfrm rot="5400000">
              <a:off x="38862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0386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1910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3434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 flipV="1">
              <a:off x="4114800" y="4191794"/>
              <a:ext cx="457994" cy="4572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4958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6482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800600" y="44203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510706" y="4509144"/>
            <a:ext cx="294582" cy="444650"/>
            <a:chOff x="4418806" y="4800600"/>
            <a:chExt cx="305594" cy="457994"/>
          </a:xfrm>
          <a:noFill/>
        </p:grpSpPr>
        <p:cxnSp>
          <p:nvCxnSpPr>
            <p:cNvPr id="87" name="Straight Connector 86"/>
            <p:cNvCxnSpPr/>
            <p:nvPr/>
          </p:nvCxnSpPr>
          <p:spPr>
            <a:xfrm rot="5400000">
              <a:off x="4190206" y="50292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342606" y="50292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495006" y="50292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81024" y="2755750"/>
            <a:ext cx="733776" cy="444650"/>
            <a:chOff x="4038600" y="2971800"/>
            <a:chExt cx="761206" cy="457994"/>
          </a:xfrm>
          <a:noFill/>
        </p:grpSpPr>
        <p:cxnSp>
          <p:nvCxnSpPr>
            <p:cNvPr id="52" name="Straight Connector 51"/>
            <p:cNvCxnSpPr/>
            <p:nvPr/>
          </p:nvCxnSpPr>
          <p:spPr>
            <a:xfrm rot="5400000">
              <a:off x="3810000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854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9616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378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1902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2664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3426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418806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570412" y="32004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923506" y="3086894"/>
              <a:ext cx="457994" cy="22780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304506" y="3086100"/>
              <a:ext cx="457200" cy="2286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367338" y="2166610"/>
            <a:ext cx="735306" cy="348785"/>
            <a:chOff x="4267200" y="2460943"/>
            <a:chExt cx="762794" cy="359252"/>
          </a:xfrm>
          <a:noFill/>
        </p:grpSpPr>
        <p:cxnSp>
          <p:nvCxnSpPr>
            <p:cNvPr id="98" name="Straight Connector 97"/>
            <p:cNvCxnSpPr/>
            <p:nvPr/>
          </p:nvCxnSpPr>
          <p:spPr>
            <a:xfrm flipH="1">
              <a:off x="4267202" y="2460943"/>
              <a:ext cx="793" cy="35925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419602" y="2486514"/>
              <a:ext cx="793" cy="33368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4572002" y="2486516"/>
              <a:ext cx="793" cy="33367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20727" y="2486516"/>
              <a:ext cx="3675" cy="33367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267200" y="2486516"/>
              <a:ext cx="457203" cy="332885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873951" y="2460944"/>
              <a:ext cx="2851" cy="35925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029201" y="2486516"/>
              <a:ext cx="793" cy="33367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914940" y="2057400"/>
            <a:ext cx="3510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163858" y="3364579"/>
            <a:ext cx="1103342" cy="445421"/>
            <a:chOff x="4037806" y="3581400"/>
            <a:chExt cx="1144588" cy="458788"/>
          </a:xfrm>
          <a:noFill/>
        </p:grpSpPr>
        <p:cxnSp>
          <p:nvCxnSpPr>
            <p:cNvPr id="69" name="Straight Connector 68"/>
            <p:cNvCxnSpPr/>
            <p:nvPr/>
          </p:nvCxnSpPr>
          <p:spPr>
            <a:xfrm rot="5400000">
              <a:off x="38092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8854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9616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40378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923109" y="3696891"/>
              <a:ext cx="457994" cy="2286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953000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760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189412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265612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342606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418012" y="3810794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303315" y="3696891"/>
              <a:ext cx="457994" cy="2286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572000" y="38100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648200" y="38100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24400" y="38100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00600" y="3810000"/>
              <a:ext cx="457994" cy="79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685903" y="3696097"/>
              <a:ext cx="457994" cy="2286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4876800" y="2667000"/>
            <a:ext cx="63416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4109" y="3286780"/>
            <a:ext cx="65849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82922" y="3896380"/>
            <a:ext cx="3510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982922" y="4505980"/>
            <a:ext cx="3510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15936" y="5029200"/>
            <a:ext cx="117526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1344565" y="5654564"/>
            <a:ext cx="5538937" cy="342900"/>
          </a:xfrm>
          <a:prstGeom prst="roundRect">
            <a:avLst/>
          </a:prstGeom>
          <a:noFill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বিন্যাসকৃত নম্বরের গাণিতিক গড় নির্ণয়ের  সারণী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80082" y="5029200"/>
            <a:ext cx="37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অনুমিত 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75.5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621702" y="779797"/>
            <a:ext cx="7674487" cy="4249403"/>
            <a:chOff x="223496" y="-618262"/>
            <a:chExt cx="8615704" cy="6256268"/>
          </a:xfrm>
          <a:noFill/>
        </p:grpSpPr>
        <p:grpSp>
          <p:nvGrpSpPr>
            <p:cNvPr id="137" name="Group 136"/>
            <p:cNvGrpSpPr/>
            <p:nvPr/>
          </p:nvGrpSpPr>
          <p:grpSpPr>
            <a:xfrm>
              <a:off x="223496" y="-618262"/>
              <a:ext cx="8615704" cy="6256268"/>
              <a:chOff x="223496" y="-618262"/>
              <a:chExt cx="8615704" cy="6256268"/>
            </a:xfrm>
            <a:grpFill/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1791494" y="3009106"/>
                <a:ext cx="5257006" cy="794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223496" y="-618262"/>
                <a:ext cx="8615704" cy="6256268"/>
                <a:chOff x="223496" y="-618262"/>
                <a:chExt cx="8615704" cy="6256268"/>
              </a:xfrm>
              <a:grpFill/>
            </p:grpSpPr>
            <p:cxnSp>
              <p:nvCxnSpPr>
                <p:cNvPr id="4" name="Straight Connector 3"/>
                <p:cNvCxnSpPr/>
                <p:nvPr/>
              </p:nvCxnSpPr>
              <p:spPr>
                <a:xfrm rot="5400000">
                  <a:off x="-570706" y="2704306"/>
                  <a:ext cx="464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3285502" y="3009106"/>
                  <a:ext cx="5257006" cy="79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81000" y="3198018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81000" y="1398947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81000" y="1948354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81000" y="2588418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81000" y="4417218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1000" y="3807618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81000" y="5026818"/>
                  <a:ext cx="8458200" cy="158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3496" y="-405102"/>
                  <a:ext cx="1367682" cy="52322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ব্যাপ্তি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617543" y="-439340"/>
                  <a:ext cx="1327149" cy="1042199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শ্রেণি মধ্য</a:t>
                  </a:r>
                </a:p>
                <a:p>
                  <a:pPr algn="ctr"/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মান 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44520" y="-418139"/>
                  <a:ext cx="1494008" cy="98274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গণসংখ্যা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800" dirty="0" err="1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648097" y="2704703"/>
                  <a:ext cx="4648200" cy="79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2990377" y="-373319"/>
                  <a:ext cx="1282723" cy="52322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ট্যালি চিহ্ন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4472025" y="3009106"/>
                  <a:ext cx="5257006" cy="79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Rectangle 1"/>
                <p:cNvSpPr/>
                <p:nvPr/>
              </p:nvSpPr>
              <p:spPr>
                <a:xfrm>
                  <a:off x="381000" y="380206"/>
                  <a:ext cx="8458200" cy="52578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566485" y="-618262"/>
                  <a:ext cx="1061104" cy="66572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err="1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36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dirty="0" err="1" smtClean="0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lang="en-US" sz="36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2" name="TextBox 141"/>
            <p:cNvSpPr txBox="1"/>
            <p:nvPr/>
          </p:nvSpPr>
          <p:spPr>
            <a:xfrm>
              <a:off x="6163657" y="-592497"/>
              <a:ext cx="825381" cy="665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600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0" name="Can 139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41" name="Can 140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20" grpId="0" animBg="1"/>
      <p:bldP spid="121" grpId="0" animBg="1"/>
      <p:bldP spid="122" grpId="0" animBg="1"/>
      <p:bldP spid="133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150" grpId="0" animBg="1"/>
      <p:bldP spid="11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3" grpId="0" animBg="1"/>
      <p:bldP spid="109" grpId="0" animBg="1"/>
      <p:bldP spid="123" grpId="0" animBg="1"/>
      <p:bldP spid="124" grpId="0" animBg="1"/>
      <p:bldP spid="125" grpId="0" animBg="1"/>
      <p:bldP spid="126" grpId="0" animBg="1"/>
      <p:bldP spid="147" grpId="0" animBg="1"/>
      <p:bldP spid="158" grpId="0" animBg="1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395039" y="4628418"/>
            <a:ext cx="5734426" cy="838200"/>
          </a:xfrm>
          <a:prstGeom prst="roundRect">
            <a:avLst>
              <a:gd name="adj" fmla="val 248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শ্রেণীবিন্যাসে প্রাপ্ত গড় প্রকৃত গড়ের কাছাকাছি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951013" y="1828800"/>
                <a:ext cx="4501617" cy="72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mbria Math"/>
                    <a:ea typeface="Cambria Math"/>
                    <a:cs typeface="Times New Roman" pitchFamily="18" charset="0"/>
                  </a:rPr>
                  <a:t>∴ </a:t>
                </a:r>
                <a:r>
                  <a:rPr lang="bn-BD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গাণিতিক গড়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bn-BD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28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bn-BD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=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a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n</m:t>
                        </m:r>
                      </m:den>
                    </m:f>
                    <m:r>
                      <a:rPr lang="en-US" sz="2800" i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13" y="1828800"/>
                <a:ext cx="4501617" cy="723468"/>
              </a:xfrm>
              <a:prstGeom prst="rect">
                <a:avLst/>
              </a:prstGeom>
              <a:blipFill rotWithShape="0">
                <a:blip r:embed="rId2"/>
                <a:stretch>
                  <a:fillRect l="-2165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262252" y="3788501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/>
                <a:ea typeface="Cambria Math"/>
                <a:cs typeface="Times New Roman"/>
              </a:rPr>
              <a:t>=  75.5  − 4.6</a:t>
            </a:r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4262252" y="404512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/>
                <a:ea typeface="Cambria Math"/>
                <a:cs typeface="Times New Roman"/>
              </a:rPr>
              <a:t>=  70.9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209780" y="3276686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=  </a:t>
            </a:r>
            <a:r>
              <a:rPr lang="en-US" sz="24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75.5  +( </a:t>
            </a:r>
            <a:r>
              <a:rPr lang="en-US" sz="2400" b="1" dirty="0" smtClean="0">
                <a:latin typeface="Times New Roman"/>
                <a:ea typeface="Cambria Math"/>
                <a:cs typeface="Times New Roman"/>
              </a:rPr>
              <a:t>− 0.46 )10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9200" y="838200"/>
            <a:ext cx="6477000" cy="1045692"/>
            <a:chOff x="609600" y="458984"/>
            <a:chExt cx="7996738" cy="1391766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868977"/>
              <a:ext cx="2465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গড় =অনুমিত গড় +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086210" y="1121758"/>
              <a:ext cx="3670853" cy="21242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1410" y="458984"/>
              <a:ext cx="4313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(বিচ্যুতি সংখ্যা</a:t>
              </a:r>
              <a:r>
                <a:rPr lang="en-US" sz="3200" b="1" dirty="0" smtClean="0">
                  <a:latin typeface="Times New Roman"/>
                  <a:cs typeface="Times New Roman"/>
                </a:rPr>
                <a:t>×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গনসংখ্যা) এর সমষ্টি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9518" y="1154369"/>
              <a:ext cx="3657545" cy="69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গণসংখ্যাগুলোর সমষ্টি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838200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/>
                  <a:cs typeface="Times New Roman"/>
                </a:rPr>
                <a:t>×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শ্রেণি ব্যবধান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201821" y="2490423"/>
                <a:ext cx="285533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75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21" y="2490423"/>
                <a:ext cx="2855333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9" grpId="0"/>
      <p:bldP spid="52" grpId="0"/>
      <p:bldP spid="53" grpId="0"/>
      <p:bldP spid="5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1686" y="1905000"/>
            <a:ext cx="6743114" cy="3429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গণিত বিষয়ে প্রাপ্ত নম্বরগুলো নিচে দেয়া হলঃ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BD" sz="28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উপাত্তগুলোর শ্রেণী পরিসর এবং ৫ শ্রেণি ব্যবধান ধরে শ্রেণি সংখ্যা নির্ণয়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990600"/>
            <a:ext cx="6781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     ৫মিঃ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2057400"/>
            <a:ext cx="6903720" cy="37338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বিজ্ঞান বিষয়ে প্রাপ্ত নম্বরগুলো নিচে দেয়া হলঃ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BD" sz="28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 সারণী তৈরি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990600"/>
            <a:ext cx="690372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      ৫মিঃ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4477" y="1066800"/>
            <a:ext cx="2554877" cy="762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066800" y="2438400"/>
            <a:ext cx="7162800" cy="1905000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বায়ুকল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দৈনিক উৎপাদিত তড়িৎ শক্তির পরিমান(ওয়াট) হলঃ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42,53,68,45,55,64,49,48,67,56,63,57,49,50,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61,59,65,44,54,60,47,54,68,51,48,69,70,52,62,50.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উপাত্তগুলোকে তিনটি শ্রেণিতে বিন্যাস কর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5692" y="4572000"/>
            <a:ext cx="1981200" cy="12192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42,45,49,48,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49,44,47,48,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50,50.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3256461" y="4567311"/>
            <a:ext cx="2370908" cy="122388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56,55,57,54,59,54,52,61,53,60.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5772107" y="4567311"/>
            <a:ext cx="2457493" cy="122388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68,65,67,64,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69,68,62,61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63,70.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1065212" y="1153974"/>
            <a:ext cx="7088188" cy="4946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141412" y="1184751"/>
            <a:ext cx="5716588" cy="3749158"/>
            <a:chOff x="2132806" y="1066006"/>
            <a:chExt cx="5716588" cy="43713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32806" y="1066006"/>
              <a:ext cx="5715794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7306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771900" y="3238500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86300" y="3237706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2806" y="5407818"/>
              <a:ext cx="5715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34394" y="16756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781696" y="3238103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34394" y="2209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677694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134394" y="27424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34394" y="32742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34394" y="43410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134394" y="4876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34394" y="38076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133600" y="1066800"/>
              <a:ext cx="1676400" cy="466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শ্রেণি ব্যাপ্তি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58804" y="1066800"/>
              <a:ext cx="317716" cy="466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17101" y="1066800"/>
              <a:ext cx="360996" cy="466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11575" y="1066800"/>
              <a:ext cx="494046" cy="466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1792685" y="3265229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85629" y="1093926"/>
              <a:ext cx="360996" cy="466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40132" y="11414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dirty="0" smtClean="0">
                <a:latin typeface="Times New Roman"/>
                <a:cs typeface="Times New Roman"/>
              </a:rPr>
              <a:t>─ 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0132" y="16748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dirty="0" smtClean="0">
                <a:latin typeface="Times New Roman"/>
                <a:cs typeface="Times New Roman"/>
              </a:rPr>
              <a:t>─ 40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40132" y="22082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dirty="0" smtClean="0">
                <a:latin typeface="Times New Roman"/>
                <a:cs typeface="Times New Roman"/>
              </a:rPr>
              <a:t>─ 50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40132" y="27416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dirty="0" smtClean="0">
                <a:latin typeface="Times New Roman"/>
                <a:cs typeface="Times New Roman"/>
              </a:rPr>
              <a:t>─ 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40132" y="32750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dirty="0" smtClean="0">
                <a:latin typeface="Times New Roman"/>
                <a:cs typeface="Times New Roman"/>
              </a:rPr>
              <a:t>─ 70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40132" y="38084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dirty="0" smtClean="0">
                <a:latin typeface="Times New Roman"/>
                <a:cs typeface="Times New Roman"/>
              </a:rPr>
              <a:t>─ 80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40132" y="4341812"/>
            <a:ext cx="18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dirty="0" smtClean="0">
                <a:latin typeface="Times New Roman"/>
                <a:cs typeface="Times New Roman"/>
              </a:rPr>
              <a:t>─ 90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23109" y="1141412"/>
            <a:ext cx="95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23903" y="1674812"/>
            <a:ext cx="95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86201" y="2208212"/>
            <a:ext cx="98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109" y="2741612"/>
            <a:ext cx="95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5405" y="3275012"/>
            <a:ext cx="95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86200" y="380841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86201" y="4341812"/>
            <a:ext cx="98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066800" y="4953001"/>
            <a:ext cx="7120807" cy="1085910"/>
            <a:chOff x="-152400" y="4800600"/>
            <a:chExt cx="7543800" cy="137318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-152400" y="48006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152400" y="54864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152400" y="61722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990997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6670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9624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52578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V="1">
              <a:off x="6705600" y="5486399"/>
              <a:ext cx="137160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-837803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4572794" y="4953000"/>
            <a:ext cx="129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/>
              <p:cNvSpPr txBox="1"/>
              <p:nvPr/>
            </p:nvSpPr>
            <p:spPr>
              <a:xfrm>
                <a:off x="5868195" y="4977825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cs typeface="Times New Roman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cs typeface="Times New Roman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95" y="4977825"/>
                <a:ext cx="12954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/>
          <p:cNvSpPr txBox="1"/>
          <p:nvPr/>
        </p:nvSpPr>
        <p:spPr>
          <a:xfrm>
            <a:off x="2897189" y="4953000"/>
            <a:ext cx="167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/>
              <p:cNvSpPr txBox="1"/>
              <p:nvPr/>
            </p:nvSpPr>
            <p:spPr>
              <a:xfrm>
                <a:off x="7239000" y="4977825"/>
                <a:ext cx="1371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/>
                              <a:cs typeface="Times New Roman" pitchFamily="18" charset="0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977825"/>
                <a:ext cx="137159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/>
          <p:cNvSpPr txBox="1"/>
          <p:nvPr/>
        </p:nvSpPr>
        <p:spPr>
          <a:xfrm>
            <a:off x="2897190" y="5638800"/>
            <a:ext cx="163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55.5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572000" y="5638800"/>
            <a:ext cx="129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868196" y="56636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97803" y="5663625"/>
            <a:ext cx="1412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56.5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Flowchart: Process 159"/>
          <p:cNvSpPr/>
          <p:nvPr/>
        </p:nvSpPr>
        <p:spPr>
          <a:xfrm>
            <a:off x="6858000" y="1141412"/>
            <a:ext cx="1295400" cy="37338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সারণীটি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কর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ছকে উল্লেখিত প্রশ্নগুলোর উত্তর দাও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67594" y="4953000"/>
            <a:ext cx="182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067594" y="5638800"/>
            <a:ext cx="182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7191" y="1159668"/>
            <a:ext cx="98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95600" y="1664632"/>
            <a:ext cx="98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7191" y="2180292"/>
            <a:ext cx="91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7190" y="2703512"/>
            <a:ext cx="98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97191" y="3226732"/>
            <a:ext cx="98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7191" y="3820180"/>
            <a:ext cx="98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97191" y="4353580"/>
            <a:ext cx="98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85.5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6800" y="1143000"/>
            <a:ext cx="9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6800" y="1692552"/>
            <a:ext cx="9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76800" y="2208212"/>
            <a:ext cx="9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76800" y="2740024"/>
            <a:ext cx="9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76800" y="3254652"/>
            <a:ext cx="91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76801" y="37787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76802" y="4381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91200" y="2753380"/>
            <a:ext cx="98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91200" y="3286780"/>
            <a:ext cx="98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29925" y="3820180"/>
            <a:ext cx="95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29925" y="4348261"/>
            <a:ext cx="95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29925" y="1153974"/>
            <a:ext cx="95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–12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29925" y="1703526"/>
            <a:ext cx="95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–12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29925" y="2219186"/>
            <a:ext cx="95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–9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5" name="Subtitle 4"/>
          <p:cNvSpPr txBox="1">
            <a:spLocks/>
          </p:cNvSpPr>
          <p:nvPr/>
        </p:nvSpPr>
        <p:spPr>
          <a:xfrm>
            <a:off x="-717947" y="5974112"/>
            <a:ext cx="10629900" cy="134108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6" name="Can 8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5" name="Can 94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35" grpId="0"/>
      <p:bldP spid="136" grpId="0"/>
      <p:bldP spid="137" grpId="0"/>
      <p:bldP spid="138" grpId="0"/>
      <p:bldP spid="156" grpId="0"/>
      <p:bldP spid="157" grpId="0"/>
      <p:bldP spid="158" grpId="0"/>
      <p:bldP spid="159" grpId="0"/>
      <p:bldP spid="160" grpId="0" animBg="1"/>
      <p:bldP spid="167" grpId="0"/>
      <p:bldP spid="16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7" grpId="0"/>
      <p:bldP spid="83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667000"/>
            <a:ext cx="6934200" cy="26670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সমাজ বিষয়ে প্রাপ্ত নম্বরগুলো নিচে দেয়াহলঃ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53,48,65,35,55,50,67,58,76,46,57,67,55,70,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44,72,60,42,64,73,38,41,55,41,51,40,44,40,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42,35.</a:t>
            </a:r>
            <a:endParaRPr lang="bn-BD" sz="28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 সংক্ষিপ্ত পদ্ধতিতে গড় নির্ণয়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371600"/>
            <a:ext cx="2133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 কাজ </a:t>
            </a:r>
            <a:endParaRPr lang="en-US" sz="40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bn-IN" sz="2100" dirty="0" smtClean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  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বিএসসি,বিএড,এমএ,এমএড(শেষ পর্ব)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207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0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616806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89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1600" y="1447800"/>
            <a:ext cx="3587842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36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সপ্তদশ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অধ্যায়ের নামঃ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05" y="1624547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5334000"/>
            <a:ext cx="2241247" cy="45720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গণনাকারি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ill-in-the-Table02.jpg"/>
          <p:cNvPicPr>
            <a:picLocks noChangeAspect="1"/>
          </p:cNvPicPr>
          <p:nvPr/>
        </p:nvPicPr>
        <p:blipFill>
          <a:blip r:embed="rId2"/>
          <a:srcRect l="8626" t="20701" r="23976" b="35145"/>
          <a:stretch>
            <a:fillRect/>
          </a:stretch>
        </p:blipFill>
        <p:spPr>
          <a:xfrm>
            <a:off x="1371600" y="1219200"/>
            <a:ext cx="6248400" cy="3886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dsOfBGD(DaudkandiFerryGhatOnMeghnaRiverComillaMay231989JDC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3399" y="1066800"/>
            <a:ext cx="3372573" cy="3886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 descr="2010-12-01__f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66800"/>
            <a:ext cx="2971800" cy="3886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75825" y="5105400"/>
            <a:ext cx="6540148" cy="6858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 সাধারন লঞ্চ ও স্টীমারে বিভিন্ন গন্তব্যে যাতায়ত করে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Connector 20"/>
          <p:cNvSpPr/>
          <p:nvPr/>
        </p:nvSpPr>
        <p:spPr>
          <a:xfrm>
            <a:off x="6781800" y="4038600"/>
            <a:ext cx="1295400" cy="12954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295400" y="4038600"/>
            <a:ext cx="1605944" cy="99059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>
            <a:stCxn id="22" idx="4"/>
          </p:cNvCxnSpPr>
          <p:nvPr/>
        </p:nvCxnSpPr>
        <p:spPr>
          <a:xfrm flipH="1">
            <a:off x="4647406" y="3429000"/>
            <a:ext cx="794" cy="1905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5"/>
          </p:cNvCxnSpPr>
          <p:nvPr/>
        </p:nvCxnSpPr>
        <p:spPr>
          <a:xfrm>
            <a:off x="3161178" y="3750375"/>
            <a:ext cx="1563225" cy="1583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</p:cNvCxnSpPr>
          <p:nvPr/>
        </p:nvCxnSpPr>
        <p:spPr>
          <a:xfrm flipH="1">
            <a:off x="4648200" y="4686300"/>
            <a:ext cx="213360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86000" y="5029200"/>
            <a:ext cx="2362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2209214" y="1096613"/>
            <a:ext cx="4343400" cy="533400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গড়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733800" y="1828800"/>
            <a:ext cx="1828800" cy="16002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600200" y="2514600"/>
            <a:ext cx="1828800" cy="14478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715000" y="2209800"/>
            <a:ext cx="1600200" cy="163830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4648202" y="3608177"/>
            <a:ext cx="1301142" cy="1725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/>
          <p:cNvSpPr/>
          <p:nvPr/>
        </p:nvSpPr>
        <p:spPr>
          <a:xfrm>
            <a:off x="3733800" y="4267200"/>
            <a:ext cx="1828800" cy="1398377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6" grpId="0" animBg="1"/>
      <p:bldP spid="22" grpId="0" animBg="1"/>
      <p:bldP spid="24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066800" y="1447800"/>
            <a:ext cx="6859021" cy="3505200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পাঠে তোমরা যা শিখবে-</a:t>
            </a: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তথ্যকে প্রকাশ করতে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 ও বিচ্যুতি সংখ্যা লিখতে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সংগৃহীত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উপাত্তকে শ্রেণীবিন্যাস করে সারণী তৈরি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প্রদত্ত উপাত্তের গড় নির্ণয়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9" t="4762" r="2081" b="2381"/>
          <a:stretch>
            <a:fillRect/>
          </a:stretch>
        </p:blipFill>
        <p:spPr bwMode="auto">
          <a:xfrm>
            <a:off x="1143000" y="1106458"/>
            <a:ext cx="6858000" cy="22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thmetic-Mean.jpg"/>
          <p:cNvPicPr>
            <a:picLocks noChangeAspect="1"/>
          </p:cNvPicPr>
          <p:nvPr/>
        </p:nvPicPr>
        <p:blipFill>
          <a:blip r:embed="rId3"/>
          <a:srcRect t="16049"/>
          <a:stretch>
            <a:fillRect/>
          </a:stretch>
        </p:blipFill>
        <p:spPr>
          <a:xfrm>
            <a:off x="1143000" y="3459796"/>
            <a:ext cx="6858000" cy="2089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240" y="4108464"/>
            <a:ext cx="164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গড় =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43000" y="1143000"/>
            <a:ext cx="6858000" cy="4397098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143000" y="1890534"/>
            <a:ext cx="2895600" cy="1328142"/>
            <a:chOff x="1143000" y="1890534"/>
            <a:chExt cx="2895600" cy="1328142"/>
          </a:xfrm>
        </p:grpSpPr>
        <p:sp>
          <p:nvSpPr>
            <p:cNvPr id="7" name="Cube 6"/>
            <p:cNvSpPr/>
            <p:nvPr/>
          </p:nvSpPr>
          <p:spPr>
            <a:xfrm>
              <a:off x="1143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6002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20417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24989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29718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3429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1143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6002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0417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24989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29718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3429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1143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16002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20417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24989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9718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3429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97865" y="4837204"/>
            <a:ext cx="19047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 ব্যবধান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304476" y="5104259"/>
            <a:ext cx="998449" cy="2533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158309" y="572477"/>
            <a:ext cx="6004491" cy="5802643"/>
            <a:chOff x="914400" y="293358"/>
            <a:chExt cx="5943600" cy="580264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914404" y="293358"/>
              <a:ext cx="0" cy="58026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571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533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4400" y="495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4572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4191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3810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400" y="3429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4400" y="3048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4400" y="2667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2286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190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152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114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6858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>
              <a:off x="3162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>
              <a:off x="2781300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>
              <a:off x="2400299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>
              <a:off x="2019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>
              <a:off x="1638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14400" y="6075037"/>
              <a:ext cx="5943600" cy="20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1257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>
              <a:off x="876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495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114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>
              <a:off x="-266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>
              <a:off x="-647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-1028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-1409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36195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lowchart: Process 68"/>
          <p:cNvSpPr/>
          <p:nvPr/>
        </p:nvSpPr>
        <p:spPr>
          <a:xfrm>
            <a:off x="1962215" y="4051930"/>
            <a:ext cx="796290" cy="2251706"/>
          </a:xfrm>
          <a:prstGeom prst="flowChartProcess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5"/>
          <p:cNvSpPr/>
          <p:nvPr/>
        </p:nvSpPr>
        <p:spPr>
          <a:xfrm>
            <a:off x="4244409" y="2133599"/>
            <a:ext cx="762000" cy="4164329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Process 64"/>
          <p:cNvSpPr/>
          <p:nvPr/>
        </p:nvSpPr>
        <p:spPr>
          <a:xfrm>
            <a:off x="5021648" y="1752597"/>
            <a:ext cx="762000" cy="4537707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5783648" y="922023"/>
            <a:ext cx="762000" cy="5375905"/>
          </a:xfrm>
          <a:prstGeom prst="flowChartProcess">
            <a:avLst/>
          </a:prstGeom>
          <a:solidFill>
            <a:srgbClr val="37FF91"/>
          </a:solidFill>
          <a:ln>
            <a:solidFill>
              <a:srgbClr val="37F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Process 67"/>
          <p:cNvSpPr/>
          <p:nvPr/>
        </p:nvSpPr>
        <p:spPr>
          <a:xfrm>
            <a:off x="2720409" y="3276599"/>
            <a:ext cx="762000" cy="3013706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/>
          <p:cNvSpPr/>
          <p:nvPr/>
        </p:nvSpPr>
        <p:spPr>
          <a:xfrm>
            <a:off x="3467167" y="2541272"/>
            <a:ext cx="762000" cy="3783327"/>
          </a:xfrm>
          <a:prstGeom prst="flowChartProcess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13729" y="3284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213929" y="2141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975929" y="1760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451929" y="2522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851729" y="4046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37929" y="9220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44709" y="556261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73484" y="268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1108" y="5678269"/>
            <a:ext cx="36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743200" y="4461513"/>
            <a:ext cx="4298579" cy="34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943167" y="914400"/>
            <a:ext cx="4625342" cy="54102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81167" y="925842"/>
            <a:ext cx="758190" cy="542352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72269" y="2579099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 পরিসর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06307" y="305958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30) +1= 41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81471" y="3670931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 ব্যবধান =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82644" y="4724400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 সংখ্যা =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÷ 5 = 8.2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9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69958" y="1609612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6569340" y="1118309"/>
            <a:ext cx="489204" cy="484632"/>
          </a:xfrm>
          <a:prstGeom prst="rightArrow">
            <a:avLst>
              <a:gd name="adj1" fmla="val 31132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60335" y="408642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নিম্ন সীমা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Subtitle 4"/>
          <p:cNvSpPr txBox="1">
            <a:spLocks/>
          </p:cNvSpPr>
          <p:nvPr/>
        </p:nvSpPr>
        <p:spPr>
          <a:xfrm>
            <a:off x="-717947" y="-609600"/>
            <a:ext cx="10629900" cy="125638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3" name="Subtitle 4"/>
          <p:cNvSpPr txBox="1">
            <a:spLocks/>
          </p:cNvSpPr>
          <p:nvPr/>
        </p:nvSpPr>
        <p:spPr>
          <a:xfrm>
            <a:off x="-717947" y="6208946"/>
            <a:ext cx="10629900" cy="110625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6" name="Can 7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7" name="Can 7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65" grpId="0" animBg="1"/>
      <p:bldP spid="64" grpId="0" animBg="1"/>
      <p:bldP spid="68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 animBg="1"/>
      <p:bldP spid="10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3555</TotalTime>
  <Words>1404</Words>
  <Application>Microsoft Office PowerPoint</Application>
  <PresentationFormat>On-screen Show (4:3)</PresentationFormat>
  <Paragraphs>758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NikoshBAN</vt:lpstr>
      <vt:lpstr>Symbol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438</cp:revision>
  <dcterms:created xsi:type="dcterms:W3CDTF">2006-08-16T00:00:00Z</dcterms:created>
  <dcterms:modified xsi:type="dcterms:W3CDTF">2020-10-20T10:44:58Z</dcterms:modified>
</cp:coreProperties>
</file>