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9" r:id="rId2"/>
    <p:sldId id="270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8" r:id="rId11"/>
    <p:sldId id="264" r:id="rId12"/>
    <p:sldId id="265" r:id="rId13"/>
    <p:sldId id="266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47AA7-3979-4CB0-985A-9E4C238E591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C66CC-6356-4CBA-AA84-5A372B22C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3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7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3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8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0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30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8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7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5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43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1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9" y="838200"/>
            <a:ext cx="8219776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49272" y="841716"/>
            <a:ext cx="437744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34244" y="731043"/>
            <a:ext cx="4105806" cy="52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9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05100" y="1792426"/>
            <a:ext cx="1752600" cy="2667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676900" y="1600200"/>
            <a:ext cx="1752600" cy="2667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67197" y="2132265"/>
            <a:ext cx="45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</a:p>
          <a:p>
            <a:r>
              <a:rPr lang="en-US" sz="3600" dirty="0" smtClean="0"/>
              <a:t>2</a:t>
            </a:r>
          </a:p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980337"/>
            <a:ext cx="76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</a:p>
          <a:p>
            <a:r>
              <a:rPr lang="en-US" sz="3600" dirty="0" smtClean="0"/>
              <a:t>4</a:t>
            </a:r>
          </a:p>
          <a:p>
            <a:r>
              <a:rPr lang="en-US" sz="3600" dirty="0" smtClean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2999" y="1117448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474112" y="1102077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</a:t>
            </a:r>
            <a:endParaRPr lang="en-US" sz="4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19793" y="2362269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81400" y="2926658"/>
            <a:ext cx="2590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657600" y="3367944"/>
            <a:ext cx="2514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00500" y="4455456"/>
            <a:ext cx="21717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y=x+2</a:t>
            </a:r>
            <a:endParaRPr lang="en-US" sz="4800" dirty="0"/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9" grpId="0"/>
      <p:bldP spid="10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1219200"/>
            <a:ext cx="67056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 কাজ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                 ৫মিঃ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373" y="2730938"/>
            <a:ext cx="5955259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প্রমান কর যে,’’সকল ফাংশনই অন্বয় কিন্তু সকল অন্বয় ফাংশন নয়’’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24000"/>
            <a:ext cx="25908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743200"/>
            <a:ext cx="59817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অন্বয় কী?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অন্বয় ও ফাংশন বলতে কী বুঝ?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ডোমেন ও রেঞ্জ কাহাকে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405743"/>
            <a:ext cx="26670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465651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={0,1,2,3}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R={(x,y):x</a:t>
            </a:r>
            <a:r>
              <a:rPr lang="en-US" sz="2800" dirty="0" smtClean="0"/>
              <a:t>ϵ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=A,y</a:t>
            </a:r>
            <a:r>
              <a:rPr lang="en-US" sz="2800" dirty="0" smtClean="0"/>
              <a:t>ϵ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y=x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+1}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কে তালিকা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পদ্ধতিতে প্রকাশ কর এবং ডোম  R ও রেঞ্জ  R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4281533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g(x)=x</a:t>
            </a:r>
            <a:r>
              <a:rPr lang="en-US" sz="3600" baseline="2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+ax</a:t>
            </a:r>
            <a:r>
              <a:rPr lang="en-US" sz="3600" baseline="2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-3x-6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হয়, তবে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এর কোন মানের জন্য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g(-2)=0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হবে?</a:t>
            </a:r>
            <a:endParaRPr lang="en-US" sz="3600" baseline="2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53280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বিএসসি,বিএড,এমএ,এমএড (শেষ পর্ব) </a:t>
            </a:r>
            <a:endParaRPr lang="bn-IN" dirty="0">
              <a:solidFill>
                <a:schemeClr val="tx1"/>
              </a:solidFill>
            </a:endParaRP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32235" y="5714075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3048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176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877" y="1447509"/>
            <a:ext cx="1759433" cy="37856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143001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32235" y="5714075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61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981722" y="2423408"/>
            <a:ext cx="1758065" cy="216982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solidFill>
                  <a:srgbClr val="00B050"/>
                </a:solidFill>
              </a:rPr>
              <a:t>সব্বাইকে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এক 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002060"/>
                </a:solidFill>
              </a:rPr>
              <a:t>গুচ্ছ </a:t>
            </a:r>
            <a:endParaRPr lang="bn-IN" sz="2700" dirty="0"/>
          </a:p>
          <a:p>
            <a:pPr algn="ctr"/>
            <a:r>
              <a:rPr lang="bn-IN" sz="27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2700" dirty="0"/>
              <a:t> </a:t>
            </a:r>
            <a:r>
              <a:rPr lang="bn-IN" sz="2700" dirty="0">
                <a:solidFill>
                  <a:srgbClr val="00B050"/>
                </a:solidFill>
              </a:rPr>
              <a:t>শুভেচ্ছা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5" y="2537558"/>
            <a:ext cx="4800599" cy="2466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4990" y="1720582"/>
            <a:ext cx="4194020" cy="6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717947" y="-609599"/>
            <a:ext cx="10629900" cy="176622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7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1752600"/>
            <a:ext cx="3581400" cy="25237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পাঠ পরিচিতি</a:t>
            </a:r>
          </a:p>
          <a:p>
            <a:r>
              <a:rPr lang="bn-IN" sz="2800" dirty="0"/>
              <a:t> </a:t>
            </a:r>
            <a:endParaRPr lang="bn-IN" sz="2800" dirty="0" smtClean="0"/>
          </a:p>
          <a:p>
            <a:r>
              <a:rPr lang="bn-BD" sz="2800" dirty="0" smtClean="0"/>
              <a:t>নবম</a:t>
            </a:r>
            <a:r>
              <a:rPr lang="bn-IN" sz="2800" dirty="0" smtClean="0"/>
              <a:t>-দশম</a:t>
            </a:r>
            <a:r>
              <a:rPr lang="bn-BD" sz="2800" dirty="0" smtClean="0"/>
              <a:t> শ্রেণী</a:t>
            </a:r>
            <a:r>
              <a:rPr lang="bn-IN" sz="2800" dirty="0" smtClean="0"/>
              <a:t> </a:t>
            </a:r>
          </a:p>
          <a:p>
            <a:r>
              <a:rPr lang="bn-IN" sz="2800" dirty="0" smtClean="0"/>
              <a:t>সাধারন গণিত </a:t>
            </a:r>
            <a:endParaRPr lang="bn-BD" sz="2800" dirty="0" smtClean="0"/>
          </a:p>
          <a:p>
            <a:r>
              <a:rPr lang="bn-BD" sz="2800" dirty="0" smtClean="0"/>
              <a:t>দ্বিতীয় অধ্যায়ঃ(সেট ও ফাংশন)</a:t>
            </a:r>
          </a:p>
          <a:p>
            <a:endParaRPr lang="en-US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14" y="1472472"/>
            <a:ext cx="2598354" cy="3236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1054816"/>
            <a:ext cx="52578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ছবি গুলো লক্ষ্য করঃ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9019" y="1981200"/>
            <a:ext cx="1524000" cy="1447800"/>
          </a:xfrm>
          <a:prstGeom prst="rect">
            <a:avLst/>
          </a:prstGeom>
        </p:spPr>
      </p:pic>
      <p:pic>
        <p:nvPicPr>
          <p:cNvPr id="5" name="Picture 4" descr="Cartesian_Product_qtl1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2712" y="1981200"/>
            <a:ext cx="2551388" cy="1600200"/>
          </a:xfrm>
          <a:prstGeom prst="rect">
            <a:avLst/>
          </a:prstGeom>
        </p:spPr>
      </p:pic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2252" y="4002349"/>
            <a:ext cx="1881533" cy="1157197"/>
          </a:xfrm>
          <a:prstGeom prst="rect">
            <a:avLst/>
          </a:prstGeom>
        </p:spPr>
      </p:pic>
      <p:pic>
        <p:nvPicPr>
          <p:cNvPr id="7" name="Picture 6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837998"/>
            <a:ext cx="2095500" cy="1485900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828800"/>
            <a:ext cx="5562600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আজকের </a:t>
            </a:r>
            <a:r>
              <a:rPr lang="bn-BD" sz="4800" dirty="0"/>
              <a:t>আলোচ্য </a:t>
            </a:r>
            <a:r>
              <a:rPr lang="bn-BD" sz="4800" dirty="0" smtClean="0"/>
              <a:t>বিষয়</a:t>
            </a:r>
            <a:endParaRPr lang="bn-IN" sz="4800" dirty="0" smtClean="0"/>
          </a:p>
          <a:p>
            <a:pPr algn="ctr"/>
            <a:endParaRPr lang="en-US" sz="4800" dirty="0"/>
          </a:p>
          <a:p>
            <a:pPr algn="ctr"/>
            <a:r>
              <a:rPr lang="bn-BD" sz="4800" dirty="0"/>
              <a:t>অন্বয় ও ফাংশন</a:t>
            </a:r>
            <a:endParaRPr lang="bn-IN" sz="4800" dirty="0"/>
          </a:p>
          <a:p>
            <a:pPr algn="ctr"/>
            <a:endParaRPr lang="en-US" sz="48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524000"/>
            <a:ext cx="5638800" cy="37240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এই পাঠে যা শিখবে-</a:t>
            </a:r>
          </a:p>
          <a:p>
            <a:endParaRPr lang="bn-IN" sz="2800" dirty="0" smtClean="0"/>
          </a:p>
          <a:p>
            <a:r>
              <a:rPr lang="bn-IN" sz="2800" dirty="0" smtClean="0"/>
              <a:t>* </a:t>
            </a:r>
            <a:r>
              <a:rPr lang="bn-BD" sz="2800" dirty="0" smtClean="0"/>
              <a:t>অন্বয় কী বলতে পারবে?</a:t>
            </a:r>
          </a:p>
          <a:p>
            <a:r>
              <a:rPr lang="bn-IN" sz="2800" dirty="0" smtClean="0"/>
              <a:t>* </a:t>
            </a:r>
            <a:r>
              <a:rPr lang="bn-BD" sz="2800" dirty="0" smtClean="0"/>
              <a:t>ফাংশন কী বলতে পারবে?</a:t>
            </a:r>
          </a:p>
          <a:p>
            <a:r>
              <a:rPr lang="bn-IN" sz="2800" dirty="0" smtClean="0"/>
              <a:t>* </a:t>
            </a:r>
            <a:r>
              <a:rPr lang="bn-BD" sz="2800" dirty="0" smtClean="0"/>
              <a:t>অন্বয় নির্ণয় করতে পারবে?</a:t>
            </a:r>
          </a:p>
          <a:p>
            <a:r>
              <a:rPr lang="bn-IN" sz="2800" dirty="0" smtClean="0"/>
              <a:t>* </a:t>
            </a:r>
            <a:r>
              <a:rPr lang="bn-BD" sz="2800" dirty="0" smtClean="0"/>
              <a:t>অন্বয় থেকে ডমেন ও রেঞ্জ  নির্ণয় করতে পারবে?</a:t>
            </a:r>
          </a:p>
          <a:p>
            <a:r>
              <a:rPr lang="bn-IN" sz="2800" dirty="0" smtClean="0"/>
              <a:t>* </a:t>
            </a:r>
            <a:r>
              <a:rPr lang="bn-BD" sz="2800" dirty="0" smtClean="0"/>
              <a:t>ফাংশন নির্ণয় করতে পারবে? </a:t>
            </a:r>
            <a:r>
              <a:rPr lang="bn-BD" sz="2000" dirty="0" smtClean="0"/>
              <a:t/>
            </a:r>
            <a:br>
              <a:rPr lang="bn-BD" sz="2000" dirty="0" smtClean="0"/>
            </a:br>
            <a:endParaRPr lang="bn-BD" sz="2000" dirty="0" smtClean="0"/>
          </a:p>
          <a:p>
            <a:endParaRPr lang="en-US" sz="20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947" y="664440"/>
            <a:ext cx="1828800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বাংলাদেশ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ভারত</a:t>
            </a:r>
          </a:p>
          <a:p>
            <a:r>
              <a:rPr lang="bn-BD" sz="3200" dirty="0" smtClean="0"/>
              <a:t>পাকিস্তান</a:t>
            </a:r>
          </a:p>
          <a:p>
            <a:r>
              <a:rPr lang="bn-BD" sz="3200" dirty="0" smtClean="0"/>
              <a:t>মালদ্বীপ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918958" y="657453"/>
            <a:ext cx="1524000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ঢাকা</a:t>
            </a:r>
          </a:p>
          <a:p>
            <a:r>
              <a:rPr lang="bn-BD" sz="3200" dirty="0" smtClean="0"/>
              <a:t>মালে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ইসলামাদ</a:t>
            </a:r>
          </a:p>
          <a:p>
            <a:r>
              <a:rPr lang="bn-BD" sz="3200" dirty="0" smtClean="0"/>
              <a:t>দিল্লী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>
            <a:off x="2895600" y="762000"/>
            <a:ext cx="22098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971800" y="2057400"/>
            <a:ext cx="22098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58563" flipV="1">
            <a:off x="2447115" y="1810635"/>
            <a:ext cx="2570980" cy="1934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0026395">
            <a:off x="2461558" y="1730915"/>
            <a:ext cx="2718957" cy="2500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800" y="2794256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দেশ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6907" y="2852952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রাজধানী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3788121"/>
            <a:ext cx="56388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দেশ-রাজধানীর অন্বয়= </a:t>
            </a:r>
            <a:r>
              <a:rPr lang="en-US" sz="3200" dirty="0" smtClean="0"/>
              <a:t>{</a:t>
            </a:r>
            <a:r>
              <a:rPr lang="bn-BD" sz="3200" dirty="0" smtClean="0"/>
              <a:t>(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বাংলাদেশ,ঢাকা</a:t>
            </a:r>
            <a:r>
              <a:rPr lang="bn-BD" sz="3200" dirty="0" smtClean="0"/>
              <a:t>),(ভারত,দিল্লী),(পাকিস্তান,ইসলাবাদ)।(মালদ্বীপ,মালে)</a:t>
            </a:r>
            <a:r>
              <a:rPr lang="en-US" sz="3200" dirty="0" smtClean="0"/>
              <a:t>}</a:t>
            </a:r>
            <a:endParaRPr lang="en-US" sz="3200" dirty="0"/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-717947" y="-609599"/>
            <a:ext cx="10629900" cy="151483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9" name="Can 1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0" name="Can 1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00200" y="1371600"/>
            <a:ext cx="19050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94163" y="1371600"/>
            <a:ext cx="2259037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5440" y="1725413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600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246163" y="3057816"/>
            <a:ext cx="60960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যদি </a:t>
            </a:r>
            <a:r>
              <a:rPr lang="en-US" sz="2400" dirty="0" smtClean="0"/>
              <a:t>A</a:t>
            </a:r>
            <a:r>
              <a:rPr lang="bn-BD" sz="2400" dirty="0" smtClean="0"/>
              <a:t>ও </a:t>
            </a:r>
            <a:r>
              <a:rPr lang="en-US" sz="2400" dirty="0" smtClean="0"/>
              <a:t>B</a:t>
            </a:r>
            <a:r>
              <a:rPr lang="bn-BD" sz="2400" dirty="0" smtClean="0"/>
              <a:t> দুটি সেট হয় তবেসেটদ্বয়ের কার্তেসীয় গুণজ </a:t>
            </a:r>
            <a:r>
              <a:rPr lang="en-US" sz="2400" dirty="0" smtClean="0"/>
              <a:t>A×B </a:t>
            </a:r>
            <a:r>
              <a:rPr lang="bn-BD" sz="2400" dirty="0" smtClean="0"/>
              <a:t>সেটের অন্তর্গত ক্রমজোড় গুলোর অশূন্য উপসেট</a:t>
            </a:r>
            <a:r>
              <a:rPr lang="en-US" sz="2400" dirty="0" smtClean="0"/>
              <a:t> R</a:t>
            </a:r>
            <a:r>
              <a:rPr lang="bn-BD" sz="2400" dirty="0" smtClean="0"/>
              <a:t>কে </a:t>
            </a:r>
            <a:r>
              <a:rPr lang="en-US" sz="2400" dirty="0" smtClean="0"/>
              <a:t>A </a:t>
            </a:r>
            <a:r>
              <a:rPr lang="bn-BD" sz="2400" dirty="0" smtClean="0"/>
              <a:t>সেট</a:t>
            </a:r>
            <a:r>
              <a:rPr lang="en-US" sz="2400" dirty="0" smtClean="0"/>
              <a:t> </a:t>
            </a:r>
            <a:r>
              <a:rPr lang="bn-BD" sz="2400" dirty="0" smtClean="0"/>
              <a:t>হতে </a:t>
            </a:r>
            <a:r>
              <a:rPr lang="en-US" sz="2400" dirty="0" smtClean="0"/>
              <a:t>B </a:t>
            </a:r>
            <a:r>
              <a:rPr lang="bn-BD" sz="2400" dirty="0" smtClean="0"/>
              <a:t>সেটের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400" dirty="0" smtClean="0"/>
              <a:t> অন্বয় বা সম্পর্ক বলা হয়।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570989"/>
            <a:ext cx="46482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A={3,5}   B={2,4}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হলে </a:t>
            </a:r>
          </a:p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A×B={(3,2),(3,4),(5,2),(5,40)}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33268" y="1600200"/>
            <a:ext cx="511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</a:p>
          <a:p>
            <a:r>
              <a:rPr lang="en-US" sz="3200" dirty="0" smtClean="0"/>
              <a:t>4</a:t>
            </a:r>
          </a:p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1295400"/>
            <a:ext cx="91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</a:t>
            </a:r>
          </a:p>
          <a:p>
            <a:r>
              <a:rPr lang="en-US" sz="4000" dirty="0" smtClean="0"/>
              <a:t>6</a:t>
            </a:r>
          </a:p>
          <a:p>
            <a:r>
              <a:rPr lang="en-US" sz="4000" dirty="0" smtClean="0"/>
              <a:t>7</a:t>
            </a:r>
            <a:endParaRPr lang="en-US" sz="4000" dirty="0"/>
          </a:p>
        </p:txBody>
      </p:sp>
      <p:sp>
        <p:nvSpPr>
          <p:cNvPr id="12" name="Oval 11"/>
          <p:cNvSpPr/>
          <p:nvPr/>
        </p:nvSpPr>
        <p:spPr>
          <a:xfrm>
            <a:off x="1233268" y="1158240"/>
            <a:ext cx="534572" cy="2667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1143000"/>
            <a:ext cx="914400" cy="2667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00200" y="1600200"/>
            <a:ext cx="1828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600200" y="2286000"/>
            <a:ext cx="1752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24000" y="2895600"/>
            <a:ext cx="1828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70124" y="877669"/>
            <a:ext cx="12540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অন্বয়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74566" y="115824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ফাংশন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1055" y="390038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ডোমেন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407605" y="388953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রেঞ্জ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38800" y="1600200"/>
            <a:ext cx="38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</a:p>
          <a:p>
            <a:r>
              <a:rPr lang="en-US" sz="4000" dirty="0" smtClean="0"/>
              <a:t>2</a:t>
            </a:r>
          </a:p>
          <a:p>
            <a:r>
              <a:rPr lang="en-US" sz="4000" dirty="0" smtClean="0"/>
              <a:t>3</a:t>
            </a:r>
            <a:endParaRPr lang="bn-BD" sz="40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7620000" y="1676400"/>
            <a:ext cx="704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</a:t>
            </a:r>
          </a:p>
          <a:p>
            <a:r>
              <a:rPr lang="en-US" sz="4000" dirty="0" smtClean="0"/>
              <a:t>4</a:t>
            </a:r>
          </a:p>
          <a:p>
            <a:r>
              <a:rPr lang="en-US" sz="4000" dirty="0" smtClean="0"/>
              <a:t>5</a:t>
            </a:r>
            <a:endParaRPr lang="en-US" sz="4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248400" y="21336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248400" y="26670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324600" y="32004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029200" y="1524000"/>
            <a:ext cx="1295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467600" y="1600200"/>
            <a:ext cx="6858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cartesian-produ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9205" y="3880337"/>
            <a:ext cx="1924050" cy="1463248"/>
          </a:xfrm>
          <a:prstGeom prst="rect">
            <a:avLst/>
          </a:prstGeom>
        </p:spPr>
      </p:pic>
      <p:sp>
        <p:nvSpPr>
          <p:cNvPr id="21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33" grpId="0" animBg="1"/>
      <p:bldP spid="34" grpId="0"/>
      <p:bldP spid="37" grpId="0"/>
      <p:bldP spid="38" grpId="0"/>
      <p:bldP spid="39" grpId="0"/>
      <p:bldP spid="47" grpId="0" animBg="1"/>
      <p:bldP spid="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480</TotalTime>
  <Words>775</Words>
  <Application>Microsoft Office PowerPoint</Application>
  <PresentationFormat>On-screen Show (4:3)</PresentationFormat>
  <Paragraphs>426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Times New Roman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User</cp:lastModifiedBy>
  <cp:revision>183</cp:revision>
  <dcterms:created xsi:type="dcterms:W3CDTF">2006-08-16T00:00:00Z</dcterms:created>
  <dcterms:modified xsi:type="dcterms:W3CDTF">2020-10-20T12:59:03Z</dcterms:modified>
</cp:coreProperties>
</file>