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9" r:id="rId2"/>
    <p:sldId id="274" r:id="rId3"/>
    <p:sldId id="288" r:id="rId4"/>
    <p:sldId id="276" r:id="rId5"/>
    <p:sldId id="262" r:id="rId6"/>
    <p:sldId id="260" r:id="rId7"/>
    <p:sldId id="263" r:id="rId8"/>
    <p:sldId id="289" r:id="rId9"/>
    <p:sldId id="290" r:id="rId10"/>
    <p:sldId id="293" r:id="rId11"/>
    <p:sldId id="296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hed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17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163D1-5F0C-4087-823A-31AE0CFE045F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A4EB-1C8A-4DBA-886D-A48955189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6A4EB-1C8A-4DBA-886D-A48955189D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dmshahed8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1603"/>
            <a:ext cx="4286250" cy="32105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752600" y="201304"/>
            <a:ext cx="48768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9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219201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7432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৫জনের দলে বিভক্ত হয়ে আলোচনা করে মূলধন জাতীয় প্রাপ্তি ও প্রদানের তালিকা তৈরি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3820418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৮মিনিট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0113" y="457199"/>
            <a:ext cx="7696200" cy="5410201"/>
            <a:chOff x="685800" y="457199"/>
            <a:chExt cx="7696200" cy="54102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lum bright="20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457199"/>
              <a:ext cx="7696200" cy="4119734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685800" y="4576933"/>
              <a:ext cx="7696200" cy="12904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জনাব রশিদ ব্যবসায়ের জন্য একটি ট্রাক ৬,০০,০০০ টাকায় </a:t>
              </a:r>
              <a:r>
                <a:rPr lang="bn-BD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ক্রয় </a:t>
              </a:r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করেন, যা পরবর্তীতে ৬,২০,০০০ টাকায় বিক্রয় করেন। </a:t>
              </a:r>
              <a:endPara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685800" y="4343400"/>
            <a:ext cx="76962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 রশিদের ট্রাক বিক্রির ফলে মূলধন জাতীয় প্রাপ্তি ও আয়ের পরিমাণ কত?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90800" y="762000"/>
            <a:ext cx="3810000" cy="1219200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ব্যবসায়ের জন্য ফ্রিজ ক্রয় কোন জাতীয় লেনদেন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8473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অফিসের গাড়ির জন্য নতুন ব্যাটারি ক্রয়, এটি মূলধন জাতীয় প্রাপ্তি না প্রদান।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196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600" smtClean="0">
                <a:latin typeface="NikoshBAN" pitchFamily="2" charset="0"/>
                <a:cs typeface="NikoshBAN" pitchFamily="2" charset="0"/>
              </a:rPr>
              <a:t>২টি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মূলধন জাতীয় ব্যয়ের নাম বল।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381000"/>
            <a:ext cx="2895600" cy="1219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জনাব হালিম ২০১৮ সালের জুন মাসে নিম্নোক্ত লেনদেনগুলো সম্পন্ন করেন-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জুন 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নতুন যন্ত্রপাতি ক্রয় ৩,২০,০০০ টাকা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জুন 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 পরিবহণ ব্যয় ১৫,০০০ টাকা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জুন 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যন্ত্রপাতি সংস্থাপন ব্যয় ৫০,০০০ টাকা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যন্ত্রপাতিটি ৫,০০,০০০ টাকা বিক্রি করা হলে,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মূলধন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প্রাপ্তি ও আয়ের পরিমাণ নিরূপণ কর।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66155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09800" y="228600"/>
            <a:ext cx="4343400" cy="1905000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6934200" cy="4267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733800"/>
            <a:ext cx="4572000" cy="2209800"/>
          </a:xfrm>
          <a:prstGeom prst="rect">
            <a:avLst/>
          </a:prstGeom>
        </p:spPr>
        <p:txBody>
          <a:bodyPr wrap="square">
            <a:prstTxWarp prst="textCanDown">
              <a:avLst/>
            </a:prstTxWarp>
            <a:spAutoFit/>
          </a:bodyPr>
          <a:lstStyle/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দ্বীন মোহাম্মদ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শিক্ষক(ব্যবসায় শিক্ষা)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ঘোষ্পা সি এফ ইউ সি উচ্চ বিদ্যালয়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শিলমুড়ী, বরুড়া, কুমিল্লা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নাম্বারঃ ০১৯১৪৬৮৪১৮৩ </a:t>
            </a:r>
          </a:p>
          <a:p>
            <a:pPr algn="ctr"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1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NikoshBAN" pitchFamily="2" charset="0"/>
                <a:hlinkClick r:id="rId2"/>
              </a:rPr>
              <a:t>dmshahed83@gmail.com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533400"/>
            <a:ext cx="3352800" cy="2743200"/>
          </a:xfrm>
          <a:prstGeom prst="rect">
            <a:avLst/>
          </a:prstGeom>
          <a:blipFill>
            <a:blip r:embed="rId3">
              <a:lum bright="-10000" contrast="-10000"/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066800"/>
            <a:ext cx="5638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শ্রেণীঃ নবম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 হিসাববিজ্ঞান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 চতুর্থ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৩৫ মিনিট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২৭-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-২০</a:t>
            </a:r>
            <a:r>
              <a:rPr lang="bn-IN" sz="440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4400" smtClean="0">
                <a:latin typeface="NikoshBAN" pitchFamily="2" charset="0"/>
                <a:cs typeface="NikoshBAN" pitchFamily="2" charset="0"/>
              </a:rPr>
              <a:t>খ্রিঃ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0976"/>
            <a:ext cx="4038600" cy="3429000"/>
          </a:xfrm>
          <a:prstGeom prst="rect">
            <a:avLst/>
          </a:prstGeom>
          <a:blipFill>
            <a:blip r:embed="rId2">
              <a:lum bright="30000" contrast="30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431" y="1440976"/>
            <a:ext cx="4267200" cy="3429000"/>
          </a:xfrm>
          <a:prstGeom prst="rect">
            <a:avLst/>
          </a:prstGeom>
          <a:blipFill>
            <a:blip r:embed="rId3">
              <a:lum bright="20000" contrast="30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381000"/>
            <a:ext cx="3352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আসবাবপত্র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" y="38100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যন্ত্রপাতি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4997186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সম্পদ গুলো থেকে কত সময় পর্যন্ত সুবিধা ভোগ করা যাবে।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731" y="6241745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সম্পদ গুলো ক্রয় করতে টাকার পরিমাণ কেমন লাগবে।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731" y="5595414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সম্পদ গুলো কি বছরে বারবার ক্রয় করা হয়।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593376"/>
            <a:ext cx="4038600" cy="3429000"/>
          </a:xfrm>
          <a:prstGeom prst="rect">
            <a:avLst/>
          </a:prstGeom>
          <a:blipFill>
            <a:blip r:embed="rId2">
              <a:lum bright="30000" contrast="30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09800"/>
            <a:ext cx="8153400" cy="21236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মূলধন জাতীয় লেনদেন 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6477000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25138"/>
            <a:ext cx="6400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lvl="1"/>
            <a:r>
              <a:rPr lang="bn-BD" sz="2800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884" y="2862594"/>
            <a:ext cx="7912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মূলধন জাতীয় লেনদেন কী তা বলতে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884" y="3614797"/>
            <a:ext cx="760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প্রকার মূলধন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জাতীয় লেনদেন চিহ্নিত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236" y="4367000"/>
            <a:ext cx="8277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মূলধন জাতীয় লেনদেন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প্রাপ্তি/আয় ও ব্যয়সমূহ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চিহ্নিত করতে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06" y="3167540"/>
            <a:ext cx="5004310" cy="35736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228601" y="4114800"/>
            <a:ext cx="25146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1" y="1447800"/>
            <a:ext cx="251460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দালানকোঠা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2757971" y="4361021"/>
            <a:ext cx="508362" cy="338554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otched Right Arrow 17"/>
          <p:cNvSpPr/>
          <p:nvPr/>
        </p:nvSpPr>
        <p:spPr>
          <a:xfrm>
            <a:off x="2757971" y="1694021"/>
            <a:ext cx="508362" cy="338554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02864"/>
            <a:ext cx="1629345" cy="278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4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057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মূলধন জাতীয়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লেনদেন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কী বুঝ লিখ।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33401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3657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৩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86157" y="654186"/>
            <a:ext cx="7866886" cy="4822547"/>
            <a:chOff x="486157" y="654186"/>
            <a:chExt cx="7866886" cy="482254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157" y="654186"/>
              <a:ext cx="7866886" cy="4184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86157" y="4838700"/>
              <a:ext cx="7866886" cy="63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টাইপ মেশিন ক্রয় ২০,০০০ টাকা</a:t>
              </a:r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0942" y="677098"/>
            <a:ext cx="7866886" cy="4799635"/>
            <a:chOff x="609600" y="609600"/>
            <a:chExt cx="7866886" cy="4799635"/>
          </a:xfrm>
        </p:grpSpPr>
        <p:sp>
          <p:nvSpPr>
            <p:cNvPr id="19" name="Rectangle 18"/>
            <p:cNvSpPr/>
            <p:nvPr/>
          </p:nvSpPr>
          <p:spPr>
            <a:xfrm>
              <a:off x="609600" y="4799635"/>
              <a:ext cx="7866886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ল্যাপটপ ক্রয় ৩০,০০০ টাকা। </a:t>
              </a:r>
              <a:endPara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1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609600"/>
              <a:ext cx="7866886" cy="421278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</p:grpSp>
      <p:grpSp>
        <p:nvGrpSpPr>
          <p:cNvPr id="21" name="Group 20"/>
          <p:cNvGrpSpPr/>
          <p:nvPr/>
        </p:nvGrpSpPr>
        <p:grpSpPr>
          <a:xfrm>
            <a:off x="486157" y="703540"/>
            <a:ext cx="7866886" cy="4773193"/>
            <a:chOff x="664212" y="609600"/>
            <a:chExt cx="7866886" cy="4773193"/>
          </a:xfrm>
        </p:grpSpPr>
        <p:sp>
          <p:nvSpPr>
            <p:cNvPr id="22" name="Rectangle 21"/>
            <p:cNvSpPr/>
            <p:nvPr/>
          </p:nvSpPr>
          <p:spPr>
            <a:xfrm>
              <a:off x="664212" y="4773193"/>
              <a:ext cx="7866886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আসবাবপত্র ক্রয় ১৫,০০০ টাকা।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10000"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212" y="609600"/>
              <a:ext cx="7866886" cy="416359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5" name="Group 24"/>
          <p:cNvGrpSpPr/>
          <p:nvPr/>
        </p:nvGrpSpPr>
        <p:grpSpPr>
          <a:xfrm>
            <a:off x="533400" y="685800"/>
            <a:ext cx="7866886" cy="4773193"/>
            <a:chOff x="533400" y="685800"/>
            <a:chExt cx="7866886" cy="4773193"/>
          </a:xfrm>
        </p:grpSpPr>
        <p:grpSp>
          <p:nvGrpSpPr>
            <p:cNvPr id="26" name="Group 25"/>
            <p:cNvGrpSpPr/>
            <p:nvPr/>
          </p:nvGrpSpPr>
          <p:grpSpPr>
            <a:xfrm>
              <a:off x="533400" y="685800"/>
              <a:ext cx="7866886" cy="4163594"/>
              <a:chOff x="228600" y="2133598"/>
              <a:chExt cx="7866886" cy="416359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3149" y="2133598"/>
                <a:ext cx="7862337" cy="416359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2133598"/>
                <a:ext cx="7866886" cy="4163593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27" name="Rectangle 26"/>
            <p:cNvSpPr/>
            <p:nvPr/>
          </p:nvSpPr>
          <p:spPr>
            <a:xfrm>
              <a:off x="533400" y="4849393"/>
              <a:ext cx="7866886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পুরাতন কম্পিউটার বিক্রয় ১০,০০০ </a:t>
              </a:r>
              <a:r>
                <a:rPr lang="bn-BD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টাকা।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2589" y="696785"/>
            <a:ext cx="7928251" cy="4749662"/>
            <a:chOff x="1130490" y="533400"/>
            <a:chExt cx="7022910" cy="4648200"/>
          </a:xfrm>
        </p:grpSpPr>
        <p:sp>
          <p:nvSpPr>
            <p:cNvPr id="31" name="Rectangle 30"/>
            <p:cNvSpPr/>
            <p:nvPr/>
          </p:nvSpPr>
          <p:spPr>
            <a:xfrm>
              <a:off x="1143000" y="533400"/>
              <a:ext cx="7010400" cy="3886200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30490" y="4419600"/>
              <a:ext cx="70104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ব্যবসায়ে মূলধন বিনিয়োগ ৫,০০,০০০ টাকা। 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6157" y="677098"/>
            <a:ext cx="7914129" cy="4799635"/>
            <a:chOff x="1143000" y="515202"/>
            <a:chExt cx="7010400" cy="4697105"/>
          </a:xfrm>
        </p:grpSpPr>
        <p:sp>
          <p:nvSpPr>
            <p:cNvPr id="34" name="Rectangle 33"/>
            <p:cNvSpPr/>
            <p:nvPr/>
          </p:nvSpPr>
          <p:spPr>
            <a:xfrm>
              <a:off x="1143000" y="4450307"/>
              <a:ext cx="7010400" cy="762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ব্যাংক থেকে ঋণ গ্রহণ ৩,০০,০০০ টাকা। 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43000" y="515202"/>
              <a:ext cx="7010400" cy="3904398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962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256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DELL</dc:creator>
  <cp:lastModifiedBy>user</cp:lastModifiedBy>
  <cp:revision>388</cp:revision>
  <dcterms:created xsi:type="dcterms:W3CDTF">2006-08-16T00:00:00Z</dcterms:created>
  <dcterms:modified xsi:type="dcterms:W3CDTF">2020-10-28T21:55:59Z</dcterms:modified>
</cp:coreProperties>
</file>