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34"/>
  </p:notesMasterIdLst>
  <p:sldIdLst>
    <p:sldId id="257" r:id="rId2"/>
    <p:sldId id="258" r:id="rId3"/>
    <p:sldId id="260" r:id="rId4"/>
    <p:sldId id="261" r:id="rId5"/>
    <p:sldId id="262" r:id="rId6"/>
    <p:sldId id="263" r:id="rId7"/>
    <p:sldId id="292" r:id="rId8"/>
    <p:sldId id="293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F1094D-082F-4308-9B61-74BC09A01DAD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7910FD-A011-4E51-A206-BEE90D94CB2C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   </a:t>
          </a:r>
          <a:r>
            <a:rPr lang="en-US" sz="7200" b="1" dirty="0" err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আখিরাত</a:t>
          </a:r>
          <a:endParaRPr lang="en-US" sz="40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9797B56B-41DA-46FD-B512-4ACFDB18376E}" type="parTrans" cxnId="{910FF3EA-E982-431A-8C7D-B6D92F6138C8}">
      <dgm:prSet/>
      <dgm:spPr/>
      <dgm:t>
        <a:bodyPr/>
        <a:lstStyle/>
        <a:p>
          <a:endParaRPr lang="en-US"/>
        </a:p>
      </dgm:t>
    </dgm:pt>
    <dgm:pt modelId="{601EE6EA-7262-4A83-8507-47D5B0006817}" type="sibTrans" cxnId="{910FF3EA-E982-431A-8C7D-B6D92F6138C8}">
      <dgm:prSet/>
      <dgm:spPr/>
      <dgm:t>
        <a:bodyPr/>
        <a:lstStyle/>
        <a:p>
          <a:endParaRPr lang="en-US"/>
        </a:p>
      </dgm:t>
    </dgm:pt>
    <dgm:pt modelId="{783E31FD-05C2-442D-B914-1DF301ED66BC}" type="pres">
      <dgm:prSet presAssocID="{64F1094D-082F-4308-9B61-74BC09A01DA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78791F-9CAA-437B-9871-7358E6399AB9}" type="pres">
      <dgm:prSet presAssocID="{487910FD-A011-4E51-A206-BEE90D94CB2C}" presName="comp" presStyleCnt="0"/>
      <dgm:spPr/>
    </dgm:pt>
    <dgm:pt modelId="{523AC331-A4DE-48A4-9D80-56C0F76FBFF0}" type="pres">
      <dgm:prSet presAssocID="{487910FD-A011-4E51-A206-BEE90D94CB2C}" presName="box" presStyleLbl="node1" presStyleIdx="0" presStyleCnt="1" custLinFactNeighborX="-54808" custLinFactNeighborY="84262"/>
      <dgm:spPr/>
      <dgm:t>
        <a:bodyPr/>
        <a:lstStyle/>
        <a:p>
          <a:endParaRPr lang="en-US"/>
        </a:p>
      </dgm:t>
    </dgm:pt>
    <dgm:pt modelId="{E6DC9C90-8E05-4F86-BA32-A8155FEE6DF6}" type="pres">
      <dgm:prSet presAssocID="{487910FD-A011-4E51-A206-BEE90D94CB2C}" presName="img" presStyleLbl="fgImgPlace1" presStyleIdx="0" presStyleCnt="1" custLinFactNeighborX="9450" custLinFactNeighborY="-2196"/>
      <dgm:spPr>
        <a:solidFill>
          <a:srgbClr val="00B050"/>
        </a:solidFill>
      </dgm:spPr>
      <dgm:t>
        <a:bodyPr/>
        <a:lstStyle/>
        <a:p>
          <a:endParaRPr lang="en-US"/>
        </a:p>
      </dgm:t>
    </dgm:pt>
    <dgm:pt modelId="{BD4578AD-3021-4B07-AAD9-5ECE4A27371E}" type="pres">
      <dgm:prSet presAssocID="{487910FD-A011-4E51-A206-BEE90D94CB2C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BDDF11-EF45-4C3E-95C0-A5CE1E312865}" type="presOf" srcId="{64F1094D-082F-4308-9B61-74BC09A01DAD}" destId="{783E31FD-05C2-442D-B914-1DF301ED66BC}" srcOrd="0" destOrd="0" presId="urn:microsoft.com/office/officeart/2005/8/layout/vList4#1"/>
    <dgm:cxn modelId="{910FF3EA-E982-431A-8C7D-B6D92F6138C8}" srcId="{64F1094D-082F-4308-9B61-74BC09A01DAD}" destId="{487910FD-A011-4E51-A206-BEE90D94CB2C}" srcOrd="0" destOrd="0" parTransId="{9797B56B-41DA-46FD-B512-4ACFDB18376E}" sibTransId="{601EE6EA-7262-4A83-8507-47D5B0006817}"/>
    <dgm:cxn modelId="{10B61666-343E-446A-8CD8-A5B971039EC3}" type="presOf" srcId="{487910FD-A011-4E51-A206-BEE90D94CB2C}" destId="{523AC331-A4DE-48A4-9D80-56C0F76FBFF0}" srcOrd="0" destOrd="0" presId="urn:microsoft.com/office/officeart/2005/8/layout/vList4#1"/>
    <dgm:cxn modelId="{19B0BD8C-C00E-479D-89D0-40939A92B254}" type="presOf" srcId="{487910FD-A011-4E51-A206-BEE90D94CB2C}" destId="{BD4578AD-3021-4B07-AAD9-5ECE4A27371E}" srcOrd="1" destOrd="0" presId="urn:microsoft.com/office/officeart/2005/8/layout/vList4#1"/>
    <dgm:cxn modelId="{93AF46B9-7661-4327-B31E-10F206A40CC5}" type="presParOf" srcId="{783E31FD-05C2-442D-B914-1DF301ED66BC}" destId="{AD78791F-9CAA-437B-9871-7358E6399AB9}" srcOrd="0" destOrd="0" presId="urn:microsoft.com/office/officeart/2005/8/layout/vList4#1"/>
    <dgm:cxn modelId="{8B015E5B-DAA2-4050-A328-2BACF1EC540C}" type="presParOf" srcId="{AD78791F-9CAA-437B-9871-7358E6399AB9}" destId="{523AC331-A4DE-48A4-9D80-56C0F76FBFF0}" srcOrd="0" destOrd="0" presId="urn:microsoft.com/office/officeart/2005/8/layout/vList4#1"/>
    <dgm:cxn modelId="{D61C1A4E-91D9-4220-8025-8BEEE666754B}" type="presParOf" srcId="{AD78791F-9CAA-437B-9871-7358E6399AB9}" destId="{E6DC9C90-8E05-4F86-BA32-A8155FEE6DF6}" srcOrd="1" destOrd="0" presId="urn:microsoft.com/office/officeart/2005/8/layout/vList4#1"/>
    <dgm:cxn modelId="{2D530AB9-B416-4203-BB2B-23E3F8DF724A}" type="presParOf" srcId="{AD78791F-9CAA-437B-9871-7358E6399AB9}" destId="{BD4578AD-3021-4B07-AAD9-5ECE4A27371E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3AC331-A4DE-48A4-9D80-56C0F76FBFF0}">
      <dsp:nvSpPr>
        <dsp:cNvPr id="0" name=""/>
        <dsp:cNvSpPr/>
      </dsp:nvSpPr>
      <dsp:spPr>
        <a:xfrm>
          <a:off x="0" y="0"/>
          <a:ext cx="4629150" cy="1314450"/>
        </a:xfrm>
        <a:prstGeom prst="roundRect">
          <a:avLst>
            <a:gd name="adj" fmla="val 10000"/>
          </a:avLst>
        </a:prstGeom>
        <a:solidFill>
          <a:srgbClr val="00B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   </a:t>
          </a:r>
          <a:r>
            <a:rPr lang="en-US" sz="7200" b="1" kern="1200" dirty="0" err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আখিরাত</a:t>
          </a:r>
          <a:endParaRPr lang="en-US" sz="4000" kern="12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sp:txBody>
      <dsp:txXfrm>
        <a:off x="1057275" y="0"/>
        <a:ext cx="3571875" cy="1314450"/>
      </dsp:txXfrm>
    </dsp:sp>
    <dsp:sp modelId="{E6DC9C90-8E05-4F86-BA32-A8155FEE6DF6}">
      <dsp:nvSpPr>
        <dsp:cNvPr id="0" name=""/>
        <dsp:cNvSpPr/>
      </dsp:nvSpPr>
      <dsp:spPr>
        <a:xfrm>
          <a:off x="218935" y="108352"/>
          <a:ext cx="925830" cy="1051560"/>
        </a:xfrm>
        <a:prstGeom prst="roundRect">
          <a:avLst>
            <a:gd name="adj" fmla="val 10000"/>
          </a:avLst>
        </a:prstGeom>
        <a:solidFill>
          <a:srgbClr val="00B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ED1EA7-9390-457D-8600-08705AEBEB2F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762B6F-50F3-4A7D-8486-9D711C55E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340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38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612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16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006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7050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079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2308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9278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7326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87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1048612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104861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68249-8DDD-4233-A1ED-329DDE3C0D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09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65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048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656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91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A4ABA11-D138-4CC0-BDC2-38F761559712}" type="datetime1">
              <a:rPr lang="en-US" smtClean="0"/>
              <a:t>10/28/2020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07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73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932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F46721B1-4328-4826-8FE7-0807E1776172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3D51D409-ABC4-4055-B9E4-78A9163507E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595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721B1-4328-4826-8FE7-0807E1776172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D409-ABC4-4055-B9E4-78A91635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058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721B1-4328-4826-8FE7-0807E1776172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D409-ABC4-4055-B9E4-78A9163507E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294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721B1-4328-4826-8FE7-0807E1776172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D409-ABC4-4055-B9E4-78A9163507E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01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721B1-4328-4826-8FE7-0807E1776172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D409-ABC4-4055-B9E4-78A91635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01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721B1-4328-4826-8FE7-0807E1776172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D409-ABC4-4055-B9E4-78A9163507E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541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721B1-4328-4826-8FE7-0807E1776172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D409-ABC4-4055-B9E4-78A9163507E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6357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721B1-4328-4826-8FE7-0807E1776172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D409-ABC4-4055-B9E4-78A9163507E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7533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721B1-4328-4826-8FE7-0807E1776172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D409-ABC4-4055-B9E4-78A9163507E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4124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721B1-4328-4826-8FE7-0807E1776172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D409-ABC4-4055-B9E4-78A91635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73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721B1-4328-4826-8FE7-0807E1776172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D409-ABC4-4055-B9E4-78A9163507E3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446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721B1-4328-4826-8FE7-0807E1776172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D409-ABC4-4055-B9E4-78A91635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515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721B1-4328-4826-8FE7-0807E1776172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D409-ABC4-4055-B9E4-78A9163507E3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955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721B1-4328-4826-8FE7-0807E1776172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D409-ABC4-4055-B9E4-78A9163507E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7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721B1-4328-4826-8FE7-0807E1776172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D409-ABC4-4055-B9E4-78A91635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55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721B1-4328-4826-8FE7-0807E1776172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D409-ABC4-4055-B9E4-78A9163507E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258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721B1-4328-4826-8FE7-0807E1776172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D409-ABC4-4055-B9E4-78A91635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90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6721B1-4328-4826-8FE7-0807E1776172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D51D409-ABC4-4055-B9E4-78A91635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175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tmp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g"/><Relationship Id="rId3" Type="http://schemas.openxmlformats.org/officeDocument/2006/relationships/image" Target="../media/image47.gif"/><Relationship Id="rId7" Type="http://schemas.openxmlformats.org/officeDocument/2006/relationships/image" Target="../media/image5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g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58.png"/><Relationship Id="rId4" Type="http://schemas.openxmlformats.org/officeDocument/2006/relationships/image" Target="../media/image5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tm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tm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d17a0a8278e5834a3e8c28c6be43feb5_rose.wmv" TargetMode="External"/><Relationship Id="rId6" Type="http://schemas.openxmlformats.org/officeDocument/2006/relationships/image" Target="../media/image73.gif"/><Relationship Id="rId5" Type="http://schemas.openxmlformats.org/officeDocument/2006/relationships/image" Target="../media/image72.gif"/><Relationship Id="rId4" Type="http://schemas.openxmlformats.org/officeDocument/2006/relationships/image" Target="../media/image7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1134" y="866962"/>
            <a:ext cx="5143500" cy="85408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495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+mj-cs"/>
              </a:rPr>
              <a:t>اَلسَّلَامُ عَلَيْكُمْ وَرَحْمَةُ اللهِ</a:t>
            </a:r>
            <a:endParaRPr lang="en-US" sz="495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1"/>
          <p:cNvSpPr txBox="1">
            <a:spLocks/>
          </p:cNvSpPr>
          <p:nvPr/>
        </p:nvSpPr>
        <p:spPr>
          <a:xfrm>
            <a:off x="5910504" y="5327650"/>
            <a:ext cx="861212" cy="209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8FD78E5-E62D-4C7B-AFEA-CC4BA38B2BCB}" type="datetime1">
              <a:rPr lang="en-US" sz="1350"/>
              <a:pPr/>
              <a:t>10/28/2020</a:t>
            </a:fld>
            <a:endParaRPr lang="en-US" sz="1350"/>
          </a:p>
        </p:txBody>
      </p:sp>
      <p:sp>
        <p:nvSpPr>
          <p:cNvPr id="4" name="Footer Placeholder 2"/>
          <p:cNvSpPr txBox="1">
            <a:spLocks/>
          </p:cNvSpPr>
          <p:nvPr/>
        </p:nvSpPr>
        <p:spPr>
          <a:xfrm>
            <a:off x="2025650" y="5327650"/>
            <a:ext cx="3828500" cy="209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/>
              <a:t>Md.Mahabub Alam.Razzak Howlader Akademy.Madaripur Sadar.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828068" y="5327650"/>
            <a:ext cx="296633" cy="209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95FF5B-65C3-4E40-BBE0-90DC79AB74E0}" type="slidenum">
              <a:rPr lang="en-US" sz="1350"/>
              <a:pPr/>
              <a:t>1</a:t>
            </a:fld>
            <a:endParaRPr lang="en-US" sz="135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724619" y="2408772"/>
            <a:ext cx="811430" cy="313312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95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endParaRPr lang="en-US" sz="495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95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</a:t>
            </a:r>
          </a:p>
          <a:p>
            <a:pPr algn="ctr"/>
            <a:r>
              <a:rPr lang="en-US" sz="495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</a:t>
            </a:r>
          </a:p>
          <a:p>
            <a:pPr algn="ctr"/>
            <a:r>
              <a:rPr lang="en-US" sz="495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</a:t>
            </a:r>
          </a:p>
        </p:txBody>
      </p:sp>
      <p:pic>
        <p:nvPicPr>
          <p:cNvPr id="7" name="Picture 6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7959" y="1701542"/>
            <a:ext cx="471488" cy="707231"/>
          </a:xfrm>
          <a:prstGeom prst="rect">
            <a:avLst/>
          </a:prstGeom>
        </p:spPr>
      </p:pic>
      <p:pic>
        <p:nvPicPr>
          <p:cNvPr id="8" name="Picture 7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55311" y="1242128"/>
            <a:ext cx="471488" cy="707231"/>
          </a:xfrm>
          <a:prstGeom prst="rect">
            <a:avLst/>
          </a:prstGeom>
        </p:spPr>
      </p:pic>
      <p:pic>
        <p:nvPicPr>
          <p:cNvPr id="9" name="Picture 8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6020" y="1274518"/>
            <a:ext cx="471488" cy="707231"/>
          </a:xfrm>
          <a:prstGeom prst="rect">
            <a:avLst/>
          </a:prstGeom>
        </p:spPr>
      </p:pic>
      <p:pic>
        <p:nvPicPr>
          <p:cNvPr id="10" name="Picture 9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9920" y="1277560"/>
            <a:ext cx="471488" cy="707231"/>
          </a:xfrm>
          <a:prstGeom prst="rect">
            <a:avLst/>
          </a:prstGeom>
        </p:spPr>
      </p:pic>
      <p:pic>
        <p:nvPicPr>
          <p:cNvPr id="11" name="Picture 10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26798" y="1282462"/>
            <a:ext cx="471488" cy="707231"/>
          </a:xfrm>
          <a:prstGeom prst="rect">
            <a:avLst/>
          </a:prstGeom>
        </p:spPr>
      </p:pic>
      <p:pic>
        <p:nvPicPr>
          <p:cNvPr id="12" name="Picture 11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83823" y="1408867"/>
            <a:ext cx="471488" cy="707231"/>
          </a:xfrm>
          <a:prstGeom prst="rect">
            <a:avLst/>
          </a:prstGeom>
        </p:spPr>
      </p:pic>
      <p:sp>
        <p:nvSpPr>
          <p:cNvPr id="13" name="WordArt 2"/>
          <p:cNvSpPr>
            <a:spLocks noChangeArrowheads="1" noChangeShapeType="1" noTextEdit="1"/>
          </p:cNvSpPr>
          <p:nvPr/>
        </p:nvSpPr>
        <p:spPr bwMode="auto">
          <a:xfrm>
            <a:off x="2950378" y="1989691"/>
            <a:ext cx="2997702" cy="2792381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fromWordArt="1">
            <a:prstTxWarp prst="textCirclePour">
              <a:avLst>
                <a:gd name="adj1" fmla="val 10854717"/>
                <a:gd name="adj2" fmla="val 50000"/>
              </a:avLst>
            </a:prstTxWarp>
          </a:bodyPr>
          <a:lstStyle/>
          <a:p>
            <a:pPr algn="ctr" rtl="0">
              <a:buNone/>
            </a:pPr>
            <a:r>
              <a:rPr lang="en-US" sz="27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2700" b="1" kern="1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রাজামেহার</a:t>
            </a:r>
            <a:r>
              <a:rPr lang="en-US" sz="27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kern="1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7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kern="1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7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kern="1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27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kern="1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ক্লাশ</a:t>
            </a:r>
            <a:endParaRPr lang="en-US" sz="2700" b="1" kern="1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099" y="2632240"/>
            <a:ext cx="1555569" cy="1332206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6672694" y="2371927"/>
            <a:ext cx="805721" cy="319356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95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endParaRPr lang="en-US" sz="495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95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</a:t>
            </a:r>
          </a:p>
          <a:p>
            <a:pPr algn="ctr"/>
            <a:r>
              <a:rPr lang="en-US" sz="495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</a:t>
            </a:r>
          </a:p>
          <a:p>
            <a:pPr algn="ctr"/>
            <a:r>
              <a:rPr lang="en-US" sz="495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536048" y="4696729"/>
            <a:ext cx="4119263" cy="78687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6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Open.jpg"/>
          <p:cNvPicPr>
            <a:picLocks noChangeAspect="1"/>
          </p:cNvPicPr>
          <p:nvPr/>
        </p:nvPicPr>
        <p:blipFill>
          <a:blip r:embed="rId4"/>
          <a:srcRect r="50415" b="4110"/>
          <a:stretch>
            <a:fillRect/>
          </a:stretch>
        </p:blipFill>
        <p:spPr>
          <a:xfrm>
            <a:off x="793771" y="642681"/>
            <a:ext cx="3756958" cy="5486400"/>
          </a:xfrm>
          <a:prstGeom prst="rect">
            <a:avLst/>
          </a:prstGeom>
        </p:spPr>
      </p:pic>
      <p:pic>
        <p:nvPicPr>
          <p:cNvPr id="18" name="Picture 17" descr="Open.jpg"/>
          <p:cNvPicPr>
            <a:picLocks noChangeAspect="1"/>
          </p:cNvPicPr>
          <p:nvPr/>
        </p:nvPicPr>
        <p:blipFill>
          <a:blip r:embed="rId4"/>
          <a:srcRect l="49585" b="4110"/>
          <a:stretch>
            <a:fillRect/>
          </a:stretch>
        </p:blipFill>
        <p:spPr>
          <a:xfrm>
            <a:off x="4502820" y="652393"/>
            <a:ext cx="4038212" cy="547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28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94341" y="5152268"/>
            <a:ext cx="4336790" cy="62324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</a:bodyPr>
          <a:lstStyle/>
          <a:p>
            <a:r>
              <a:rPr lang="bn-IN" sz="36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জীবন কে কী বলে? </a:t>
            </a:r>
            <a:endParaRPr lang="en-US" sz="45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73318" y="4081371"/>
            <a:ext cx="4857813" cy="73838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</a:bodyPr>
          <a:lstStyle/>
          <a:p>
            <a:r>
              <a:rPr lang="bn-IN" sz="33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জীবনের শুরু আছে শেষ নাই </a:t>
            </a:r>
            <a:endParaRPr lang="en-US" sz="405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1">
            <a:extLst>
              <a:ext uri="{FF2B5EF4-FFF2-40B4-BE49-F238E27FC236}">
                <a16:creationId xmlns="" xmlns:a16="http://schemas.microsoft.com/office/drawing/2014/main" id="{61B4816A-C5A1-4F1E-A544-0218C6A0DC82}"/>
              </a:ext>
            </a:extLst>
          </p:cNvPr>
          <p:cNvSpPr/>
          <p:nvPr/>
        </p:nvSpPr>
        <p:spPr>
          <a:xfrm>
            <a:off x="1782213" y="453680"/>
            <a:ext cx="4880639" cy="585809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3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আখিরাত বিশ্বাসের গুরুত্ব </a:t>
            </a:r>
            <a:endParaRPr lang="en-US" sz="405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53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7231" y="429596"/>
            <a:ext cx="6479453" cy="4871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A5300F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vert="horz" wrap="square" rtlCol="0" anchor="ctr" anchorCtr="0">
            <a:noAutofit/>
          </a:bodyPr>
          <a:lstStyle/>
          <a:p>
            <a:pPr algn="ctr"/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আখিরাতে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বিশ্বাস না করলে কেউ মুমিন হতে পারবে না।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2846" y="5320350"/>
            <a:ext cx="6416472" cy="93225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</a:bodyPr>
          <a:lstStyle/>
          <a:p>
            <a:pPr algn="just"/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অর্থঃ</a:t>
            </a:r>
            <a:r>
              <a:rPr lang="bn-BD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‘আর তাঁরা (</a:t>
            </a:r>
            <a:r>
              <a:rPr lang="bn-BD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মুত্তাকিগণ</a:t>
            </a:r>
            <a:r>
              <a:rPr lang="bn-BD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) আখিরাতের ওপর দৃঢ় বিশ্বাস স্থাপন করে।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সূরা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আল </a:t>
            </a:r>
            <a:r>
              <a:rPr lang="bn-BD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বাকারা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, আয়াত ৪)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74484" y="997842"/>
            <a:ext cx="6172200" cy="62150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</a:bodyPr>
          <a:lstStyle/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আল্লাহ </a:t>
            </a:r>
            <a:r>
              <a:rPr lang="bn-BD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তায়ালা</a:t>
            </a:r>
            <a:r>
              <a:rPr lang="bn-BD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মুমিনদের</a:t>
            </a:r>
            <a:r>
              <a:rPr lang="bn-BD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গুণাবলি</a:t>
            </a:r>
            <a:r>
              <a:rPr lang="bn-BD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সম্পর্কে বলেন-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Screen Clipping">
            <a:extLst>
              <a:ext uri="{FF2B5EF4-FFF2-40B4-BE49-F238E27FC236}">
                <a16:creationId xmlns="" xmlns:a16="http://schemas.microsoft.com/office/drawing/2014/main" id="{6DFB7952-BDF2-49BD-BEF7-1C9468678A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0064" y="4554832"/>
            <a:ext cx="4736306" cy="4577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484" y="1700484"/>
            <a:ext cx="5899048" cy="270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82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811623" y="2143236"/>
            <a:ext cx="5492864" cy="62324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33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অর্থ: </a:t>
            </a:r>
            <a:r>
              <a:rPr lang="bn-IN" sz="33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দুনিয়া হলো আখিরাতের শস্যক্ষেত্র। </a:t>
            </a:r>
            <a:endParaRPr lang="en-US" sz="4050" b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4927" y="2818219"/>
            <a:ext cx="3107025" cy="2158670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rnd">
            <a:solidFill>
              <a:srgbClr val="A5300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0233" y="2818217"/>
            <a:ext cx="3238821" cy="2158671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rnd">
            <a:solidFill>
              <a:srgbClr val="A5300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394927" y="5121834"/>
            <a:ext cx="6424128" cy="508142"/>
          </a:xfrm>
          <a:prstGeom prst="rect">
            <a:avLst/>
          </a:prstGeom>
          <a:noFill/>
          <a:ln>
            <a:solidFill>
              <a:srgbClr val="A5300F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0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 বীজ তেমন ফসল।</a:t>
            </a:r>
            <a:r>
              <a:rPr lang="bn-BD" sz="30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ভালো বীজে ভালো ফসল </a:t>
            </a:r>
            <a:endParaRPr lang="en-US" sz="3600" b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4565" y="1543050"/>
            <a:ext cx="4454341" cy="5036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14339" y="1041215"/>
            <a:ext cx="2368153" cy="48006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33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 হয়ে থাকে-</a:t>
            </a:r>
            <a:endParaRPr lang="en-US" sz="4050" b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95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61285" y="1682354"/>
            <a:ext cx="3777497" cy="419983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t" anchorCtr="0">
            <a:noAutofit/>
          </a:bodyPr>
          <a:lstStyle/>
          <a:p>
            <a:pPr algn="ctr"/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আখিরাতে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মানুষকে দুনিয়ার কাজ কর্মের হিসাব দিতে হবে।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27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27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27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27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27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3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8740" y="1703787"/>
            <a:ext cx="3838966" cy="417839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t" anchorCtr="0">
            <a:noAutofit/>
          </a:bodyPr>
          <a:lstStyle/>
          <a:p>
            <a:pPr algn="ctr"/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250" b="1" dirty="0">
                <a:latin typeface="NikoshBAN" panose="02000000000000000000" pitchFamily="2" charset="0"/>
                <a:cs typeface="NikoshBAN" panose="02000000000000000000" pitchFamily="2" charset="0"/>
              </a:rPr>
              <a:t>আখিরাতে</a:t>
            </a:r>
            <a:r>
              <a:rPr lang="en-US" sz="225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250" b="1" dirty="0">
                <a:latin typeface="NikoshBAN" panose="02000000000000000000" pitchFamily="2" charset="0"/>
                <a:cs typeface="NikoshBAN" panose="02000000000000000000" pitchFamily="2" charset="0"/>
              </a:rPr>
              <a:t>মানুষকে দুনিয়ার কাজ কর্মের প্রতিদান দেওয়া হবে। </a:t>
            </a:r>
            <a:endParaRPr lang="en-US" sz="225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27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27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27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27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27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33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">
            <a:extLst>
              <a:ext uri="{FF2B5EF4-FFF2-40B4-BE49-F238E27FC236}">
                <a16:creationId xmlns="" xmlns:a16="http://schemas.microsoft.com/office/drawing/2014/main" id="{9290B847-D077-4018-9C0B-46CDCEC75472}"/>
              </a:ext>
            </a:extLst>
          </p:cNvPr>
          <p:cNvSpPr/>
          <p:nvPr/>
        </p:nvSpPr>
        <p:spPr>
          <a:xfrm>
            <a:off x="2374641" y="1068671"/>
            <a:ext cx="4880639" cy="585809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3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আখিরাত বিশ্বাসের গুরুত্ব </a:t>
            </a:r>
            <a:endParaRPr lang="en-US" sz="405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22" y="2887453"/>
            <a:ext cx="3603009" cy="287190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95"/>
          <a:stretch/>
        </p:blipFill>
        <p:spPr>
          <a:xfrm>
            <a:off x="4616888" y="2887452"/>
            <a:ext cx="3721894" cy="287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71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14960" y="1821657"/>
            <a:ext cx="3660300" cy="427889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t" anchorCtr="0">
            <a:noAutofit/>
          </a:bodyPr>
          <a:lstStyle/>
          <a:p>
            <a:pPr algn="ctr"/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যে ব্যক্তি মন্দ কাজ করবে সে আখিরাতে শাস্তি ভোগ করবে।</a:t>
            </a:r>
            <a:endParaRPr lang="en-US" sz="27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7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7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7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3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1445" y="1821658"/>
            <a:ext cx="3844827" cy="427889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t" anchorCtr="0">
            <a:noAutofit/>
          </a:bodyPr>
          <a:lstStyle/>
          <a:p>
            <a:pPr algn="ctr"/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যে ব্যক্তি ভালো কাজ করবে সে আখিরাতে পুরস্কার লাভ করবে। </a:t>
            </a:r>
            <a:endParaRPr lang="en-US" sz="27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7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3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">
            <a:extLst>
              <a:ext uri="{FF2B5EF4-FFF2-40B4-BE49-F238E27FC236}">
                <a16:creationId xmlns="" xmlns:a16="http://schemas.microsoft.com/office/drawing/2014/main" id="{20885DA4-51A0-4267-B834-561C7F82BACA}"/>
              </a:ext>
            </a:extLst>
          </p:cNvPr>
          <p:cNvSpPr/>
          <p:nvPr/>
        </p:nvSpPr>
        <p:spPr>
          <a:xfrm>
            <a:off x="2374641" y="1068671"/>
            <a:ext cx="4880639" cy="585809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3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আখিরাত বিশ্বাসের গুরুত্ব </a:t>
            </a:r>
            <a:endParaRPr lang="en-US" sz="405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70" y="3316405"/>
            <a:ext cx="3562066" cy="2593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137" y="3029803"/>
            <a:ext cx="3316406" cy="287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26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668442" y="1843197"/>
            <a:ext cx="3847761" cy="4575958"/>
            <a:chOff x="4700588" y="1314595"/>
            <a:chExt cx="4300539" cy="5144964"/>
          </a:xfrm>
        </p:grpSpPr>
        <p:sp>
          <p:nvSpPr>
            <p:cNvPr id="5" name="TextBox 4"/>
            <p:cNvSpPr txBox="1"/>
            <p:nvPr/>
          </p:nvSpPr>
          <p:spPr>
            <a:xfrm>
              <a:off x="4700588" y="1314595"/>
              <a:ext cx="4300539" cy="477187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rtlCol="0" anchor="t" anchorCtr="0">
              <a:noAutofit/>
            </a:bodyPr>
            <a:lstStyle/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দুনিয়া</a:t>
              </a:r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মন্দ কাজ করলে </a:t>
              </a:r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আখিরাতে</a:t>
              </a:r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শাস্তির স্থান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লাভ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করবে</a:t>
              </a:r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547343" y="5505451"/>
              <a:ext cx="2155659" cy="954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405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জাহান্নাম</a:t>
              </a:r>
              <a:endParaRPr lang="en-US" sz="405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55093" y="1853913"/>
            <a:ext cx="3949055" cy="4769224"/>
            <a:chOff x="185737" y="1328882"/>
            <a:chExt cx="4429125" cy="5375334"/>
          </a:xfrm>
        </p:grpSpPr>
        <p:sp>
          <p:nvSpPr>
            <p:cNvPr id="4" name="TextBox 3"/>
            <p:cNvSpPr txBox="1"/>
            <p:nvPr/>
          </p:nvSpPr>
          <p:spPr>
            <a:xfrm>
              <a:off x="185737" y="1328882"/>
              <a:ext cx="4429125" cy="472901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rtlCol="0" anchor="t" anchorCtr="0">
              <a:noAutofit/>
            </a:bodyPr>
            <a:lstStyle/>
            <a:p>
              <a:pPr algn="ctr"/>
              <a:r>
                <a:rPr lang="bn-IN" sz="3000" dirty="0">
                  <a:latin typeface="NikoshBAN" panose="02000000000000000000" pitchFamily="2" charset="0"/>
                  <a:cs typeface="NikoshBAN" panose="02000000000000000000" pitchFamily="2" charset="0"/>
                </a:rPr>
                <a:t>দুনিয়া</a:t>
              </a:r>
              <a:r>
                <a:rPr lang="bn-BD" sz="3000" dirty="0"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bn-IN" sz="3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000" dirty="0">
                  <a:latin typeface="NikoshBAN" panose="02000000000000000000" pitchFamily="2" charset="0"/>
                  <a:cs typeface="NikoshBAN" panose="02000000000000000000" pitchFamily="2" charset="0"/>
                </a:rPr>
                <a:t>ভালো কাজ করলে </a:t>
              </a:r>
              <a:r>
                <a:rPr lang="bn-IN" sz="3000" dirty="0">
                  <a:latin typeface="NikoshBAN" panose="02000000000000000000" pitchFamily="2" charset="0"/>
                  <a:cs typeface="NikoshBAN" panose="02000000000000000000" pitchFamily="2" charset="0"/>
                </a:rPr>
                <a:t>আখিরাতে</a:t>
              </a:r>
              <a:r>
                <a:rPr lang="bn-BD" sz="3000" dirty="0">
                  <a:latin typeface="NikoshBAN" panose="02000000000000000000" pitchFamily="2" charset="0"/>
                  <a:cs typeface="NikoshBAN" panose="02000000000000000000" pitchFamily="2" charset="0"/>
                </a:rPr>
                <a:t> শান্তির স্থান</a:t>
              </a:r>
              <a:r>
                <a:rPr lang="en-US" sz="3000" dirty="0">
                  <a:latin typeface="NikoshBAN" panose="02000000000000000000" pitchFamily="2" charset="0"/>
                  <a:cs typeface="NikoshBAN" panose="02000000000000000000" pitchFamily="2" charset="0"/>
                </a:rPr>
                <a:t> লাভ </a:t>
              </a:r>
              <a:r>
                <a:rPr lang="en-US" sz="3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করবে</a:t>
              </a:r>
              <a:r>
                <a:rPr lang="en-US" sz="3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0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US" sz="3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US" sz="3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US" sz="3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r>
                <a:rPr lang="bn-BD" sz="3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269710" y="5750108"/>
              <a:ext cx="1689225" cy="954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4050" dirty="0">
                  <a:latin typeface="NikoshBAN" panose="02000000000000000000" pitchFamily="2" charset="0"/>
                  <a:cs typeface="NikoshBAN" panose="02000000000000000000" pitchFamily="2" charset="0"/>
                </a:rPr>
                <a:t>জান্নাত</a:t>
              </a:r>
              <a:endParaRPr lang="en-US" sz="4050" dirty="0"/>
            </a:p>
          </p:txBody>
        </p:sp>
      </p:grpSp>
      <p:sp>
        <p:nvSpPr>
          <p:cNvPr id="14" name="Rounded Rectangle 1">
            <a:extLst>
              <a:ext uri="{FF2B5EF4-FFF2-40B4-BE49-F238E27FC236}">
                <a16:creationId xmlns="" xmlns:a16="http://schemas.microsoft.com/office/drawing/2014/main" id="{ECC1536C-6DBC-4505-9459-D269564A5B92}"/>
              </a:ext>
            </a:extLst>
          </p:cNvPr>
          <p:cNvSpPr/>
          <p:nvPr/>
        </p:nvSpPr>
        <p:spPr>
          <a:xfrm>
            <a:off x="2374641" y="1068671"/>
            <a:ext cx="4880639" cy="585809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3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আখিরাত বিশ্বাসের গুরুত্ব </a:t>
            </a:r>
            <a:endParaRPr lang="en-US" sz="405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866" y="3207224"/>
            <a:ext cx="3776803" cy="23633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93" y="3207224"/>
            <a:ext cx="3793181" cy="261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02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315668" y="1875346"/>
            <a:ext cx="3202755" cy="3332450"/>
            <a:chOff x="242888" y="1357457"/>
            <a:chExt cx="4257675" cy="4443267"/>
          </a:xfrm>
        </p:grpSpPr>
        <p:sp>
          <p:nvSpPr>
            <p:cNvPr id="4" name="TextBox 3"/>
            <p:cNvSpPr txBox="1"/>
            <p:nvPr/>
          </p:nvSpPr>
          <p:spPr>
            <a:xfrm>
              <a:off x="242888" y="1357457"/>
              <a:ext cx="4257675" cy="444326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rtlCol="0" anchor="t" anchorCtr="0">
              <a:noAutofit/>
            </a:bodyPr>
            <a:lstStyle/>
            <a:p>
              <a:pPr algn="ctr"/>
              <a:r>
                <a:rPr lang="bn-BD" sz="3300" dirty="0">
                  <a:latin typeface="NikoshBAN" panose="02000000000000000000" pitchFamily="2" charset="0"/>
                  <a:cs typeface="NikoshBAN" panose="02000000000000000000" pitchFamily="2" charset="0"/>
                </a:rPr>
                <a:t>আখিরাতে কোন মানুষ মৃত্যুবরণ করবে না। </a:t>
              </a:r>
              <a:endParaRPr lang="en-US" sz="405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8624" y="2971800"/>
              <a:ext cx="3980089" cy="2414587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4604149" y="1875235"/>
            <a:ext cx="3202755" cy="3332559"/>
            <a:chOff x="4614862" y="1357313"/>
            <a:chExt cx="4386263" cy="4443412"/>
          </a:xfrm>
        </p:grpSpPr>
        <p:sp>
          <p:nvSpPr>
            <p:cNvPr id="5" name="TextBox 4"/>
            <p:cNvSpPr txBox="1"/>
            <p:nvPr/>
          </p:nvSpPr>
          <p:spPr>
            <a:xfrm>
              <a:off x="4614862" y="1357313"/>
              <a:ext cx="4386263" cy="444341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rtlCol="0" anchor="t" anchorCtr="0">
              <a:noAutofit/>
            </a:bodyPr>
            <a:lstStyle/>
            <a:p>
              <a:pPr algn="ctr"/>
              <a:r>
                <a:rPr lang="bn-BD" sz="3000" dirty="0">
                  <a:latin typeface="NikoshBAN" panose="02000000000000000000" pitchFamily="2" charset="0"/>
                  <a:cs typeface="NikoshBAN" panose="02000000000000000000" pitchFamily="2" charset="0"/>
                </a:rPr>
                <a:t>চিরকাল ধরে শান্তি অথবা শাস্তি ভোগ করবে।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43449" y="2962275"/>
              <a:ext cx="4219575" cy="2424113"/>
            </a:xfrm>
            <a:prstGeom prst="rect">
              <a:avLst/>
            </a:prstGeom>
          </p:spPr>
        </p:pic>
      </p:grpSp>
      <p:sp>
        <p:nvSpPr>
          <p:cNvPr id="11" name="Rounded Rectangle 1">
            <a:extLst>
              <a:ext uri="{FF2B5EF4-FFF2-40B4-BE49-F238E27FC236}">
                <a16:creationId xmlns="" xmlns:a16="http://schemas.microsoft.com/office/drawing/2014/main" id="{42806159-1023-443A-A28D-D690E7AED4E9}"/>
              </a:ext>
            </a:extLst>
          </p:cNvPr>
          <p:cNvSpPr/>
          <p:nvPr/>
        </p:nvSpPr>
        <p:spPr>
          <a:xfrm>
            <a:off x="2374641" y="1068671"/>
            <a:ext cx="4880639" cy="585809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3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আখিরাত বিশ্বাসের গুরুত্ব </a:t>
            </a:r>
            <a:endParaRPr lang="en-US" sz="405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41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4096" y="1832374"/>
            <a:ext cx="3709317" cy="422069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t" anchorCtr="0">
            <a:noAutofit/>
          </a:bodyPr>
          <a:lstStyle/>
          <a:p>
            <a:pPr algn="ctr"/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আখিরাতে বিশ্বাস মানব জীবনকে সুন্দর ও  চরিত্রবান করে তোলে</a:t>
            </a:r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82717" y="1810942"/>
            <a:ext cx="3889843" cy="424212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t" anchorCtr="0">
            <a:no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আখিরাতে বিশ্বাসী মানুষ অন্যায়, অত্যাচার, দুর্নীতি, মিথ্যাচার ও </a:t>
            </a:r>
            <a:r>
              <a:rPr lang="bn-BD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অশ্লীল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কাজকর্ম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করতে পারে না। 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1">
            <a:extLst>
              <a:ext uri="{FF2B5EF4-FFF2-40B4-BE49-F238E27FC236}">
                <a16:creationId xmlns="" xmlns:a16="http://schemas.microsoft.com/office/drawing/2014/main" id="{FE40E880-D8C7-4FBC-B20F-8FBCA5C3A211}"/>
              </a:ext>
            </a:extLst>
          </p:cNvPr>
          <p:cNvSpPr/>
          <p:nvPr/>
        </p:nvSpPr>
        <p:spPr>
          <a:xfrm>
            <a:off x="2374641" y="1075048"/>
            <a:ext cx="4880639" cy="585809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3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আখিরাত বিশ্বাসের গুরুত্ব </a:t>
            </a:r>
            <a:endParaRPr lang="en-US" sz="405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07" y="2820474"/>
            <a:ext cx="3423216" cy="28977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838" y="3150719"/>
            <a:ext cx="3657600" cy="234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6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314700" y="1126676"/>
            <a:ext cx="2343150" cy="5143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BD" sz="40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405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302546" y="5402086"/>
            <a:ext cx="6636544" cy="45165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428625" indent="-428625">
              <a:buFont typeface="Wingdings" panose="05000000000000000000" pitchFamily="2" charset="2"/>
              <a:buChar char="v"/>
              <a:defRPr/>
            </a:pPr>
            <a:r>
              <a:rPr lang="bn-IN" sz="2700" dirty="0">
                <a:gradFill>
                  <a:gsLst>
                    <a:gs pos="56154">
                      <a:srgbClr val="734827"/>
                    </a:gs>
                    <a:gs pos="94000">
                      <a:srgbClr val="3A6414"/>
                    </a:gs>
                    <a:gs pos="0">
                      <a:srgbClr val="008000"/>
                    </a:gs>
                    <a:gs pos="84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BD" sz="2700" dirty="0">
                <a:gradFill>
                  <a:gsLst>
                    <a:gs pos="56154">
                      <a:srgbClr val="734827"/>
                    </a:gs>
                    <a:gs pos="94000">
                      <a:srgbClr val="3A6414"/>
                    </a:gs>
                    <a:gs pos="0">
                      <a:srgbClr val="008000"/>
                    </a:gs>
                    <a:gs pos="84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দুনিয়া হলো আখিরাতের শস্যক্ষেত্র।</a:t>
            </a:r>
            <a:r>
              <a:rPr lang="bn-IN" sz="2700" dirty="0">
                <a:gradFill>
                  <a:gsLst>
                    <a:gs pos="56154">
                      <a:srgbClr val="734827"/>
                    </a:gs>
                    <a:gs pos="94000">
                      <a:srgbClr val="3A6414"/>
                    </a:gs>
                    <a:gs pos="0">
                      <a:srgbClr val="008000"/>
                    </a:gs>
                    <a:gs pos="84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BD" sz="2700" dirty="0">
                <a:gradFill>
                  <a:gsLst>
                    <a:gs pos="56154">
                      <a:srgbClr val="734827"/>
                    </a:gs>
                    <a:gs pos="94000">
                      <a:srgbClr val="3A6414"/>
                    </a:gs>
                    <a:gs pos="0">
                      <a:srgbClr val="008000"/>
                    </a:gs>
                    <a:gs pos="84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–উক্তিটি ব্যাখ্যা কর।  </a:t>
            </a:r>
            <a:endParaRPr lang="en-US" sz="2700" dirty="0">
              <a:gradFill>
                <a:gsLst>
                  <a:gs pos="56154">
                    <a:srgbClr val="734827"/>
                  </a:gs>
                  <a:gs pos="94000">
                    <a:srgbClr val="3A6414"/>
                  </a:gs>
                  <a:gs pos="0">
                    <a:srgbClr val="008000"/>
                  </a:gs>
                  <a:gs pos="84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546" y="1814289"/>
            <a:ext cx="6667500" cy="358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18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5940" y="990770"/>
            <a:ext cx="5925740" cy="62324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</a:bodyPr>
          <a:lstStyle/>
          <a:p>
            <a:r>
              <a:rPr lang="bn-IN" sz="36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আখিরাতের </a:t>
            </a:r>
            <a:r>
              <a:rPr lang="bn-BD" sz="36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অন্যতম </a:t>
            </a:r>
            <a:r>
              <a:rPr lang="bn-IN" sz="36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পর্যায়</a:t>
            </a:r>
            <a:r>
              <a:rPr lang="bn-BD" sz="36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হলো- </a:t>
            </a:r>
            <a:r>
              <a:rPr lang="bn-BD" sz="36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সিরাত</a:t>
            </a:r>
            <a:r>
              <a:rPr lang="bn-BD" sz="36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5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528763" y="1635050"/>
            <a:ext cx="3224213" cy="461665"/>
            <a:chOff x="628651" y="1202163"/>
            <a:chExt cx="4298950" cy="615553"/>
          </a:xfrm>
        </p:grpSpPr>
        <p:sp>
          <p:nvSpPr>
            <p:cNvPr id="10" name="Rectangle 9"/>
            <p:cNvSpPr/>
            <p:nvPr/>
          </p:nvSpPr>
          <p:spPr>
            <a:xfrm>
              <a:off x="628651" y="1202163"/>
              <a:ext cx="4298950" cy="615553"/>
            </a:xfrm>
            <a:prstGeom prst="rect">
              <a:avLst/>
            </a:prstGeom>
            <a:ln w="12700">
              <a:solidFill>
                <a:srgbClr val="008000"/>
              </a:solidFill>
              <a:prstDash val="sysDash"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bn-BD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       -আরবী শব্দ- এর অর্থ</a:t>
              </a:r>
              <a:endParaRPr lang="en-GB" sz="2400" dirty="0"/>
            </a:p>
          </p:txBody>
        </p:sp>
        <p:pic>
          <p:nvPicPr>
            <p:cNvPr id="8" name="Picture 7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0158" b="7430"/>
            <a:stretch/>
          </p:blipFill>
          <p:spPr>
            <a:xfrm>
              <a:off x="660948" y="1242059"/>
              <a:ext cx="1238423" cy="518161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7028" y="2257276"/>
            <a:ext cx="3581399" cy="238666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7028" y="2271026"/>
            <a:ext cx="3600450" cy="238979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134971" y="1604576"/>
            <a:ext cx="677475" cy="5078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r>
              <a:rPr lang="bn-BD" sz="27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পথ </a:t>
            </a:r>
            <a:endParaRPr lang="en-US" sz="2700" dirty="0"/>
          </a:p>
        </p:txBody>
      </p:sp>
      <p:sp>
        <p:nvSpPr>
          <p:cNvPr id="20" name="Rectangle 19"/>
          <p:cNvSpPr/>
          <p:nvPr/>
        </p:nvSpPr>
        <p:spPr>
          <a:xfrm>
            <a:off x="6053175" y="1602634"/>
            <a:ext cx="758541" cy="5078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bn-BD" sz="27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রাস্তা </a:t>
            </a:r>
            <a:endParaRPr lang="en-US" sz="2700" dirty="0"/>
          </a:p>
        </p:txBody>
      </p:sp>
      <p:sp>
        <p:nvSpPr>
          <p:cNvPr id="21" name="Rectangle 20"/>
          <p:cNvSpPr/>
          <p:nvPr/>
        </p:nvSpPr>
        <p:spPr>
          <a:xfrm>
            <a:off x="7008280" y="1576582"/>
            <a:ext cx="703400" cy="5539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/>
            <a:r>
              <a:rPr lang="bn-BD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পুল</a:t>
            </a:r>
            <a:r>
              <a:rPr lang="bn-BD" sz="3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000" dirty="0"/>
          </a:p>
        </p:txBody>
      </p:sp>
      <p:sp>
        <p:nvSpPr>
          <p:cNvPr id="22" name="TextBox 21"/>
          <p:cNvSpPr txBox="1"/>
          <p:nvPr/>
        </p:nvSpPr>
        <p:spPr>
          <a:xfrm>
            <a:off x="1399628" y="5064509"/>
            <a:ext cx="6344744" cy="704683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</a:bodyPr>
          <a:lstStyle/>
          <a:p>
            <a:pPr algn="just"/>
            <a:r>
              <a:rPr lang="bn-BD" sz="225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ইসলামি পরিভাষায়- </a:t>
            </a:r>
            <a:r>
              <a:rPr lang="bn-BD" sz="225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সিরাত</a:t>
            </a:r>
            <a:r>
              <a:rPr lang="bn-BD" sz="225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হলো </a:t>
            </a:r>
            <a:r>
              <a:rPr lang="bn-BD" sz="225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জাহান্নামের</a:t>
            </a:r>
            <a:r>
              <a:rPr lang="bn-BD" sz="225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ওপর স্থাপিত একটি </a:t>
            </a:r>
            <a:r>
              <a:rPr lang="bn-BD" sz="225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পুল</a:t>
            </a:r>
            <a:r>
              <a:rPr lang="bn-BD" sz="225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25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68" y="2257276"/>
            <a:ext cx="7328078" cy="295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89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4" grpId="0"/>
      <p:bldP spid="19" grpId="0" animBg="1"/>
      <p:bldP spid="20" grpId="0" animBg="1"/>
      <p:bldP spid="21" grpId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>
            <a:extLst>
              <a:ext uri="{FF2B5EF4-FFF2-40B4-BE49-F238E27FC236}">
                <a16:creationId xmlns="" xmlns:a16="http://schemas.microsoft.com/office/drawing/2014/main" id="{EC19A789-F0E4-49F5-93CB-AFFFD601FD90}"/>
              </a:ext>
            </a:extLst>
          </p:cNvPr>
          <p:cNvSpPr txBox="1">
            <a:spLocks/>
          </p:cNvSpPr>
          <p:nvPr/>
        </p:nvSpPr>
        <p:spPr>
          <a:xfrm>
            <a:off x="1500389" y="1747717"/>
            <a:ext cx="6323528" cy="346765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711" y="1930650"/>
            <a:ext cx="1531266" cy="1528931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089045" y="2081161"/>
            <a:ext cx="3593204" cy="280076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৬ষ্ঠ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অধ্যায়-০১</a:t>
            </a:r>
          </a:p>
          <a:p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পাঠ-07</a:t>
            </a:r>
          </a:p>
          <a:p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আখিরাত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02102" y="3438890"/>
            <a:ext cx="2653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রবি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উল্লাহ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82028" y="3763714"/>
            <a:ext cx="2273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00389" y="4009935"/>
            <a:ext cx="2588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রাজামেহার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2101" y="4471600"/>
            <a:ext cx="2345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দেবিদ্বার,কুমিল্লা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36586" y="813090"/>
            <a:ext cx="1660055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 descr="Open.jpg"/>
          <p:cNvPicPr>
            <a:picLocks noChangeAspect="1"/>
          </p:cNvPicPr>
          <p:nvPr/>
        </p:nvPicPr>
        <p:blipFill>
          <a:blip r:embed="rId3"/>
          <a:srcRect r="50415" b="4110"/>
          <a:stretch>
            <a:fillRect/>
          </a:stretch>
        </p:blipFill>
        <p:spPr>
          <a:xfrm>
            <a:off x="663779" y="590954"/>
            <a:ext cx="3756958" cy="5695871"/>
          </a:xfrm>
          <a:prstGeom prst="rect">
            <a:avLst/>
          </a:prstGeom>
        </p:spPr>
      </p:pic>
      <p:pic>
        <p:nvPicPr>
          <p:cNvPr id="22" name="Picture 21" descr="Open.jpg"/>
          <p:cNvPicPr>
            <a:picLocks noChangeAspect="1"/>
          </p:cNvPicPr>
          <p:nvPr/>
        </p:nvPicPr>
        <p:blipFill>
          <a:blip r:embed="rId3"/>
          <a:srcRect l="49585" b="4110"/>
          <a:stretch>
            <a:fillRect/>
          </a:stretch>
        </p:blipFill>
        <p:spPr>
          <a:xfrm>
            <a:off x="4396818" y="590953"/>
            <a:ext cx="4038212" cy="569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48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7372" y="1100913"/>
            <a:ext cx="6356456" cy="480060"/>
          </a:xfrm>
          <a:prstGeom prst="rect">
            <a:avLst/>
          </a:prstGeom>
          <a:solidFill>
            <a:schemeClr val="bg1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</a:bodyPr>
          <a:lstStyle/>
          <a:p>
            <a:pPr algn="ctr"/>
            <a:r>
              <a:rPr lang="bn-BD" sz="27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জান্না</a:t>
            </a:r>
            <a:r>
              <a:rPr lang="bn-IN" sz="27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r>
              <a:rPr lang="bn-BD" sz="27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 সিরাতের ওপর দিয়ে জান্নাতে প্রবেশ করবে।</a:t>
            </a:r>
            <a:endParaRPr lang="en-US" sz="33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1369" y="1640847"/>
            <a:ext cx="6342460" cy="48006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</a:bodyPr>
          <a:lstStyle/>
          <a:p>
            <a:pPr algn="just"/>
            <a:r>
              <a:rPr lang="bn-BD" sz="33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আমল অনুসারে </a:t>
            </a:r>
            <a:r>
              <a:rPr lang="bn-BD" sz="33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সিরাতের</a:t>
            </a:r>
            <a:r>
              <a:rPr lang="bn-BD" sz="33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3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প্রশস্থতা</a:t>
            </a:r>
            <a:r>
              <a:rPr lang="bn-BD" sz="33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কম বেশী হবে</a:t>
            </a:r>
            <a:endParaRPr lang="en-US" sz="405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282303" y="2303863"/>
            <a:ext cx="3203972" cy="2960456"/>
            <a:chOff x="273048" y="1928813"/>
            <a:chExt cx="4184652" cy="3914775"/>
          </a:xfrm>
        </p:grpSpPr>
        <p:sp>
          <p:nvSpPr>
            <p:cNvPr id="6" name="TextBox 5"/>
            <p:cNvSpPr txBox="1"/>
            <p:nvPr/>
          </p:nvSpPr>
          <p:spPr>
            <a:xfrm>
              <a:off x="273048" y="1928813"/>
              <a:ext cx="4184652" cy="391477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rtlCol="0" anchor="t" anchorCtr="0">
              <a:noAutofit/>
            </a:bodyPr>
            <a:lstStyle/>
            <a:p>
              <a:pPr algn="ctr"/>
              <a:r>
                <a:rPr lang="bn-BD" sz="3000" dirty="0">
                  <a:latin typeface="NikoshBAN" panose="02000000000000000000" pitchFamily="2" charset="0"/>
                  <a:cs typeface="NikoshBAN" panose="02000000000000000000" pitchFamily="2" charset="0"/>
                </a:rPr>
                <a:t>কারো জন্য সিরাত হবে বিশাল ময়দানের মতো।</a:t>
              </a:r>
            </a:p>
            <a:p>
              <a:pPr algn="just"/>
              <a:endParaRPr lang="bn-BD" sz="3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bn-BD" sz="3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bn-BD" sz="3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0062" y="3548617"/>
              <a:ext cx="3814763" cy="2228294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4636294" y="2315378"/>
            <a:ext cx="3107534" cy="2948940"/>
            <a:chOff x="4657725" y="1944170"/>
            <a:chExt cx="4357688" cy="3931920"/>
          </a:xfrm>
        </p:grpSpPr>
        <p:sp>
          <p:nvSpPr>
            <p:cNvPr id="7" name="Rectangle 6"/>
            <p:cNvSpPr/>
            <p:nvPr/>
          </p:nvSpPr>
          <p:spPr>
            <a:xfrm>
              <a:off x="4657725" y="1944170"/>
              <a:ext cx="4357688" cy="3385543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কারো জন্য সিরাত হবে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চুলের চেয়ে চিকন ও তরবারির চেয়ে ধারালো।</a:t>
              </a:r>
            </a:p>
            <a:p>
              <a:pPr algn="ctr"/>
              <a:endParaRPr lang="bn-BD" sz="27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bn-BD" sz="27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33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376398" y="3562066"/>
              <a:ext cx="3639015" cy="2314024"/>
              <a:chOff x="5376398" y="3557677"/>
              <a:chExt cx="3639015" cy="2318413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376398" y="3557677"/>
                <a:ext cx="1373605" cy="2318413"/>
              </a:xfrm>
              <a:prstGeom prst="rect">
                <a:avLst/>
              </a:prstGeom>
              <a:ln w="1905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45693" y="3607063"/>
                <a:ext cx="1869720" cy="2251736"/>
              </a:xfrm>
              <a:prstGeom prst="rect">
                <a:avLst/>
              </a:prstGeom>
              <a:ln w="127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val="183284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8882" y="1092605"/>
            <a:ext cx="6171144" cy="48006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</a:bodyPr>
          <a:lstStyle/>
          <a:p>
            <a:pPr algn="ctr"/>
            <a:r>
              <a:rPr lang="bn-BD" sz="24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ইমানদারগণ</a:t>
            </a:r>
            <a:r>
              <a:rPr lang="bn-BD" sz="24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নিজ </a:t>
            </a:r>
            <a:r>
              <a:rPr lang="bn-BD" sz="24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bn-BD" sz="24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আমল অনুযায়ী </a:t>
            </a:r>
            <a:r>
              <a:rPr lang="bn-BD" sz="24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সিরাত</a:t>
            </a:r>
            <a:r>
              <a:rPr lang="bn-BD" sz="24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অতিক্রম করবে</a:t>
            </a:r>
            <a:endParaRPr lang="en-US" sz="30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135" y="2951617"/>
            <a:ext cx="5715077" cy="27181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9160" y="2982766"/>
            <a:ext cx="5721053" cy="26593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5403" y="2992661"/>
            <a:ext cx="5804810" cy="270031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995995" y="1569277"/>
            <a:ext cx="162416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7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বিদ্যুৎ</a:t>
            </a:r>
            <a:r>
              <a:rPr lang="bn-IN" sz="27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7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গতিতে</a:t>
            </a:r>
            <a:endParaRPr lang="en-US" sz="2700" dirty="0"/>
          </a:p>
        </p:txBody>
      </p:sp>
      <p:sp>
        <p:nvSpPr>
          <p:cNvPr id="14" name="Rectangle 13"/>
          <p:cNvSpPr/>
          <p:nvPr/>
        </p:nvSpPr>
        <p:spPr>
          <a:xfrm>
            <a:off x="3698420" y="1587765"/>
            <a:ext cx="164660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7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ঝড়ের গতিতে</a:t>
            </a:r>
            <a:endParaRPr lang="en-US" sz="2700" dirty="0"/>
          </a:p>
        </p:txBody>
      </p:sp>
      <p:sp>
        <p:nvSpPr>
          <p:cNvPr id="15" name="Rectangle 14"/>
          <p:cNvSpPr/>
          <p:nvPr/>
        </p:nvSpPr>
        <p:spPr>
          <a:xfrm>
            <a:off x="5394872" y="1550041"/>
            <a:ext cx="174118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7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ঘোড়ার গতিতে</a:t>
            </a:r>
            <a:endParaRPr lang="en-US" sz="2700" dirty="0"/>
          </a:p>
        </p:txBody>
      </p:sp>
      <p:sp>
        <p:nvSpPr>
          <p:cNvPr id="16" name="Rectangle 15"/>
          <p:cNvSpPr/>
          <p:nvPr/>
        </p:nvSpPr>
        <p:spPr>
          <a:xfrm>
            <a:off x="2045250" y="2134760"/>
            <a:ext cx="176041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7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দৌঁড়ের গতিতে</a:t>
            </a:r>
            <a:endParaRPr lang="en-US" sz="2700" dirty="0"/>
          </a:p>
        </p:txBody>
      </p:sp>
      <p:sp>
        <p:nvSpPr>
          <p:cNvPr id="17" name="Rectangle 16"/>
          <p:cNvSpPr/>
          <p:nvPr/>
        </p:nvSpPr>
        <p:spPr>
          <a:xfrm>
            <a:off x="3893213" y="2152831"/>
            <a:ext cx="124425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7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হেঁটে হেঁটে</a:t>
            </a:r>
            <a:endParaRPr lang="en-US" sz="2700" dirty="0"/>
          </a:p>
        </p:txBody>
      </p:sp>
      <p:sp>
        <p:nvSpPr>
          <p:cNvPr id="18" name="Rectangle 17"/>
          <p:cNvSpPr/>
          <p:nvPr/>
        </p:nvSpPr>
        <p:spPr>
          <a:xfrm>
            <a:off x="5403907" y="2152830"/>
            <a:ext cx="176041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7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হামাগুঁড়ি দিয়ে </a:t>
            </a:r>
            <a:endParaRPr lang="en-US" sz="2700" dirty="0"/>
          </a:p>
        </p:txBody>
      </p:sp>
      <p:sp>
        <p:nvSpPr>
          <p:cNvPr id="20" name="Rectangle 19"/>
          <p:cNvSpPr/>
          <p:nvPr/>
        </p:nvSpPr>
        <p:spPr>
          <a:xfrm>
            <a:off x="1423975" y="1550934"/>
            <a:ext cx="65434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7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endParaRPr lang="en-US" sz="27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1100" y="3001995"/>
            <a:ext cx="5819112" cy="269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1100" y="2987126"/>
            <a:ext cx="5819113" cy="27119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1100" y="2954935"/>
            <a:ext cx="5822032" cy="270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23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5941" y="1017986"/>
            <a:ext cx="6307128" cy="151090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</a:bodyPr>
          <a:lstStyle/>
          <a:p>
            <a:pPr algn="just"/>
            <a:r>
              <a:rPr lang="bn-BD" sz="27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সিরাত হবে ঘুটঘটে অন্ধকার। এমতাবস্থায় </a:t>
            </a:r>
            <a:r>
              <a:rPr lang="bn-IN" sz="27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ঈ</a:t>
            </a:r>
            <a:r>
              <a:rPr lang="bn-BD" sz="27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মানের আলো না থাকার কারণে তারা সিরাত অতিক্রম করতে পারবে না। বরং তাদের হাত-পা কেটে তারা জাহান্নামে পতিত হবে। </a:t>
            </a:r>
            <a:endParaRPr lang="en-US" sz="33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3810" y="2476116"/>
            <a:ext cx="520852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7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সিরাত</a:t>
            </a:r>
            <a:r>
              <a:rPr lang="bn-BD" sz="27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সম্পর্কে  পবিত্র </a:t>
            </a:r>
            <a:r>
              <a:rPr lang="bn-BD" sz="27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কুরআনে</a:t>
            </a:r>
            <a:r>
              <a:rPr lang="bn-BD" sz="27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আল্লাহ বলেন-</a:t>
            </a:r>
            <a:endParaRPr lang="en-US" sz="2700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7740" y="3157502"/>
            <a:ext cx="5208521" cy="5430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68029" y="3976303"/>
            <a:ext cx="63950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7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অর্থ: </a:t>
            </a:r>
            <a:r>
              <a:rPr lang="bn-IN" sz="27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BD" sz="27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 তোমাদের প্রত্যেকেই তা অতিক্রম করবে, এটা তোমার প্রতিপালকের অনিবার্য সিদ্ধান্ত।</a:t>
            </a:r>
            <a:r>
              <a:rPr lang="bn-IN" sz="27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BD" sz="27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422976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977" y="4004547"/>
            <a:ext cx="3672400" cy="6501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57812" y="1044746"/>
            <a:ext cx="4870244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3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সিরাত</a:t>
            </a:r>
            <a:r>
              <a:rPr lang="bn-BD" sz="33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সম্পর্কে  </a:t>
            </a:r>
            <a:r>
              <a:rPr lang="bn-BD" sz="33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মহানবি</a:t>
            </a:r>
            <a:r>
              <a:rPr lang="bn-BD" sz="33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(স) বলেন- </a:t>
            </a:r>
            <a:endParaRPr lang="en-US" sz="3300" dirty="0"/>
          </a:p>
        </p:txBody>
      </p:sp>
      <p:sp>
        <p:nvSpPr>
          <p:cNvPr id="6" name="Rectangle 5"/>
          <p:cNvSpPr/>
          <p:nvPr/>
        </p:nvSpPr>
        <p:spPr>
          <a:xfrm>
            <a:off x="1744825" y="4654721"/>
            <a:ext cx="60406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0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অর্থ: ‘জাহান্নামের ওপর সিরাত স্থাপিত হবে।’ </a:t>
            </a:r>
            <a:r>
              <a:rPr lang="bn-BD" sz="21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(মুসনাদে আহমদ) </a:t>
            </a:r>
            <a:r>
              <a:rPr lang="bn-BD" sz="30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					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3245" y="1621825"/>
            <a:ext cx="5786798" cy="233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29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5940" y="990770"/>
            <a:ext cx="5925740" cy="62324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</a:bodyPr>
          <a:lstStyle/>
          <a:p>
            <a:r>
              <a:rPr lang="bn-IN" sz="36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আখিরাতের </a:t>
            </a:r>
            <a:r>
              <a:rPr lang="bn-BD" sz="36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অন্যতম </a:t>
            </a:r>
            <a:r>
              <a:rPr lang="bn-IN" sz="36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পর্যায়</a:t>
            </a:r>
            <a:r>
              <a:rPr lang="bn-BD" sz="36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হলো- </a:t>
            </a:r>
            <a:r>
              <a:rPr lang="bn-BD" sz="36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মিযান</a:t>
            </a:r>
            <a:r>
              <a:rPr lang="bn-BD" sz="36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5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32697" y="1604578"/>
            <a:ext cx="1157288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r>
              <a:rPr lang="bn-BD" sz="27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দাড়িপাল্লা</a:t>
            </a:r>
            <a:r>
              <a:rPr lang="bn-BD" sz="27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700" dirty="0"/>
          </a:p>
        </p:txBody>
      </p:sp>
      <p:sp>
        <p:nvSpPr>
          <p:cNvPr id="20" name="Rectangle 19"/>
          <p:cNvSpPr/>
          <p:nvPr/>
        </p:nvSpPr>
        <p:spPr>
          <a:xfrm>
            <a:off x="5656692" y="1623628"/>
            <a:ext cx="961991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r>
              <a:rPr lang="bn-BD" sz="27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তুলাদন্ড</a:t>
            </a:r>
            <a:r>
              <a:rPr lang="bn-BD" sz="27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700" dirty="0"/>
          </a:p>
        </p:txBody>
      </p:sp>
      <p:sp>
        <p:nvSpPr>
          <p:cNvPr id="21" name="Rectangle 20"/>
          <p:cNvSpPr/>
          <p:nvPr/>
        </p:nvSpPr>
        <p:spPr>
          <a:xfrm>
            <a:off x="6711367" y="1636723"/>
            <a:ext cx="1032461" cy="5539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r>
              <a:rPr lang="bn-BD" sz="3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মানদন্ড </a:t>
            </a:r>
            <a:endParaRPr lang="en-US" sz="3000" dirty="0"/>
          </a:p>
        </p:txBody>
      </p:sp>
      <p:sp>
        <p:nvSpPr>
          <p:cNvPr id="22" name="TextBox 21"/>
          <p:cNvSpPr txBox="1"/>
          <p:nvPr/>
        </p:nvSpPr>
        <p:spPr>
          <a:xfrm>
            <a:off x="1389463" y="4390789"/>
            <a:ext cx="6354365" cy="121086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</a:bodyPr>
          <a:lstStyle/>
          <a:p>
            <a:pPr algn="just"/>
            <a:r>
              <a:rPr lang="bn-BD" sz="27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ইসলামি পরিভাষায়- যে পরিমাপক যন্ত্রের দ্বারা কিয়ামতের দিন মানুষের পাপ-</a:t>
            </a:r>
            <a:r>
              <a:rPr lang="bn-BD" sz="27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পূণ্যকে</a:t>
            </a:r>
            <a:r>
              <a:rPr lang="bn-BD" sz="27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ওজন করা হবে, তাকে </a:t>
            </a:r>
            <a:r>
              <a:rPr lang="bn-BD" sz="27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মিযান</a:t>
            </a:r>
            <a:r>
              <a:rPr lang="bn-BD" sz="27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বলা হয়। </a:t>
            </a:r>
            <a:endParaRPr lang="en-US" sz="33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352941" y="1624334"/>
            <a:ext cx="3025305" cy="461665"/>
            <a:chOff x="514351" y="1037063"/>
            <a:chExt cx="4298950" cy="615553"/>
          </a:xfrm>
        </p:grpSpPr>
        <p:sp>
          <p:nvSpPr>
            <p:cNvPr id="10" name="Rectangle 9"/>
            <p:cNvSpPr/>
            <p:nvPr/>
          </p:nvSpPr>
          <p:spPr>
            <a:xfrm>
              <a:off x="514351" y="1037063"/>
              <a:ext cx="4298950" cy="615553"/>
            </a:xfrm>
            <a:prstGeom prst="rect">
              <a:avLst/>
            </a:prstGeom>
            <a:ln w="19050">
              <a:solidFill>
                <a:srgbClr val="008000"/>
              </a:solidFill>
              <a:prstDash val="solid"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bn-BD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       -আরবী শব্দ- এর অর্থ</a:t>
              </a:r>
              <a:endParaRPr lang="en-GB" sz="2400" dirty="0"/>
            </a:p>
          </p:txBody>
        </p:sp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3819" y="1071529"/>
              <a:ext cx="981212" cy="485843"/>
            </a:xfrm>
            <a:prstGeom prst="rect">
              <a:avLst/>
            </a:prstGeom>
            <a:ln w="19050">
              <a:solidFill>
                <a:schemeClr val="tx1"/>
              </a:solidFill>
              <a:prstDash val="solid"/>
            </a:ln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20" t="4899" r="4652" b="20101"/>
          <a:stretch/>
        </p:blipFill>
        <p:spPr>
          <a:xfrm>
            <a:off x="4695231" y="2156021"/>
            <a:ext cx="2916290" cy="21792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8902" y="2226419"/>
            <a:ext cx="2661720" cy="20843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96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 animBg="1"/>
      <p:bldP spid="20" grpId="0" animBg="1"/>
      <p:bldP spid="21" grpId="0" animBg="1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8749" y="3951043"/>
            <a:ext cx="4143953" cy="58586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22919" y="4536910"/>
            <a:ext cx="636252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0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অর্থ: ‘আর আমি কিয়ামতের দিন </a:t>
            </a:r>
            <a:r>
              <a:rPr lang="bn-BD" sz="30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ন্যায়বিচারের</a:t>
            </a:r>
            <a:r>
              <a:rPr lang="bn-BD" sz="30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মানদণ্ড স্থাপন করব।’ (</a:t>
            </a:r>
            <a:r>
              <a:rPr lang="bn-BD" sz="30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সূরা</a:t>
            </a:r>
            <a:r>
              <a:rPr lang="bn-BD" sz="30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আল-আম্বিয়া, আয়াত ৪৭)			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1654410" y="1057837"/>
            <a:ext cx="56396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মিযান</a:t>
            </a:r>
            <a:r>
              <a:rPr lang="bn-BD" sz="30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সম্পর্কে  পবিত্র </a:t>
            </a:r>
            <a:r>
              <a:rPr lang="bn-BD" sz="30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কুরআনে</a:t>
            </a:r>
            <a:r>
              <a:rPr lang="bn-BD" sz="30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আল্লাহ বলেন-</a:t>
            </a:r>
            <a:endParaRPr lang="en-US" sz="3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6627" y="1848823"/>
            <a:ext cx="2814797" cy="184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2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436914" y="2161024"/>
            <a:ext cx="6291164" cy="1064422"/>
            <a:chOff x="201827" y="1738362"/>
            <a:chExt cx="8742594" cy="1419229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93"/>
            <a:stretch/>
          </p:blipFill>
          <p:spPr>
            <a:xfrm>
              <a:off x="201827" y="1738362"/>
              <a:ext cx="8727862" cy="723800"/>
            </a:xfrm>
            <a:prstGeom prst="rect">
              <a:avLst/>
            </a:prstGeom>
          </p:spPr>
        </p:pic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52757" y="2385958"/>
              <a:ext cx="6291664" cy="771633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1429916" y="3601256"/>
            <a:ext cx="635414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0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অর্থ: ‘এবং যাদের পাল্লা (পূণ্যের) ভারী হবে, তাঁরাই হবে সফলকাম। আর যাদের পাল্লা হালকা হবে, তাঁরাই নিজেদের</a:t>
            </a:r>
            <a:r>
              <a:rPr lang="bn-IN" sz="30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0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ক্ষতি করেছে, তারা জাহান্নামে চিরস্থায়ী হবে।’ (সূরা আল-মুমিনুন, আয়াত ১০২-১০৩)			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838979" y="1254526"/>
            <a:ext cx="549541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0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মিযান</a:t>
            </a:r>
            <a:r>
              <a:rPr lang="bn-BD" sz="30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সম্পর্কে  পবিত্র </a:t>
            </a:r>
            <a:r>
              <a:rPr lang="bn-BD" sz="30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কুরআনে</a:t>
            </a:r>
            <a:r>
              <a:rPr lang="bn-BD" sz="30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আল্লাহ বলেন-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67638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15920" y="1179524"/>
            <a:ext cx="6295760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bn-BD" sz="27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মহানবি</a:t>
            </a:r>
            <a:r>
              <a:rPr lang="bn-BD" sz="27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(স) </a:t>
            </a:r>
            <a:r>
              <a:rPr lang="bn-BD" sz="27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নেকির</a:t>
            </a:r>
            <a:r>
              <a:rPr lang="bn-BD" sz="27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পাল্লা ভারী করার জন্য বহু আমল শিক্ষা দিয়েছেন। তিনি বলেন-</a:t>
            </a:r>
            <a:endParaRPr lang="en-US" sz="27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6746" y="1575200"/>
            <a:ext cx="2618361" cy="482203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74" t="12849"/>
          <a:stretch/>
        </p:blipFill>
        <p:spPr>
          <a:xfrm>
            <a:off x="2311003" y="4365786"/>
            <a:ext cx="4622351" cy="4322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75186" y="2186791"/>
            <a:ext cx="623649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7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অর্থ: ‘আল-</a:t>
            </a:r>
            <a:r>
              <a:rPr lang="bn-BD" sz="27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হামদুলিল্লাহ</a:t>
            </a:r>
            <a:r>
              <a:rPr lang="bn-BD" sz="27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বলা </a:t>
            </a:r>
            <a:r>
              <a:rPr lang="bn-BD" sz="27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মিযানের</a:t>
            </a:r>
            <a:r>
              <a:rPr lang="bn-BD" sz="27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7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নেকির</a:t>
            </a:r>
            <a:r>
              <a:rPr lang="bn-BD" sz="27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পাল্লা পূর্ণ করে দেয়।’ (মুসলিম) 							</a:t>
            </a:r>
            <a:endParaRPr lang="en-US" sz="2100" dirty="0"/>
          </a:p>
        </p:txBody>
      </p:sp>
      <p:sp>
        <p:nvSpPr>
          <p:cNvPr id="8" name="Rectangle 7"/>
          <p:cNvSpPr/>
          <p:nvPr/>
        </p:nvSpPr>
        <p:spPr>
          <a:xfrm>
            <a:off x="1475187" y="4798056"/>
            <a:ext cx="61689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7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অর্থ: ‘পবিত্রতা ও প্রশংসা আল্লাহর জন্য, তিনি মহান ও অতিশয় পবিত্র।’</a:t>
            </a:r>
            <a:endParaRPr lang="en-US" sz="2100" dirty="0"/>
          </a:p>
        </p:txBody>
      </p:sp>
      <p:sp>
        <p:nvSpPr>
          <p:cNvPr id="9" name="Rectangle 8"/>
          <p:cNvSpPr/>
          <p:nvPr/>
        </p:nvSpPr>
        <p:spPr>
          <a:xfrm>
            <a:off x="1475185" y="3082736"/>
            <a:ext cx="6236495" cy="13388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bn-BD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দুটি বাক্য এমন আছে, যা আল্লাহর নিকট প্রিয়, উচ্চারণে সহজ এবং মিযানে পাল্লায় ভারী। এ বাক্য দুটি হলো- 		</a:t>
            </a:r>
            <a:endParaRPr lang="en-US" sz="2100" b="1" dirty="0"/>
          </a:p>
        </p:txBody>
      </p:sp>
    </p:spTree>
    <p:extLst>
      <p:ext uri="{BB962C8B-B14F-4D97-AF65-F5344CB8AC3E}">
        <p14:creationId xmlns:p14="http://schemas.microsoft.com/office/powerpoint/2010/main" val="176424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1CCAE18-9F37-40A1-BBA0-77AD21827E1C}"/>
              </a:ext>
            </a:extLst>
          </p:cNvPr>
          <p:cNvSpPr txBox="1">
            <a:spLocks/>
          </p:cNvSpPr>
          <p:nvPr/>
        </p:nvSpPr>
        <p:spPr>
          <a:xfrm>
            <a:off x="1799931" y="3200400"/>
            <a:ext cx="5372100" cy="13144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১। আখিরাতের সংজ্ঞা দাও ।</a:t>
            </a:r>
          </a:p>
          <a:p>
            <a:pPr>
              <a:buFont typeface="Arial" panose="020B0604020202020204" pitchFamily="34" charset="0"/>
              <a:buNone/>
            </a:pPr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২। আখিরাতের  গুরুত্ব ব্যাখ্যা কর।  </a:t>
            </a:r>
          </a:p>
          <a:p>
            <a:pPr marL="0" indent="0">
              <a:buNone/>
            </a:pPr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৩। আখিরাতের স্তরগুলো কি? বিশ্লেষণ কর।</a:t>
            </a:r>
            <a:endParaRPr lang="en-US" sz="27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3544EE02-6A88-4741-AE9A-18B61266BD21}"/>
              </a:ext>
            </a:extLst>
          </p:cNvPr>
          <p:cNvCxnSpPr/>
          <p:nvPr/>
        </p:nvCxnSpPr>
        <p:spPr>
          <a:xfrm>
            <a:off x="2069066" y="2262033"/>
            <a:ext cx="5657850" cy="0"/>
          </a:xfrm>
          <a:prstGeom prst="line">
            <a:avLst/>
          </a:prstGeom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27E9DD7-B354-43E7-A6E4-06F2DE0844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7567" y="1091380"/>
            <a:ext cx="1227803" cy="1194620"/>
          </a:xfrm>
          <a:prstGeom prst="ellipse">
            <a:avLst/>
          </a:prstGeom>
          <a:ln w="190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EB81DCB-F599-4971-9798-BA1E4AA2C5B7}"/>
              </a:ext>
            </a:extLst>
          </p:cNvPr>
          <p:cNvSpPr/>
          <p:nvPr/>
        </p:nvSpPr>
        <p:spPr>
          <a:xfrm>
            <a:off x="3353042" y="1428751"/>
            <a:ext cx="1884234" cy="78483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500" b="1" spc="38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 বলি</a:t>
            </a:r>
            <a:endParaRPr lang="en-US" sz="4500" b="1" spc="38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85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83824" y="3419627"/>
            <a:ext cx="6188273" cy="75946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28625" indent="-428625" algn="just">
              <a:buFont typeface="Wingdings" pitchFamily="2" charset="2"/>
              <a:buChar char="v"/>
              <a:defRPr/>
            </a:pPr>
            <a:r>
              <a:rPr lang="bn-BD" sz="2700" dirty="0">
                <a:solidFill>
                  <a:schemeClr val="tx1"/>
                </a:solidFill>
              </a:rPr>
              <a:t>‘</a:t>
            </a:r>
            <a:r>
              <a:rPr lang="bn-BD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 তারা (মুত্তাকিগণ) আখিরাতের ওপর দৃঢ় বিশ্বাস স্থাপন করে</a:t>
            </a:r>
            <a:r>
              <a:rPr lang="bn-IN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’- কোন সূরায় বলা হয়েছে?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017702" y="1114460"/>
            <a:ext cx="3000375" cy="4191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BD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 ক্লিক কর</a:t>
            </a:r>
            <a:endParaRPr lang="en-US" sz="33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90273" y="2382743"/>
            <a:ext cx="2741587" cy="44533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খ।</a:t>
            </a:r>
            <a:r>
              <a:rPr lang="bn-IN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আকাশের ওপর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068222" y="4906040"/>
            <a:ext cx="2017212" cy="54864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ঘ।</a:t>
            </a:r>
            <a:r>
              <a:rPr lang="bn-IN" sz="24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 </a:t>
            </a: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ইমরান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493881" y="2861981"/>
            <a:ext cx="3034604" cy="438014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গ। জান্নাতের ওপর </a:t>
            </a:r>
            <a:endParaRPr lang="bn-BD" sz="15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493882" y="2388746"/>
            <a:ext cx="2991740" cy="431966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দুনিয়ার ওপর</a:t>
            </a:r>
            <a:r>
              <a:rPr lang="bn-BD" sz="3000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496617" y="4281793"/>
            <a:ext cx="2368155" cy="48006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1350" dirty="0">
                <a:solidFill>
                  <a:schemeClr val="tx1"/>
                </a:solidFill>
              </a:rPr>
              <a:t> </a:t>
            </a:r>
            <a:r>
              <a:rPr lang="bn-BD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</a:t>
            </a:r>
            <a:r>
              <a:rPr lang="bn-BD" sz="3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লুকমান</a:t>
            </a:r>
            <a:endParaRPr lang="bn-BD" sz="3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888564" y="2860698"/>
            <a:ext cx="2743295" cy="41114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ঘ। </a:t>
            </a:r>
            <a:r>
              <a:rPr lang="bn-BD" sz="27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জাহান্নামের</a:t>
            </a:r>
            <a:r>
              <a:rPr lang="bn-BD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ওপর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483824" y="4841745"/>
            <a:ext cx="2348803" cy="48006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গ। </a:t>
            </a:r>
            <a:r>
              <a:rPr lang="bn-BD" sz="27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বাকারা</a:t>
            </a:r>
            <a:endParaRPr lang="bn-BD" sz="27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83823" y="1706217"/>
            <a:ext cx="5006275" cy="60016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anchor="ctr">
            <a:spAutoFit/>
          </a:bodyPr>
          <a:lstStyle/>
          <a:p>
            <a:pPr marL="428625" indent="-428625">
              <a:buFont typeface="Wingdings" pitchFamily="2" charset="2"/>
              <a:buChar char="v"/>
            </a:pPr>
            <a:r>
              <a:rPr lang="bn-BD" sz="33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সিরাত</a:t>
            </a:r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3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কীসের</a:t>
            </a:r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 ওপর নির্মিত </a:t>
            </a:r>
            <a:r>
              <a:rPr lang="bn-BD" sz="33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পুল</a:t>
            </a:r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094447" y="4294090"/>
            <a:ext cx="1985014" cy="48006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খ। নিসা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85" t="13017" r="4521" b="36654"/>
          <a:stretch/>
        </p:blipFill>
        <p:spPr>
          <a:xfrm>
            <a:off x="2808239" y="948449"/>
            <a:ext cx="3522563" cy="610623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8" name="Picture 17">
            <a:hlinkClick r:id="" action="ppaction://noaction" highlightClick="1"/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017" b="25881"/>
          <a:stretch/>
        </p:blipFill>
        <p:spPr>
          <a:xfrm>
            <a:off x="2518393" y="1044093"/>
            <a:ext cx="4269896" cy="625079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0110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7" grpId="1"/>
      <p:bldP spid="7" grpId="2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41914" y="455628"/>
            <a:ext cx="4862223" cy="5078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2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2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7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2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bn-IN" sz="2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...</a:t>
            </a:r>
            <a:endParaRPr lang="en-US" sz="27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42299" y="5571269"/>
            <a:ext cx="4600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মৃত্যুর পরের জীবনকে কী বলে</a:t>
            </a:r>
            <a:r>
              <a:rPr lang="bn-I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2299" y="4951401"/>
            <a:ext cx="46955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শেষ ঠিকানা কোথায়</a:t>
            </a:r>
            <a:r>
              <a:rPr lang="bn-I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033" y="1564381"/>
            <a:ext cx="3396839" cy="301394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225" y="1564381"/>
            <a:ext cx="2739172" cy="29992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18" y="963459"/>
            <a:ext cx="3405876" cy="39113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27" y="975046"/>
            <a:ext cx="3491345" cy="391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11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2"/>
          <p:cNvSpPr txBox="1">
            <a:spLocks/>
          </p:cNvSpPr>
          <p:nvPr/>
        </p:nvSpPr>
        <p:spPr>
          <a:xfrm>
            <a:off x="9545390" y="5558432"/>
            <a:ext cx="423714" cy="3211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1350"/>
              <a:t>   </a:t>
            </a:r>
            <a:endParaRPr lang="en-US" sz="1350" dirty="0"/>
          </a:p>
        </p:txBody>
      </p:sp>
      <p:sp>
        <p:nvSpPr>
          <p:cNvPr id="9" name="Rectangle 8"/>
          <p:cNvSpPr/>
          <p:nvPr/>
        </p:nvSpPr>
        <p:spPr>
          <a:xfrm>
            <a:off x="1484921" y="1713725"/>
            <a:ext cx="3795412" cy="4572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57213" indent="-557213">
              <a:buFont typeface="Wingdings" panose="05000000000000000000" pitchFamily="2" charset="2"/>
              <a:buChar char="v"/>
              <a:defRPr/>
            </a:pPr>
            <a:r>
              <a:rPr lang="bn-BD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আখিরাতের অন্তর্ভুক্ত-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949350" y="1167831"/>
            <a:ext cx="3000375" cy="4191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BD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 ক্লিক কর</a:t>
            </a:r>
            <a:endParaRPr lang="en-US" sz="33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114426" y="4141527"/>
            <a:ext cx="1677727" cy="41148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ঘ। 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i, ii </a:t>
            </a: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endParaRPr lang="bn-BD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473093" y="4114800"/>
            <a:ext cx="1389097" cy="44896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13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</a:t>
            </a:r>
            <a:r>
              <a:rPr lang="en-US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543868" y="4147254"/>
            <a:ext cx="1415637" cy="41016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গ।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iii</a:t>
            </a:r>
            <a:endParaRPr lang="bn-BD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15138" y="4157662"/>
            <a:ext cx="1545970" cy="42753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খ।</a:t>
            </a:r>
            <a:r>
              <a:rPr lang="en-US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ii </a:t>
            </a:r>
            <a:r>
              <a:rPr lang="bn-BD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 </a:t>
            </a:r>
            <a:endParaRPr lang="bn-BD" sz="27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85" t="13017" r="4521" b="36654"/>
          <a:stretch/>
        </p:blipFill>
        <p:spPr>
          <a:xfrm>
            <a:off x="2810719" y="998985"/>
            <a:ext cx="3522563" cy="610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>
            <a:hlinkClick r:id="" action="ppaction://noaction" highlightClick="1"/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017" b="25881"/>
          <a:stretch/>
        </p:blipFill>
        <p:spPr>
          <a:xfrm>
            <a:off x="2314589" y="1055695"/>
            <a:ext cx="4269896" cy="625079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4" name="Rounded Rectangle 23"/>
          <p:cNvSpPr/>
          <p:nvPr/>
        </p:nvSpPr>
        <p:spPr>
          <a:xfrm>
            <a:off x="1474436" y="2404107"/>
            <a:ext cx="1565892" cy="41148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কবর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263142" y="2406941"/>
            <a:ext cx="1608898" cy="379919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ii) </a:t>
            </a:r>
            <a:r>
              <a:rPr lang="bn-BD" sz="3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হাশর</a:t>
            </a:r>
            <a:endParaRPr lang="bn-BD" sz="33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421813" y="2409943"/>
            <a:ext cx="1646928" cy="39834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iii) </a:t>
            </a:r>
            <a:r>
              <a:rPr lang="bn-BD" sz="3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সিরাত</a:t>
            </a:r>
            <a:endParaRPr lang="bn-BD" sz="3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462831" y="3294076"/>
            <a:ext cx="3503465" cy="41148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 ?</a:t>
            </a:r>
            <a:endParaRPr lang="bn-BD" sz="45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78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0" grpId="1"/>
      <p:bldP spid="12" grpId="0" animBg="1"/>
      <p:bldP spid="15" grpId="0" animBg="1"/>
      <p:bldP spid="17" grpId="0" animBg="1"/>
      <p:bldP spid="19" grpId="0" animBg="1"/>
      <p:bldP spid="24" grpId="0" animBg="1"/>
      <p:bldP spid="25" grpId="0" animBg="1"/>
      <p:bldP spid="26" grpId="0" animBg="1"/>
      <p:bldP spid="2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380931" y="3702952"/>
            <a:ext cx="6382139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28625" indent="-428625" algn="ctr">
              <a:buFont typeface="Wingdings" panose="05000000000000000000" pitchFamily="2" charset="2"/>
              <a:buChar char="Ø"/>
            </a:pPr>
            <a:r>
              <a:rPr lang="bn-IN" sz="3000" b="1" dirty="0">
                <a:latin typeface="NorsundaMJ" pitchFamily="2" charset="0"/>
                <a:cs typeface="NikoshBAN" panose="02000000000000000000" pitchFamily="2" charset="0"/>
              </a:rPr>
              <a:t>আখিরাতের ধাপ গুলো সহজ ভাবে অতিক্রম করার জন্য দুনিয়ার জীবনে আমাদের করনীয় কি?</a:t>
            </a:r>
            <a:endParaRPr lang="en-US" sz="3000" dirty="0">
              <a:effectLst>
                <a:glow rad="101600">
                  <a:srgbClr val="00B050">
                    <a:alpha val="60000"/>
                  </a:srgb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D46225F-3C33-4060-BB6E-2A4229E32F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9896" y="1057531"/>
            <a:ext cx="1363436" cy="119294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A1A1D2E0-D734-47C4-B846-2ECDC0BAA4AD}"/>
              </a:ext>
            </a:extLst>
          </p:cNvPr>
          <p:cNvCxnSpPr>
            <a:cxnSpLocks/>
          </p:cNvCxnSpPr>
          <p:nvPr/>
        </p:nvCxnSpPr>
        <p:spPr>
          <a:xfrm>
            <a:off x="1331949" y="2244575"/>
            <a:ext cx="4926603" cy="0"/>
          </a:xfrm>
          <a:prstGeom prst="line">
            <a:avLst/>
          </a:prstGeom>
          <a:ln w="57150">
            <a:solidFill>
              <a:srgbClr val="19A72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21F809DF-F278-4ABF-B78B-EA3864D9AFF5}"/>
              </a:ext>
            </a:extLst>
          </p:cNvPr>
          <p:cNvSpPr/>
          <p:nvPr/>
        </p:nvSpPr>
        <p:spPr>
          <a:xfrm>
            <a:off x="3236337" y="1307753"/>
            <a:ext cx="1991269" cy="133882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05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50" b="1" spc="38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Asus\Desktop\digital content_2013\Image\download (45).jpg">
            <a:extLst>
              <a:ext uri="{FF2B5EF4-FFF2-40B4-BE49-F238E27FC236}">
                <a16:creationId xmlns="" xmlns:a16="http://schemas.microsoft.com/office/drawing/2014/main" id="{3F9C48EC-2C20-47DD-9E63-D5005C391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6167576" y="1443641"/>
            <a:ext cx="1476529" cy="7950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2094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4DDEAFA-B4A4-485C-999E-2190DF007512}"/>
              </a:ext>
            </a:extLst>
          </p:cNvPr>
          <p:cNvGrpSpPr/>
          <p:nvPr/>
        </p:nvGrpSpPr>
        <p:grpSpPr>
          <a:xfrm>
            <a:off x="1436916" y="1151166"/>
            <a:ext cx="6326155" cy="4583663"/>
            <a:chOff x="1639806" y="1773631"/>
            <a:chExt cx="5967482" cy="3565311"/>
          </a:xfrm>
        </p:grpSpPr>
        <p:pic>
          <p:nvPicPr>
            <p:cNvPr id="3" name="d17a0a8278e5834a3e8c28c6be43feb5_rose.wmv">
              <a:hlinkClick r:id="" action="ppaction://media"/>
              <a:extLst>
                <a:ext uri="{FF2B5EF4-FFF2-40B4-BE49-F238E27FC236}">
                  <a16:creationId xmlns="" xmlns:a16="http://schemas.microsoft.com/office/drawing/2014/main" id="{9901A9C5-ECB0-4292-8126-73634C9281E8}"/>
                </a:ext>
              </a:extLst>
            </p:cNvPr>
            <p:cNvPicPr>
              <a:picLocks noRot="1" noChangeAspect="1"/>
            </p:cNvPicPr>
            <p:nvPr>
              <a:videoFile r:link="rId1"/>
            </p:nvPr>
          </p:nvPicPr>
          <p:blipFill>
            <a:blip r:embed="rId3"/>
            <a:stretch>
              <a:fillRect/>
            </a:stretch>
          </p:blipFill>
          <p:spPr>
            <a:xfrm>
              <a:off x="1639806" y="1773631"/>
              <a:ext cx="5967482" cy="356531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D9D8B377-D80A-4A95-AE39-1D0B2C16B26D}"/>
                </a:ext>
              </a:extLst>
            </p:cNvPr>
            <p:cNvGrpSpPr/>
            <p:nvPr/>
          </p:nvGrpSpPr>
          <p:grpSpPr>
            <a:xfrm>
              <a:off x="2909087" y="1960079"/>
              <a:ext cx="3446402" cy="2858113"/>
              <a:chOff x="1294524" y="4321343"/>
              <a:chExt cx="1774436" cy="1410309"/>
            </a:xfrm>
          </p:grpSpPr>
          <p:pic>
            <p:nvPicPr>
              <p:cNvPr id="5" name="Picture 59" descr="NNNROOS">
                <a:extLst>
                  <a:ext uri="{FF2B5EF4-FFF2-40B4-BE49-F238E27FC236}">
                    <a16:creationId xmlns="" xmlns:a16="http://schemas.microsoft.com/office/drawing/2014/main" id="{437B6A44-954D-4C25-BFEA-50431E37634C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2215992">
                <a:off x="1752600" y="4321343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" name="Picture 60" descr="NNNROOS">
                <a:extLst>
                  <a:ext uri="{FF2B5EF4-FFF2-40B4-BE49-F238E27FC236}">
                    <a16:creationId xmlns="" xmlns:a16="http://schemas.microsoft.com/office/drawing/2014/main" id="{CBFDB1AA-9519-4153-9893-33420361E805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9530663">
                <a:off x="1294524" y="4483877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61" descr="NNNROOS">
                <a:extLst>
                  <a:ext uri="{FF2B5EF4-FFF2-40B4-BE49-F238E27FC236}">
                    <a16:creationId xmlns="" xmlns:a16="http://schemas.microsoft.com/office/drawing/2014/main" id="{7B4668E2-C232-45BF-8B86-C91B5E4622DF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2875833">
                <a:off x="2011685" y="4428974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7" descr="NNNROOS">
                <a:extLst>
                  <a:ext uri="{FF2B5EF4-FFF2-40B4-BE49-F238E27FC236}">
                    <a16:creationId xmlns="" xmlns:a16="http://schemas.microsoft.com/office/drawing/2014/main" id="{CD71BF53-4ABD-4FD6-B38B-8EA7D9D0FF0E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524000" y="4367212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9" name="Rectangle 4">
            <a:extLst>
              <a:ext uri="{FF2B5EF4-FFF2-40B4-BE49-F238E27FC236}">
                <a16:creationId xmlns="" xmlns:a16="http://schemas.microsoft.com/office/drawing/2014/main" id="{BAE747D3-71E7-40B9-BBF6-8EEB4AFBCBC7}"/>
              </a:ext>
            </a:extLst>
          </p:cNvPr>
          <p:cNvSpPr txBox="1">
            <a:spLocks noChangeArrowheads="1"/>
          </p:cNvSpPr>
          <p:nvPr/>
        </p:nvSpPr>
        <p:spPr>
          <a:xfrm>
            <a:off x="1847311" y="3227524"/>
            <a:ext cx="5356778" cy="708829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5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ধন্যবাদ </a:t>
            </a:r>
            <a:r>
              <a:rPr lang="as-IN" sz="405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 </a:t>
            </a:r>
            <a:r>
              <a:rPr lang="en-US" sz="405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bn-BD" sz="405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র্থী</a:t>
            </a:r>
            <a:r>
              <a:rPr lang="en-US" sz="405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66D4D11A-24FE-4697-8150-6221F0AE9A3B}"/>
              </a:ext>
            </a:extLst>
          </p:cNvPr>
          <p:cNvGrpSpPr/>
          <p:nvPr/>
        </p:nvGrpSpPr>
        <p:grpSpPr>
          <a:xfrm>
            <a:off x="435253" y="1209241"/>
            <a:ext cx="975275" cy="1292415"/>
            <a:chOff x="-158285" y="5292604"/>
            <a:chExt cx="1300367" cy="1723220"/>
          </a:xfrm>
        </p:grpSpPr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8BCEAE4F-60CC-4893-ACA1-BA204A1D6EBA}"/>
                </a:ext>
              </a:extLst>
            </p:cNvPr>
            <p:cNvGrpSpPr/>
            <p:nvPr/>
          </p:nvGrpSpPr>
          <p:grpSpPr>
            <a:xfrm>
              <a:off x="0" y="5305425"/>
              <a:ext cx="1142082" cy="1681939"/>
              <a:chOff x="0" y="5305425"/>
              <a:chExt cx="1142082" cy="1681939"/>
            </a:xfrm>
          </p:grpSpPr>
          <p:pic>
            <p:nvPicPr>
              <p:cNvPr id="15" name="Picture 14" descr="38.gif">
                <a:extLst>
                  <a:ext uri="{FF2B5EF4-FFF2-40B4-BE49-F238E27FC236}">
                    <a16:creationId xmlns="" xmlns:a16="http://schemas.microsoft.com/office/drawing/2014/main" id="{112FD6CC-3B8C-411F-93F5-8F2C7CEA9C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16" name="Picture 15" descr="4.gif">
                <a:extLst>
                  <a:ext uri="{FF2B5EF4-FFF2-40B4-BE49-F238E27FC236}">
                    <a16:creationId xmlns="" xmlns:a16="http://schemas.microsoft.com/office/drawing/2014/main" id="{3D5F2EC2-6995-40C8-98E0-A7E77461C8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465479">
                <a:off x="275307" y="5321064"/>
                <a:ext cx="866775" cy="1666300"/>
              </a:xfrm>
              <a:prstGeom prst="rect">
                <a:avLst/>
              </a:prstGeom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3EECA923-6E32-4C32-BCF3-50531A7FE8D1}"/>
                </a:ext>
              </a:extLst>
            </p:cNvPr>
            <p:cNvGrpSpPr/>
            <p:nvPr/>
          </p:nvGrpSpPr>
          <p:grpSpPr>
            <a:xfrm>
              <a:off x="-158285" y="5292604"/>
              <a:ext cx="1230969" cy="1723220"/>
              <a:chOff x="7913031" y="5305425"/>
              <a:chExt cx="1230969" cy="1723220"/>
            </a:xfrm>
          </p:grpSpPr>
          <p:pic>
            <p:nvPicPr>
              <p:cNvPr id="13" name="Picture 12" descr="38.gif">
                <a:extLst>
                  <a:ext uri="{FF2B5EF4-FFF2-40B4-BE49-F238E27FC236}">
                    <a16:creationId xmlns="" xmlns:a16="http://schemas.microsoft.com/office/drawing/2014/main" id="{AD2D0975-944B-43CD-9F35-E9A532AF55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77225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14" name="Picture 13" descr="4.gif">
                <a:extLst>
                  <a:ext uri="{FF2B5EF4-FFF2-40B4-BE49-F238E27FC236}">
                    <a16:creationId xmlns="" xmlns:a16="http://schemas.microsoft.com/office/drawing/2014/main" id="{C62843DB-B9C6-434F-AE7E-D8181DCBB8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0741264">
                <a:off x="7913031" y="5362345"/>
                <a:ext cx="866775" cy="1666300"/>
              </a:xfrm>
              <a:prstGeom prst="rect">
                <a:avLst/>
              </a:prstGeom>
            </p:spPr>
          </p:pic>
        </p:grp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66D4D11A-24FE-4697-8150-6221F0AE9A3B}"/>
              </a:ext>
            </a:extLst>
          </p:cNvPr>
          <p:cNvGrpSpPr/>
          <p:nvPr/>
        </p:nvGrpSpPr>
        <p:grpSpPr>
          <a:xfrm>
            <a:off x="7419367" y="1081257"/>
            <a:ext cx="975275" cy="1292415"/>
            <a:chOff x="-158285" y="5292604"/>
            <a:chExt cx="1300367" cy="1723220"/>
          </a:xfrm>
        </p:grpSpPr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8BCEAE4F-60CC-4893-ACA1-BA204A1D6EBA}"/>
                </a:ext>
              </a:extLst>
            </p:cNvPr>
            <p:cNvGrpSpPr/>
            <p:nvPr/>
          </p:nvGrpSpPr>
          <p:grpSpPr>
            <a:xfrm>
              <a:off x="0" y="5305425"/>
              <a:ext cx="1142082" cy="1681939"/>
              <a:chOff x="0" y="5305425"/>
              <a:chExt cx="1142082" cy="1681939"/>
            </a:xfrm>
          </p:grpSpPr>
          <p:pic>
            <p:nvPicPr>
              <p:cNvPr id="22" name="Picture 21" descr="38.gif">
                <a:extLst>
                  <a:ext uri="{FF2B5EF4-FFF2-40B4-BE49-F238E27FC236}">
                    <a16:creationId xmlns="" xmlns:a16="http://schemas.microsoft.com/office/drawing/2014/main" id="{112FD6CC-3B8C-411F-93F5-8F2C7CEA9C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23" name="Picture 22" descr="4.gif">
                <a:extLst>
                  <a:ext uri="{FF2B5EF4-FFF2-40B4-BE49-F238E27FC236}">
                    <a16:creationId xmlns="" xmlns:a16="http://schemas.microsoft.com/office/drawing/2014/main" id="{3D5F2EC2-6995-40C8-98E0-A7E77461C8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465479">
                <a:off x="275307" y="5321064"/>
                <a:ext cx="866775" cy="1666300"/>
              </a:xfrm>
              <a:prstGeom prst="rect">
                <a:avLst/>
              </a:prstGeom>
            </p:spPr>
          </p:pic>
        </p:grpSp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3EECA923-6E32-4C32-BCF3-50531A7FE8D1}"/>
                </a:ext>
              </a:extLst>
            </p:cNvPr>
            <p:cNvGrpSpPr/>
            <p:nvPr/>
          </p:nvGrpSpPr>
          <p:grpSpPr>
            <a:xfrm>
              <a:off x="-158285" y="5292604"/>
              <a:ext cx="1230969" cy="1723220"/>
              <a:chOff x="7913031" y="5305425"/>
              <a:chExt cx="1230969" cy="1723220"/>
            </a:xfrm>
          </p:grpSpPr>
          <p:pic>
            <p:nvPicPr>
              <p:cNvPr id="20" name="Picture 19" descr="38.gif">
                <a:extLst>
                  <a:ext uri="{FF2B5EF4-FFF2-40B4-BE49-F238E27FC236}">
                    <a16:creationId xmlns="" xmlns:a16="http://schemas.microsoft.com/office/drawing/2014/main" id="{AD2D0975-944B-43CD-9F35-E9A532AF55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77225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21" name="Picture 20" descr="4.gif">
                <a:extLst>
                  <a:ext uri="{FF2B5EF4-FFF2-40B4-BE49-F238E27FC236}">
                    <a16:creationId xmlns="" xmlns:a16="http://schemas.microsoft.com/office/drawing/2014/main" id="{C62843DB-B9C6-434F-AE7E-D8181DCBB8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0741264">
                <a:off x="7913031" y="5362345"/>
                <a:ext cx="866775" cy="1666300"/>
              </a:xfrm>
              <a:prstGeom prst="rect">
                <a:avLst/>
              </a:prstGeom>
            </p:spPr>
          </p:pic>
        </p:grp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66D4D11A-24FE-4697-8150-6221F0AE9A3B}"/>
              </a:ext>
            </a:extLst>
          </p:cNvPr>
          <p:cNvGrpSpPr/>
          <p:nvPr/>
        </p:nvGrpSpPr>
        <p:grpSpPr>
          <a:xfrm>
            <a:off x="466408" y="4115168"/>
            <a:ext cx="975275" cy="1292415"/>
            <a:chOff x="-158285" y="5292604"/>
            <a:chExt cx="1300367" cy="1723220"/>
          </a:xfrm>
        </p:grpSpPr>
        <p:grpSp>
          <p:nvGrpSpPr>
            <p:cNvPr id="25" name="Group 24">
              <a:extLst>
                <a:ext uri="{FF2B5EF4-FFF2-40B4-BE49-F238E27FC236}">
                  <a16:creationId xmlns="" xmlns:a16="http://schemas.microsoft.com/office/drawing/2014/main" id="{8BCEAE4F-60CC-4893-ACA1-BA204A1D6EBA}"/>
                </a:ext>
              </a:extLst>
            </p:cNvPr>
            <p:cNvGrpSpPr/>
            <p:nvPr/>
          </p:nvGrpSpPr>
          <p:grpSpPr>
            <a:xfrm>
              <a:off x="0" y="5305425"/>
              <a:ext cx="1142082" cy="1681939"/>
              <a:chOff x="0" y="5305425"/>
              <a:chExt cx="1142082" cy="1681939"/>
            </a:xfrm>
          </p:grpSpPr>
          <p:pic>
            <p:nvPicPr>
              <p:cNvPr id="29" name="Picture 28" descr="38.gif">
                <a:extLst>
                  <a:ext uri="{FF2B5EF4-FFF2-40B4-BE49-F238E27FC236}">
                    <a16:creationId xmlns="" xmlns:a16="http://schemas.microsoft.com/office/drawing/2014/main" id="{112FD6CC-3B8C-411F-93F5-8F2C7CEA9C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30" name="Picture 29" descr="4.gif">
                <a:extLst>
                  <a:ext uri="{FF2B5EF4-FFF2-40B4-BE49-F238E27FC236}">
                    <a16:creationId xmlns="" xmlns:a16="http://schemas.microsoft.com/office/drawing/2014/main" id="{3D5F2EC2-6995-40C8-98E0-A7E77461C8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465479">
                <a:off x="275307" y="5321064"/>
                <a:ext cx="866775" cy="1666300"/>
              </a:xfrm>
              <a:prstGeom prst="rect">
                <a:avLst/>
              </a:prstGeom>
            </p:spPr>
          </p:pic>
        </p:grpSp>
        <p:grpSp>
          <p:nvGrpSpPr>
            <p:cNvPr id="26" name="Group 25">
              <a:extLst>
                <a:ext uri="{FF2B5EF4-FFF2-40B4-BE49-F238E27FC236}">
                  <a16:creationId xmlns="" xmlns:a16="http://schemas.microsoft.com/office/drawing/2014/main" id="{3EECA923-6E32-4C32-BCF3-50531A7FE8D1}"/>
                </a:ext>
              </a:extLst>
            </p:cNvPr>
            <p:cNvGrpSpPr/>
            <p:nvPr/>
          </p:nvGrpSpPr>
          <p:grpSpPr>
            <a:xfrm>
              <a:off x="-158285" y="5292604"/>
              <a:ext cx="1230969" cy="1723220"/>
              <a:chOff x="7913031" y="5305425"/>
              <a:chExt cx="1230969" cy="1723220"/>
            </a:xfrm>
          </p:grpSpPr>
          <p:pic>
            <p:nvPicPr>
              <p:cNvPr id="27" name="Picture 26" descr="38.gif">
                <a:extLst>
                  <a:ext uri="{FF2B5EF4-FFF2-40B4-BE49-F238E27FC236}">
                    <a16:creationId xmlns="" xmlns:a16="http://schemas.microsoft.com/office/drawing/2014/main" id="{AD2D0975-944B-43CD-9F35-E9A532AF55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77225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28" name="Picture 27" descr="4.gif">
                <a:extLst>
                  <a:ext uri="{FF2B5EF4-FFF2-40B4-BE49-F238E27FC236}">
                    <a16:creationId xmlns="" xmlns:a16="http://schemas.microsoft.com/office/drawing/2014/main" id="{C62843DB-B9C6-434F-AE7E-D8181DCBB8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0741264">
                <a:off x="7913031" y="5362345"/>
                <a:ext cx="866775" cy="1666300"/>
              </a:xfrm>
              <a:prstGeom prst="rect">
                <a:avLst/>
              </a:prstGeom>
            </p:spPr>
          </p:pic>
        </p:grp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66D4D11A-24FE-4697-8150-6221F0AE9A3B}"/>
              </a:ext>
            </a:extLst>
          </p:cNvPr>
          <p:cNvGrpSpPr/>
          <p:nvPr/>
        </p:nvGrpSpPr>
        <p:grpSpPr>
          <a:xfrm>
            <a:off x="7726162" y="3943709"/>
            <a:ext cx="975275" cy="1292415"/>
            <a:chOff x="-158285" y="5292604"/>
            <a:chExt cx="1300367" cy="1723220"/>
          </a:xfrm>
        </p:grpSpPr>
        <p:grpSp>
          <p:nvGrpSpPr>
            <p:cNvPr id="32" name="Group 31">
              <a:extLst>
                <a:ext uri="{FF2B5EF4-FFF2-40B4-BE49-F238E27FC236}">
                  <a16:creationId xmlns="" xmlns:a16="http://schemas.microsoft.com/office/drawing/2014/main" id="{8BCEAE4F-60CC-4893-ACA1-BA204A1D6EBA}"/>
                </a:ext>
              </a:extLst>
            </p:cNvPr>
            <p:cNvGrpSpPr/>
            <p:nvPr/>
          </p:nvGrpSpPr>
          <p:grpSpPr>
            <a:xfrm>
              <a:off x="0" y="5305425"/>
              <a:ext cx="1142082" cy="1681939"/>
              <a:chOff x="0" y="5305425"/>
              <a:chExt cx="1142082" cy="1681939"/>
            </a:xfrm>
          </p:grpSpPr>
          <p:pic>
            <p:nvPicPr>
              <p:cNvPr id="36" name="Picture 35" descr="38.gif">
                <a:extLst>
                  <a:ext uri="{FF2B5EF4-FFF2-40B4-BE49-F238E27FC236}">
                    <a16:creationId xmlns="" xmlns:a16="http://schemas.microsoft.com/office/drawing/2014/main" id="{112FD6CC-3B8C-411F-93F5-8F2C7CEA9C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37" name="Picture 36" descr="4.gif">
                <a:extLst>
                  <a:ext uri="{FF2B5EF4-FFF2-40B4-BE49-F238E27FC236}">
                    <a16:creationId xmlns="" xmlns:a16="http://schemas.microsoft.com/office/drawing/2014/main" id="{3D5F2EC2-6995-40C8-98E0-A7E77461C8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465479">
                <a:off x="275307" y="5321064"/>
                <a:ext cx="866775" cy="1666300"/>
              </a:xfrm>
              <a:prstGeom prst="rect">
                <a:avLst/>
              </a:prstGeom>
            </p:spPr>
          </p:pic>
        </p:grpSp>
        <p:grpSp>
          <p:nvGrpSpPr>
            <p:cNvPr id="33" name="Group 32">
              <a:extLst>
                <a:ext uri="{FF2B5EF4-FFF2-40B4-BE49-F238E27FC236}">
                  <a16:creationId xmlns="" xmlns:a16="http://schemas.microsoft.com/office/drawing/2014/main" id="{3EECA923-6E32-4C32-BCF3-50531A7FE8D1}"/>
                </a:ext>
              </a:extLst>
            </p:cNvPr>
            <p:cNvGrpSpPr/>
            <p:nvPr/>
          </p:nvGrpSpPr>
          <p:grpSpPr>
            <a:xfrm>
              <a:off x="-158285" y="5292604"/>
              <a:ext cx="1230969" cy="1723220"/>
              <a:chOff x="7913031" y="5305425"/>
              <a:chExt cx="1230969" cy="1723220"/>
            </a:xfrm>
          </p:grpSpPr>
          <p:pic>
            <p:nvPicPr>
              <p:cNvPr id="34" name="Picture 33" descr="38.gif">
                <a:extLst>
                  <a:ext uri="{FF2B5EF4-FFF2-40B4-BE49-F238E27FC236}">
                    <a16:creationId xmlns="" xmlns:a16="http://schemas.microsoft.com/office/drawing/2014/main" id="{AD2D0975-944B-43CD-9F35-E9A532AF55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77225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35" name="Picture 34" descr="4.gif">
                <a:extLst>
                  <a:ext uri="{FF2B5EF4-FFF2-40B4-BE49-F238E27FC236}">
                    <a16:creationId xmlns="" xmlns:a16="http://schemas.microsoft.com/office/drawing/2014/main" id="{C62843DB-B9C6-434F-AE7E-D8181DCBB8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0741264">
                <a:off x="7913031" y="5362345"/>
                <a:ext cx="866775" cy="16663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38794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Rounded Rectangle 1"/>
          <p:cNvSpPr/>
          <p:nvPr/>
        </p:nvSpPr>
        <p:spPr>
          <a:xfrm>
            <a:off x="2374641" y="1515058"/>
            <a:ext cx="4394718" cy="971550"/>
          </a:xfrm>
          <a:prstGeom prst="roundRect">
            <a:avLst>
              <a:gd name="adj" fmla="val 50000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5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 পাঠ </a:t>
            </a:r>
            <a:endParaRPr lang="en-US" sz="40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19430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2768035"/>
              </p:ext>
            </p:extLst>
          </p:nvPr>
        </p:nvGraphicFramePr>
        <p:xfrm>
          <a:off x="2374641" y="3408876"/>
          <a:ext cx="4629150" cy="1314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194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0" grpId="0" animBg="1"/>
      <p:bldGraphic spid="419430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desk.jpg">
            <a:extLst>
              <a:ext uri="{FF2B5EF4-FFF2-40B4-BE49-F238E27FC236}">
                <a16:creationId xmlns="" xmlns:a16="http://schemas.microsoft.com/office/drawing/2014/main" id="{F159ED2D-5B5F-43C0-8FE4-85C9CC289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384471" y="2768860"/>
            <a:ext cx="1303437" cy="1468755"/>
          </a:xfrm>
          <a:prstGeom prst="roundRect">
            <a:avLst>
              <a:gd name="adj" fmla="val 16667"/>
            </a:avLst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 3">
            <a:extLst>
              <a:ext uri="{FF2B5EF4-FFF2-40B4-BE49-F238E27FC236}">
                <a16:creationId xmlns="" xmlns:a16="http://schemas.microsoft.com/office/drawing/2014/main" id="{405CC626-14FF-478D-A597-4365D2AB6B93}"/>
              </a:ext>
            </a:extLst>
          </p:cNvPr>
          <p:cNvSpPr/>
          <p:nvPr/>
        </p:nvSpPr>
        <p:spPr>
          <a:xfrm>
            <a:off x="1324947" y="2971802"/>
            <a:ext cx="51901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... </a:t>
            </a:r>
          </a:p>
          <a:p>
            <a:pPr>
              <a:buFont typeface="Wingdings" pitchFamily="2" charset="2"/>
              <a:buChar char="q"/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আখিরাতের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সংজ্ঞা বলতে পারবে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1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bn-BD" sz="2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আখিরাতের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স্তর সমূহ ব্যাখ্যা করতে পারবে 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আখিরাতে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বিশ্বাসের গুরুত্ব বর্ণনা করতে পারবে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Rounded Rectangle 1">
            <a:extLst>
              <a:ext uri="{FF2B5EF4-FFF2-40B4-BE49-F238E27FC236}">
                <a16:creationId xmlns="" xmlns:a16="http://schemas.microsoft.com/office/drawing/2014/main" id="{BE713F43-C0D4-43B9-B026-8AE31829370E}"/>
              </a:ext>
            </a:extLst>
          </p:cNvPr>
          <p:cNvSpPr/>
          <p:nvPr/>
        </p:nvSpPr>
        <p:spPr>
          <a:xfrm>
            <a:off x="2736203" y="1515060"/>
            <a:ext cx="2687216" cy="713792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 ফল</a:t>
            </a:r>
          </a:p>
        </p:txBody>
      </p:sp>
    </p:spTree>
    <p:extLst>
      <p:ext uri="{BB962C8B-B14F-4D97-AF65-F5344CB8AC3E}">
        <p14:creationId xmlns:p14="http://schemas.microsoft.com/office/powerpoint/2010/main" val="152390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572001" y="4225742"/>
            <a:ext cx="3266555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ইহকালের পরের জীবনই হলো পরকাল।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14948" y="4898626"/>
            <a:ext cx="6389891" cy="5078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অর্থাৎ মানুষের মৃত্যুর  পরবর্তী জীবনকে বলা হয় আখিরাত। </a:t>
            </a:r>
            <a:endParaRPr lang="en-US" sz="2700" dirty="0"/>
          </a:p>
        </p:txBody>
      </p:sp>
      <p:sp>
        <p:nvSpPr>
          <p:cNvPr id="12" name="Rectangle 11"/>
          <p:cNvSpPr/>
          <p:nvPr/>
        </p:nvSpPr>
        <p:spPr>
          <a:xfrm>
            <a:off x="1336741" y="4232944"/>
            <a:ext cx="3159974" cy="6463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মানুষের দুনিয়ার জীবনকে বলা হয় ইহকাল।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86D78BE-AE6E-4363-850E-FC3273E30995}"/>
              </a:ext>
            </a:extLst>
          </p:cNvPr>
          <p:cNvSpPr txBox="1"/>
          <p:nvPr/>
        </p:nvSpPr>
        <p:spPr>
          <a:xfrm>
            <a:off x="3532690" y="784632"/>
            <a:ext cx="2687805" cy="707886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আখিরাত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01" y="1549849"/>
            <a:ext cx="3573551" cy="24235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575" y="1725768"/>
            <a:ext cx="4121239" cy="224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94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8089" y="621729"/>
            <a:ext cx="800441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আখিরাত</a:t>
            </a:r>
            <a:r>
              <a:rPr lang="en-US" sz="2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আরবী</a:t>
            </a:r>
            <a:r>
              <a:rPr lang="en-US" sz="2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আখিরাত </a:t>
            </a:r>
            <a:r>
              <a:rPr lang="en-US" sz="2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পরকাল</a:t>
            </a:r>
            <a:r>
              <a:rPr lang="as-IN" sz="2100" dirty="0">
                <a:latin typeface="NikoshBAN" panose="02000000000000000000" pitchFamily="2" charset="0"/>
                <a:cs typeface="NikoshBAN" panose="02000000000000000000" pitchFamily="2" charset="0"/>
              </a:rPr>
              <a:t>। মৃত্যু পরবর্তী জীবনকে আখিরাত বলে। এ জীবন চিরস্থায়ী ও অনন্ত। এ জীবনের কেনো শেষ নেই। আখিরাত বা পরকালের বেশ কয়েকটি স্তর বা পর্যায় রয়েছে।</a:t>
            </a:r>
            <a:endParaRPr lang="en-US" sz="2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5619" y="1895117"/>
            <a:ext cx="5950668" cy="55399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আখিরাতের জীবন সম্পর্কে আল্লাহ </a:t>
            </a:r>
            <a:r>
              <a:rPr lang="bn-BD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তায়ালা</a:t>
            </a: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 বলেন- 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092"/>
          <a:stretch/>
        </p:blipFill>
        <p:spPr>
          <a:xfrm>
            <a:off x="1301738" y="2720699"/>
            <a:ext cx="6557667" cy="7929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39052" y="3802066"/>
            <a:ext cx="6467124" cy="129266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অর্থ: ‘এ দুনিয়ার জীবনতো অস্থায়ী উপভোগের বস্তুমাত্র। আর নিঃসন্দেহে আখিরাতই হলো চিরস্থায়ী আবাস।’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(সূরা আল মুমিন, আয়াত ৩৯ )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69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910287" y="1906082"/>
            <a:ext cx="2809157" cy="280915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আখিরাতের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পর্যায়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সমুহ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ight Arrow 2"/>
          <p:cNvSpPr/>
          <p:nvPr/>
        </p:nvSpPr>
        <p:spPr>
          <a:xfrm rot="16200000">
            <a:off x="4196315" y="1565771"/>
            <a:ext cx="266132" cy="42990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4" name="Right Arrow 3"/>
          <p:cNvSpPr/>
          <p:nvPr/>
        </p:nvSpPr>
        <p:spPr>
          <a:xfrm rot="10199716">
            <a:off x="2613367" y="3241626"/>
            <a:ext cx="324503" cy="57876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 </a:t>
            </a:r>
          </a:p>
        </p:txBody>
      </p:sp>
      <p:sp>
        <p:nvSpPr>
          <p:cNvPr id="5" name="Right Arrow 4"/>
          <p:cNvSpPr/>
          <p:nvPr/>
        </p:nvSpPr>
        <p:spPr>
          <a:xfrm rot="18823765">
            <a:off x="5007885" y="1781278"/>
            <a:ext cx="293428" cy="44014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6" name="Right Arrow 5"/>
          <p:cNvSpPr/>
          <p:nvPr/>
        </p:nvSpPr>
        <p:spPr>
          <a:xfrm rot="1617009">
            <a:off x="5521843" y="3709112"/>
            <a:ext cx="343707" cy="72923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7" name="Right Arrow 6"/>
          <p:cNvSpPr/>
          <p:nvPr/>
        </p:nvSpPr>
        <p:spPr>
          <a:xfrm rot="4972717">
            <a:off x="4491882" y="4408372"/>
            <a:ext cx="311805" cy="776417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8" name="Right Arrow 7"/>
          <p:cNvSpPr/>
          <p:nvPr/>
        </p:nvSpPr>
        <p:spPr>
          <a:xfrm rot="20095825">
            <a:off x="5498104" y="2244689"/>
            <a:ext cx="327563" cy="58721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13" name="TextBox 12"/>
          <p:cNvSpPr txBox="1"/>
          <p:nvPr/>
        </p:nvSpPr>
        <p:spPr>
          <a:xfrm>
            <a:off x="5693697" y="1870598"/>
            <a:ext cx="1608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কিয়ামত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61803" y="3414322"/>
            <a:ext cx="1772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জান্নাত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0178" y="1686195"/>
            <a:ext cx="2075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জাহান্নাম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Right Arrow 15"/>
          <p:cNvSpPr/>
          <p:nvPr/>
        </p:nvSpPr>
        <p:spPr>
          <a:xfrm rot="13356192">
            <a:off x="3020670" y="2115241"/>
            <a:ext cx="266132" cy="42990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17" name="TextBox 16"/>
          <p:cNvSpPr txBox="1"/>
          <p:nvPr/>
        </p:nvSpPr>
        <p:spPr>
          <a:xfrm>
            <a:off x="3878205" y="939771"/>
            <a:ext cx="902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34769" y="1158591"/>
            <a:ext cx="1442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15323" y="3949895"/>
            <a:ext cx="1324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মিযান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24147" y="2704393"/>
            <a:ext cx="1775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হাশর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ight Arrow 20"/>
          <p:cNvSpPr/>
          <p:nvPr/>
        </p:nvSpPr>
        <p:spPr>
          <a:xfrm rot="7828891">
            <a:off x="3127884" y="4134846"/>
            <a:ext cx="356904" cy="736765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12" name="TextBox 11"/>
          <p:cNvSpPr txBox="1"/>
          <p:nvPr/>
        </p:nvSpPr>
        <p:spPr>
          <a:xfrm>
            <a:off x="4666383" y="4919879"/>
            <a:ext cx="1404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সিরাত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ight Arrow 21"/>
          <p:cNvSpPr/>
          <p:nvPr/>
        </p:nvSpPr>
        <p:spPr>
          <a:xfrm rot="21244784">
            <a:off x="5726272" y="2834708"/>
            <a:ext cx="322220" cy="63637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24" name="TextBox 23"/>
          <p:cNvSpPr txBox="1"/>
          <p:nvPr/>
        </p:nvSpPr>
        <p:spPr>
          <a:xfrm>
            <a:off x="1973062" y="4565936"/>
            <a:ext cx="1729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শাফায়াত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11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3" grpId="0"/>
      <p:bldP spid="14" grpId="0"/>
      <p:bldP spid="15" grpId="0"/>
      <p:bldP spid="16" grpId="0" animBg="1"/>
      <p:bldP spid="17" grpId="0"/>
      <p:bldP spid="18" grpId="0"/>
      <p:bldP spid="19" grpId="0"/>
      <p:bldP spid="20" grpId="0"/>
      <p:bldP spid="21" grpId="0" animBg="1"/>
      <p:bldP spid="12" grpId="0"/>
      <p:bldP spid="22" grpId="0" animBg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Flowchart: Terminator 2"/>
          <p:cNvSpPr/>
          <p:nvPr/>
        </p:nvSpPr>
        <p:spPr>
          <a:xfrm>
            <a:off x="2286004" y="1085850"/>
            <a:ext cx="4629149" cy="571500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আখিরাতে বিশ্বাসের গুরুত্ব</a:t>
            </a:r>
            <a:endParaRPr lang="en-US" sz="3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36" name="TextBox 3"/>
          <p:cNvSpPr txBox="1"/>
          <p:nvPr/>
        </p:nvSpPr>
        <p:spPr>
          <a:xfrm>
            <a:off x="2514600" y="1885953"/>
            <a:ext cx="40576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7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আখিরাতে বিশ্বাস মুত্তাকীদের বৈশিষ্ট্য</a:t>
            </a:r>
            <a:endParaRPr lang="en-US" sz="2700" dirty="0"/>
          </a:p>
        </p:txBody>
      </p:sp>
      <p:grpSp>
        <p:nvGrpSpPr>
          <p:cNvPr id="49" name="Group 4"/>
          <p:cNvGrpSpPr/>
          <p:nvPr/>
        </p:nvGrpSpPr>
        <p:grpSpPr>
          <a:xfrm>
            <a:off x="2294989" y="2400299"/>
            <a:ext cx="2391311" cy="923330"/>
            <a:chOff x="240586" y="5029200"/>
            <a:chExt cx="3188414" cy="1231107"/>
          </a:xfrm>
        </p:grpSpPr>
        <p:sp>
          <p:nvSpPr>
            <p:cNvPr id="1048637" name="TextBox 5"/>
            <p:cNvSpPr txBox="1"/>
            <p:nvPr/>
          </p:nvSpPr>
          <p:spPr>
            <a:xfrm>
              <a:off x="990601" y="5029200"/>
              <a:ext cx="2438399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700" b="1" dirty="0">
                  <a:latin typeface="NikoshBAN" pitchFamily="2" charset="0"/>
                  <a:cs typeface="NikoshBAN" pitchFamily="2" charset="0"/>
                </a:rPr>
                <a:t>আল্লাহ বলেন....</a:t>
              </a:r>
              <a:endParaRPr lang="en-US" sz="2700" b="1" dirty="0"/>
            </a:p>
          </p:txBody>
        </p:sp>
        <p:pic>
          <p:nvPicPr>
            <p:cNvPr id="2097162" name="Picture 3" descr="C:\Users\User\Desktop\imagres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0586" y="5041900"/>
              <a:ext cx="773424" cy="673100"/>
            </a:xfrm>
            <a:prstGeom prst="rect">
              <a:avLst/>
            </a:prstGeom>
            <a:noFill/>
          </p:spPr>
        </p:pic>
      </p:grpSp>
      <p:grpSp>
        <p:nvGrpSpPr>
          <p:cNvPr id="50" name="Group 7"/>
          <p:cNvGrpSpPr/>
          <p:nvPr/>
        </p:nvGrpSpPr>
        <p:grpSpPr>
          <a:xfrm>
            <a:off x="5118088" y="2400303"/>
            <a:ext cx="1511312" cy="512309"/>
            <a:chOff x="1067752" y="2948260"/>
            <a:chExt cx="2015082" cy="683079"/>
          </a:xfrm>
        </p:grpSpPr>
        <p:pic>
          <p:nvPicPr>
            <p:cNvPr id="2097163" name="Picture 2" descr="C:\Users\User\Desktop\2_4.png"/>
            <p:cNvPicPr>
              <a:picLocks noChangeAspect="1" noChangeArrowheads="1"/>
            </p:cNvPicPr>
            <p:nvPr/>
          </p:nvPicPr>
          <p:blipFill rotWithShape="1">
            <a:blip r:embed="rId3"/>
            <a:srcRect r="72767" b="50000"/>
            <a:stretch>
              <a:fillRect/>
            </a:stretch>
          </p:blipFill>
          <p:spPr bwMode="auto">
            <a:xfrm>
              <a:off x="1331913" y="3002689"/>
              <a:ext cx="1750921" cy="628650"/>
            </a:xfrm>
            <a:prstGeom prst="rect">
              <a:avLst/>
            </a:prstGeom>
            <a:noFill/>
          </p:spPr>
        </p:pic>
        <p:pic>
          <p:nvPicPr>
            <p:cNvPr id="2097164" name="Picture 2" descr="C:\Users\User\Desktop\2_4.png"/>
            <p:cNvPicPr>
              <a:picLocks noChangeAspect="1" noChangeArrowheads="1"/>
            </p:cNvPicPr>
            <p:nvPr/>
          </p:nvPicPr>
          <p:blipFill rotWithShape="1">
            <a:blip r:embed="rId3"/>
            <a:srcRect l="88178" t="50000"/>
            <a:stretch>
              <a:fillRect/>
            </a:stretch>
          </p:blipFill>
          <p:spPr bwMode="auto">
            <a:xfrm>
              <a:off x="1067752" y="2948260"/>
              <a:ext cx="760095" cy="628650"/>
            </a:xfrm>
            <a:prstGeom prst="rect">
              <a:avLst/>
            </a:prstGeom>
            <a:noFill/>
          </p:spPr>
        </p:pic>
      </p:grpSp>
      <p:sp>
        <p:nvSpPr>
          <p:cNvPr id="1048638" name="TextBox 9"/>
          <p:cNvSpPr txBox="1"/>
          <p:nvPr/>
        </p:nvSpPr>
        <p:spPr>
          <a:xfrm>
            <a:off x="2000250" y="3086103"/>
            <a:ext cx="5086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অর্থাৎ তারা (মুত্তাকীগণ) আখিরাতে দৃঢ় বিশ্বাস রাখে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65" name="Picture 3" descr="C:\Users\User\Desktop\ore ssobi\aaaa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85900" y="3524681"/>
            <a:ext cx="1850232" cy="1385888"/>
          </a:xfrm>
          <a:prstGeom prst="rect">
            <a:avLst/>
          </a:prstGeom>
          <a:noFill/>
        </p:spPr>
      </p:pic>
      <p:pic>
        <p:nvPicPr>
          <p:cNvPr id="2097166" name="Picture 4" descr="C:\Users\User\Desktop\ore ssobi\zsfew.jpg"/>
          <p:cNvPicPr>
            <a:picLocks noChangeAspect="1" noChangeArrowheads="1"/>
          </p:cNvPicPr>
          <p:nvPr/>
        </p:nvPicPr>
        <p:blipFill rotWithShape="1">
          <a:blip r:embed="rId5"/>
          <a:srcRect b="12615"/>
          <a:stretch>
            <a:fillRect/>
          </a:stretch>
        </p:blipFill>
        <p:spPr bwMode="auto">
          <a:xfrm>
            <a:off x="3600450" y="3734095"/>
            <a:ext cx="2000250" cy="1123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67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7174" y="3734098"/>
            <a:ext cx="1768076" cy="113813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639" name="TextBox 14"/>
          <p:cNvSpPr txBox="1"/>
          <p:nvPr/>
        </p:nvSpPr>
        <p:spPr>
          <a:xfrm>
            <a:off x="2114630" y="4841062"/>
            <a:ext cx="5086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এই সবগুলো একই সূত্রে গাঁথা, সুতরাং আখিরাত বিশ্বাস মানে আল্লাহকেই বিশ্বাস করা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5" grpId="0" animBg="1"/>
      <p:bldP spid="1048636" grpId="0"/>
      <p:bldP spid="1048638" grpId="0"/>
      <p:bldP spid="1048639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234</TotalTime>
  <Words>954</Words>
  <Application>Microsoft Office PowerPoint</Application>
  <PresentationFormat>On-screen Show (4:3)</PresentationFormat>
  <Paragraphs>196</Paragraphs>
  <Slides>32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Garamond</vt:lpstr>
      <vt:lpstr>NikoshBAN</vt:lpstr>
      <vt:lpstr>NorsundaMJ</vt:lpstr>
      <vt:lpstr>Vrinda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Rabiullah</dc:creator>
  <cp:lastModifiedBy>Mohammad Rabiullah</cp:lastModifiedBy>
  <cp:revision>39</cp:revision>
  <dcterms:created xsi:type="dcterms:W3CDTF">2020-10-27T15:35:55Z</dcterms:created>
  <dcterms:modified xsi:type="dcterms:W3CDTF">2020-10-28T15:39:03Z</dcterms:modified>
</cp:coreProperties>
</file>