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2" r:id="rId3"/>
    <p:sldId id="267" r:id="rId4"/>
    <p:sldId id="291" r:id="rId5"/>
    <p:sldId id="261" r:id="rId6"/>
    <p:sldId id="293" r:id="rId7"/>
    <p:sldId id="294" r:id="rId8"/>
    <p:sldId id="307" r:id="rId9"/>
    <p:sldId id="263" r:id="rId10"/>
    <p:sldId id="264" r:id="rId11"/>
    <p:sldId id="265" r:id="rId12"/>
    <p:sldId id="268" r:id="rId13"/>
    <p:sldId id="304" r:id="rId14"/>
    <p:sldId id="269" r:id="rId15"/>
    <p:sldId id="308" r:id="rId16"/>
    <p:sldId id="287" r:id="rId17"/>
    <p:sldId id="309" r:id="rId18"/>
    <p:sldId id="29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64" autoAdjust="0"/>
  </p:normalViewPr>
  <p:slideViewPr>
    <p:cSldViewPr>
      <p:cViewPr varScale="1">
        <p:scale>
          <a:sx n="71" d="100"/>
          <a:sy n="71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7909-FF85-442D-A19B-24CC5AD96BC3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02688-4838-46F1-B72F-F9DD5A106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শিক্ষক</a:t>
            </a:r>
            <a:r>
              <a:rPr lang="bn-BD" baseline="0" dirty="0" smtClean="0"/>
              <a:t> বোর্ডে লিখবেন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C61A9-BD03-431C-B46F-8BDB04A3C3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8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5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zitkumar890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34" y="1752600"/>
            <a:ext cx="5955536" cy="43410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3120" y="3048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সুস্বাগতম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43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042" y="247288"/>
            <a:ext cx="65774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 (এমটিএস)</a:t>
            </a:r>
            <a:endParaRPr lang="en-US" sz="2000" b="1" cap="all" dirty="0">
              <a:ln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191" y="4267200"/>
            <a:ext cx="8398809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সিস্টেমের(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EMTS-Electronic Money Transfer system)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মাধ্যমে দেশের এক অঞ্চল থেকে অন্য অঞ্চলে নিরাপদে, দ্রুত ও কম খরচে টাকা পাঠানো যায়। এছাড়া মোবাইলের মাধ্যমেও টাকা পাঠানো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a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281940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90600"/>
            <a:ext cx="5410200" cy="28956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15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1159"/>
            <a:ext cx="293381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ই-পর্চা সেবা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00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যায়। এটিকে বলা হয় ই-পর্চা।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full_1561057702_1404884855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afe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4005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470" y="155606"/>
            <a:ext cx="231666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572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হাসপাতালে কর্মরত চিকিৎসকরা এখন মোবাইল ফোনে স্বাস্থ্য পরামর্শ দিয়ে থাকেন। বর্তমানে 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উপজেলায়  টেলিমেডিসিন সেবা চালু হয়েছে।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8"/>
          <a:stretch/>
        </p:blipFill>
        <p:spPr>
          <a:xfrm>
            <a:off x="4495800" y="925046"/>
            <a:ext cx="3962400" cy="3342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733800" cy="3352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154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429" y="5867400"/>
            <a:ext cx="525817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u="sng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ই-টিকেটিং ও মোবাইল টিকেটিং</a:t>
            </a:r>
            <a:endParaRPr lang="en-US" b="1" u="sng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334000" y="304800"/>
            <a:ext cx="3255963" cy="2792413"/>
            <a:chOff x="4800600" y="1219200"/>
            <a:chExt cx="3866387" cy="2971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8934" t="16768" r="43866" b="32382"/>
            <a:stretch/>
          </p:blipFill>
          <p:spPr>
            <a:xfrm>
              <a:off x="4800600" y="1219200"/>
              <a:ext cx="3866387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6" b="18451"/>
            <a:stretch/>
          </p:blipFill>
          <p:spPr>
            <a:xfrm>
              <a:off x="7391400" y="1746504"/>
              <a:ext cx="1275587" cy="7680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4267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3276600"/>
            <a:ext cx="6143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369" y="228600"/>
            <a:ext cx="67906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টিকেটিং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461337"/>
            <a:ext cx="80208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বাংলাদেশ রেলওয়ের টিকেট এখন মোবাইল ফোনেও কাটা যায়। বর্তমানে বাস ও বিমানের টিকেটও এ ব্যবস্থার আওতায় এসেছে।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0600" y="1066800"/>
            <a:ext cx="3485387" cy="1752600"/>
            <a:chOff x="4800600" y="1219200"/>
            <a:chExt cx="3866387" cy="2971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4" t="16768" r="43866" b="32382"/>
            <a:stretch/>
          </p:blipFill>
          <p:spPr>
            <a:xfrm>
              <a:off x="4800600" y="1219200"/>
              <a:ext cx="3866387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6" b="18451"/>
            <a:stretch/>
          </p:blipFill>
          <p:spPr>
            <a:xfrm>
              <a:off x="7391400" y="1746504"/>
              <a:ext cx="1275587" cy="7680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726" r="2769" b="40850"/>
          <a:stretch/>
        </p:blipFill>
        <p:spPr>
          <a:xfrm>
            <a:off x="646176" y="1219200"/>
            <a:ext cx="278282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048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18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 কতটি চিনি কলের সকল আখ চাষি এখন এস এম এস –এর মাধ্যমে পুর্জি তথ্য পাচ্ছে?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টেলিমেডিসিন কি ধরনের সেবা ?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ইলেকট্রনিক মানি ট্রান্সফার সিস্টেম এর সংক্ষিপ্ত রুপ কি?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বর্তমানে দেশের সকল জমির রেকর্ডের অনুলিপি অনলাইনে সংগ্রহ করার সেবার নাম কি 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ই - স্বাস্থ্য সেবার অন্যতম মাধ্যম হলো কোনটি 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EMTS-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পুর্ন রুপ কি 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5451" y="602159"/>
            <a:ext cx="3004349" cy="101566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8610600" cy="144655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ডিজিটাল বাংলাদেশ গঠনে ই-সার্ভিসের </a:t>
            </a:r>
            <a:r>
              <a:rPr lang="bn-BD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44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লিখ।</a:t>
            </a:r>
            <a:r>
              <a:rPr lang="bn-IN" sz="40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430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8755923" cy="6771084"/>
          </a:xfrm>
          <a:prstGeom prst="rect">
            <a:avLst/>
          </a:prstGeom>
          <a:noFill/>
          <a:ln w="190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ইলেকট্রনিক মাধ্যমে সেবা প্রধানের পদ্ধতিকে কী বলে?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ই-মেইল     খ) ই-পর্চা      গ) ই-সার্ভিস      ঘ) ই-টিকেট  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যে সেবার মাধ্যমে বাংলাদেশের সকল জমির রেকর্ড অনুলিপি অনলাইনে সংগ্রহ করা যায় তাকে কী বলে?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ক) ই-মেইল     খ) ই-পর্চা      গ) ই-সার্ভিস      ঘ) ই-টিকেট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কোনটির মাধ্যমে দেশের এক অঞ্চল থেকে অন্য অঞ্চলে দ্রুত ও কম খরচে টাকা পাঠানো যায়   ?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ক) ই-পুর্জি     খ) ই-পর্চা      গ) ই-কমার্স      ঘ) এমটিএস   </a:t>
            </a:r>
          </a:p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বিভিন্ন ধরনের ই-সেবা হলো- 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ই-পুর্জি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ই-পর্চা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টেলিমেডিসিন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গ)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ঘ)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ii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3505200" y="9144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724400" y="62484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257800" y="44958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057400" y="26670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53000"/>
            <a:ext cx="76962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4525075" cy="25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04800" y="228600"/>
            <a:ext cx="8610600" cy="6324600"/>
          </a:xfrm>
          <a:prstGeom prst="rect">
            <a:avLst/>
          </a:prstGeom>
          <a:solidFill>
            <a:srgbClr val="FFFFFF"/>
          </a:solidFill>
          <a:ln w="203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AM_0805.JPG"/>
          <p:cNvPicPr>
            <a:picLocks noChangeAspect="1"/>
          </p:cNvPicPr>
          <p:nvPr/>
        </p:nvPicPr>
        <p:blipFill>
          <a:blip r:embed="rId3" cstate="print"/>
          <a:srcRect l="5000" t="20000" r="22500" b="23333"/>
          <a:stretch>
            <a:fillRect/>
          </a:stretch>
        </p:blipFill>
        <p:spPr>
          <a:xfrm>
            <a:off x="883024" y="2133600"/>
            <a:ext cx="7270376" cy="40386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2514600"/>
            <a:ext cx="233429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pic>
        <p:nvPicPr>
          <p:cNvPr id="10" name="Picture 9" descr="DSC_0704.JPG"/>
          <p:cNvPicPr>
            <a:picLocks noChangeAspect="1"/>
          </p:cNvPicPr>
          <p:nvPr/>
        </p:nvPicPr>
        <p:blipFill>
          <a:blip r:embed="rId2" cstate="print"/>
          <a:srcRect l="23334" t="10000" r="30833" b="26296"/>
          <a:stretch>
            <a:fillRect/>
          </a:stretch>
        </p:blipFill>
        <p:spPr>
          <a:xfrm>
            <a:off x="609600" y="609600"/>
            <a:ext cx="4876800" cy="381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0" y="4495800"/>
            <a:ext cx="716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অজিত দাস </a:t>
            </a:r>
          </a:p>
          <a:p>
            <a:pPr algn="ctr"/>
            <a:r>
              <a:rPr lang="bn-IN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IN" sz="2800" b="1" dirty="0" smtClean="0">
              <a:ln w="11430"/>
              <a:solidFill>
                <a:srgbClr val="5ED07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 এ,সি,আর,সি পাইলট </a:t>
            </a:r>
            <a:r>
              <a:rPr lang="en-US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b="1" dirty="0" smtClean="0">
                <a:ln w="11430"/>
                <a:solidFill>
                  <a:srgbClr val="5ED07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,লাখাই হবিগঞ্জ। </a:t>
            </a:r>
            <a:endParaRPr lang="en-US" sz="2800" b="1" dirty="0" smtClean="0">
              <a:ln w="11430"/>
              <a:solidFill>
                <a:srgbClr val="5ED07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azitkumar890@gmail.com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1212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00936"/>
              </p:ext>
            </p:extLst>
          </p:nvPr>
        </p:nvGraphicFramePr>
        <p:xfrm>
          <a:off x="1525588" y="3182938"/>
          <a:ext cx="60928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ackager Shell Object" showAsIcon="1" r:id="rId3" imgW="6092640" imgH="491040" progId="Package">
                  <p:embed/>
                </p:oleObj>
              </mc:Choice>
              <mc:Fallback>
                <p:oleObj name="Packager Shell Object" showAsIcon="1" r:id="rId3" imgW="6092640" imgH="491040" progId="Package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3182938"/>
                        <a:ext cx="609282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08808" y="685055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কর: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03" y="4343400"/>
            <a:ext cx="7848600" cy="126188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ভিডিওটিতে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সেবা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র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কথা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বলা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কোন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ধরনের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সার্ভিস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8603" y="685055"/>
            <a:ext cx="4043597" cy="7078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</a:t>
            </a:r>
          </a:p>
        </p:txBody>
      </p:sp>
    </p:spTree>
    <p:extLst>
      <p:ext uri="{BB962C8B-B14F-4D97-AF65-F5344CB8AC3E}">
        <p14:creationId xmlns:p14="http://schemas.microsoft.com/office/powerpoint/2010/main" val="21568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059654"/>
            <a:ext cx="48006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ও বাংলাদেশ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/>
          <a:stretch/>
        </p:blipFill>
        <p:spPr bwMode="auto">
          <a:xfrm>
            <a:off x="3352800" y="2438400"/>
            <a:ext cx="3810000" cy="3590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345" y="838200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9989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ই-সার্ভিস কি তা বলতে পারবে।</a:t>
            </a:r>
          </a:p>
          <a:p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সুবিধাদি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ডিজিটাল বাংলাদেশ গঠনে ই-সার্ভিসের অবদান 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336983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 </a:t>
            </a:r>
            <a:r>
              <a:rPr lang="bn-IN" sz="5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 </a:t>
            </a:r>
            <a:endParaRPr lang="en-US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82" y="4953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প্রদানের ব্যাপারটি হচ্ছে ই-সার্ভিস বা ই-সেবা হিসেবে পরিচিত। সেবা গ্রহীতা ইন্টারনেটের মাধ্যমে এই সেবা গ্রহণ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 থাকেন।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30911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1066800" y="3581400"/>
            <a:ext cx="1447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04800"/>
            <a:ext cx="6858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bn-IN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কয়টি?</a:t>
            </a:r>
            <a:endParaRPr lang="bn-IN" sz="60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79035"/>
              </p:ext>
            </p:extLst>
          </p:nvPr>
        </p:nvGraphicFramePr>
        <p:xfrm>
          <a:off x="3886200" y="1905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505200"/>
            <a:ext cx="7162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ই-সার্ভিসের </a:t>
            </a:r>
            <a:r>
              <a:rPr lang="bn-IN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36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</a:t>
            </a:r>
            <a:endParaRPr lang="bn-BD" sz="3600" b="1" cap="all" spc="0" dirty="0" smtClean="0">
              <a:ln/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স্বল্প খরচ </a:t>
            </a:r>
            <a:endParaRPr lang="bn-BD" sz="3600" b="1" cap="all" spc="0" dirty="0" smtClean="0">
              <a:ln/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স্বল্প সময়   </a:t>
            </a:r>
            <a:endParaRPr lang="bn-BD" sz="3600" b="1" cap="all" spc="0" dirty="0" smtClean="0">
              <a:ln/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b="1" cap="all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হয়রানিমুক্ত সে</a:t>
            </a:r>
            <a:r>
              <a:rPr lang="bn-IN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5800" y="2743200"/>
            <a:ext cx="1981200" cy="762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05200" y="2590800"/>
            <a:ext cx="1752600" cy="1676400"/>
            <a:chOff x="3703871" y="1967984"/>
            <a:chExt cx="1435670" cy="1435670"/>
          </a:xfrm>
        </p:grpSpPr>
        <p:sp>
          <p:nvSpPr>
            <p:cNvPr id="3" name="Oval 2"/>
            <p:cNvSpPr/>
            <p:nvPr/>
          </p:nvSpPr>
          <p:spPr>
            <a:xfrm>
              <a:off x="3703871" y="1967984"/>
              <a:ext cx="1435670" cy="1435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953553" y="2163757"/>
              <a:ext cx="1015172" cy="1015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সার্ভিস</a:t>
              </a:r>
              <a:endParaRPr lang="en-US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67200" y="2209800"/>
            <a:ext cx="525446" cy="327292"/>
            <a:chOff x="4265053" y="1707355"/>
            <a:chExt cx="525446" cy="327292"/>
          </a:xfrm>
        </p:grpSpPr>
        <p:sp>
          <p:nvSpPr>
            <p:cNvPr id="6" name="Right Arrow 5"/>
            <p:cNvSpPr/>
            <p:nvPr/>
          </p:nvSpPr>
          <p:spPr>
            <a:xfrm rot="16200000">
              <a:off x="4364130" y="1608278"/>
              <a:ext cx="327292" cy="5254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16200000">
              <a:off x="4413224" y="1762461"/>
              <a:ext cx="229104" cy="31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0" y="3505200"/>
            <a:ext cx="1774031" cy="1774031"/>
            <a:chOff x="3723084" y="3021"/>
            <a:chExt cx="1545431" cy="1545431"/>
          </a:xfrm>
        </p:grpSpPr>
        <p:sp>
          <p:nvSpPr>
            <p:cNvPr id="9" name="Oval 8"/>
            <p:cNvSpPr/>
            <p:nvPr/>
          </p:nvSpPr>
          <p:spPr>
            <a:xfrm>
              <a:off x="3723084" y="3021"/>
              <a:ext cx="1545431" cy="15454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3949407" y="229344"/>
              <a:ext cx="1092785" cy="1092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ই-টিকিটিং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9000" y="4724400"/>
            <a:ext cx="1774031" cy="1545431"/>
            <a:chOff x="5789065" y="1478756"/>
            <a:chExt cx="1545431" cy="1545431"/>
          </a:xfrm>
          <a:solidFill>
            <a:srgbClr val="FF0000"/>
          </a:solidFill>
        </p:grpSpPr>
        <p:sp>
          <p:nvSpPr>
            <p:cNvPr id="12" name="Oval 11"/>
            <p:cNvSpPr/>
            <p:nvPr/>
          </p:nvSpPr>
          <p:spPr>
            <a:xfrm>
              <a:off x="5789065" y="1478756"/>
              <a:ext cx="1545431" cy="15454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6015388" y="1705079"/>
              <a:ext cx="1092785" cy="10927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ই-স্বাস্থ্যসেবা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4009160">
            <a:off x="5299242" y="2876480"/>
            <a:ext cx="525446" cy="327292"/>
            <a:chOff x="4265053" y="1707355"/>
            <a:chExt cx="525446" cy="327292"/>
          </a:xfrm>
        </p:grpSpPr>
        <p:sp>
          <p:nvSpPr>
            <p:cNvPr id="15" name="Right Arrow 14"/>
            <p:cNvSpPr/>
            <p:nvPr/>
          </p:nvSpPr>
          <p:spPr>
            <a:xfrm rot="16200000">
              <a:off x="4364130" y="1608278"/>
              <a:ext cx="327292" cy="5254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 rot="16200000">
              <a:off x="4413224" y="1762461"/>
              <a:ext cx="229104" cy="31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600" y="1676400"/>
            <a:ext cx="1545431" cy="1545431"/>
            <a:chOff x="4994442" y="3915861"/>
            <a:chExt cx="1545431" cy="1545431"/>
          </a:xfrm>
        </p:grpSpPr>
        <p:sp>
          <p:nvSpPr>
            <p:cNvPr id="18" name="Oval 17"/>
            <p:cNvSpPr/>
            <p:nvPr/>
          </p:nvSpPr>
          <p:spPr>
            <a:xfrm>
              <a:off x="4994442" y="3915861"/>
              <a:ext cx="1545431" cy="15454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5220765" y="4142184"/>
              <a:ext cx="1092785" cy="1092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এমটিএস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86200" y="533400"/>
            <a:ext cx="1545431" cy="1545431"/>
            <a:chOff x="2460287" y="3842682"/>
            <a:chExt cx="1545431" cy="1545431"/>
          </a:xfrm>
        </p:grpSpPr>
        <p:sp>
          <p:nvSpPr>
            <p:cNvPr id="25" name="Oval 24"/>
            <p:cNvSpPr/>
            <p:nvPr/>
          </p:nvSpPr>
          <p:spPr>
            <a:xfrm>
              <a:off x="2460287" y="3842682"/>
              <a:ext cx="1545431" cy="15454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6"/>
            <p:cNvSpPr/>
            <p:nvPr/>
          </p:nvSpPr>
          <p:spPr>
            <a:xfrm>
              <a:off x="2686610" y="4145205"/>
              <a:ext cx="1092785" cy="1092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990" tIns="46990" rIns="46990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7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ই-পূর্জি</a:t>
              </a:r>
              <a:endParaRPr lang="en-US" sz="3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05000" y="1600200"/>
            <a:ext cx="1545431" cy="1545431"/>
            <a:chOff x="1674556" y="1525533"/>
            <a:chExt cx="1545431" cy="1545431"/>
          </a:xfrm>
        </p:grpSpPr>
        <p:sp>
          <p:nvSpPr>
            <p:cNvPr id="23" name="Oval 22"/>
            <p:cNvSpPr/>
            <p:nvPr/>
          </p:nvSpPr>
          <p:spPr>
            <a:xfrm>
              <a:off x="1674556" y="1525533"/>
              <a:ext cx="1545431" cy="15454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1900879" y="1751856"/>
              <a:ext cx="1092785" cy="1092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ই-বুক</a:t>
              </a:r>
              <a:endParaRPr lang="en-US" sz="32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678395">
            <a:off x="3124200" y="3733800"/>
            <a:ext cx="525446" cy="325930"/>
            <a:chOff x="3607070" y="3644700"/>
            <a:chExt cx="525446" cy="325930"/>
          </a:xfrm>
        </p:grpSpPr>
        <p:sp>
          <p:nvSpPr>
            <p:cNvPr id="33" name="Right Arrow 32"/>
            <p:cNvSpPr/>
            <p:nvPr/>
          </p:nvSpPr>
          <p:spPr>
            <a:xfrm rot="7546152">
              <a:off x="3706828" y="3544942"/>
              <a:ext cx="325930" cy="5254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0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 rot="18346152">
              <a:off x="3784294" y="3610363"/>
              <a:ext cx="228151" cy="31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62935" y="2667000"/>
            <a:ext cx="318465" cy="525446"/>
            <a:chOff x="3320905" y="2358441"/>
            <a:chExt cx="318465" cy="525446"/>
          </a:xfrm>
        </p:grpSpPr>
        <p:sp>
          <p:nvSpPr>
            <p:cNvPr id="31" name="Right Arrow 30"/>
            <p:cNvSpPr/>
            <p:nvPr/>
          </p:nvSpPr>
          <p:spPr>
            <a:xfrm rot="11841682">
              <a:off x="3320905" y="2358441"/>
              <a:ext cx="318465" cy="5254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6"/>
            <p:cNvSpPr/>
            <p:nvPr/>
          </p:nvSpPr>
          <p:spPr>
            <a:xfrm rot="22641682">
              <a:off x="3414268" y="2477784"/>
              <a:ext cx="222926" cy="31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 rot="2048977">
            <a:off x="4159614" y="4364151"/>
            <a:ext cx="525446" cy="327292"/>
            <a:chOff x="4863311" y="3642498"/>
            <a:chExt cx="525446" cy="327292"/>
          </a:xfrm>
        </p:grpSpPr>
        <p:sp>
          <p:nvSpPr>
            <p:cNvPr id="36" name="Right Arrow 35"/>
            <p:cNvSpPr/>
            <p:nvPr/>
          </p:nvSpPr>
          <p:spPr>
            <a:xfrm rot="3240000">
              <a:off x="4962388" y="3543421"/>
              <a:ext cx="327292" cy="5254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4"/>
            <p:cNvSpPr/>
            <p:nvPr/>
          </p:nvSpPr>
          <p:spPr>
            <a:xfrm rot="3240000">
              <a:off x="4982625" y="3608792"/>
              <a:ext cx="229104" cy="31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3505200"/>
            <a:ext cx="1905000" cy="1828800"/>
            <a:chOff x="5789065" y="1478756"/>
            <a:chExt cx="1545431" cy="1545431"/>
          </a:xfrm>
        </p:grpSpPr>
        <p:sp>
          <p:nvSpPr>
            <p:cNvPr id="39" name="Oval 38"/>
            <p:cNvSpPr/>
            <p:nvPr/>
          </p:nvSpPr>
          <p:spPr>
            <a:xfrm>
              <a:off x="5789065" y="1478756"/>
              <a:ext cx="1545431" cy="154543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0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6015388" y="1705079"/>
              <a:ext cx="1092785" cy="10927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পর্চা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সেবা</a:t>
              </a:r>
              <a:r>
                <a:rPr lang="en-US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20445462">
            <a:off x="5189554" y="3711308"/>
            <a:ext cx="525446" cy="327292"/>
            <a:chOff x="4863311" y="3642498"/>
            <a:chExt cx="525446" cy="327292"/>
          </a:xfrm>
        </p:grpSpPr>
        <p:sp>
          <p:nvSpPr>
            <p:cNvPr id="42" name="Right Arrow 41"/>
            <p:cNvSpPr/>
            <p:nvPr/>
          </p:nvSpPr>
          <p:spPr>
            <a:xfrm rot="3240000">
              <a:off x="4962388" y="3543421"/>
              <a:ext cx="327292" cy="52544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"/>
            <p:cNvSpPr/>
            <p:nvPr/>
          </p:nvSpPr>
          <p:spPr>
            <a:xfrm rot="3240000">
              <a:off x="4982625" y="3608792"/>
              <a:ext cx="229104" cy="315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2971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ই-পূর্জি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পূর্জি হচ্ছে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দেশের ১৫টি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চিনিকলসমূহে কখন আখ সরবরাহ করতে হবে তার একটি অনুমতিপত্রের তথ্য আখ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চাষিদের এসএমএসের মাধ্যমে তাৎক্ষ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ণিক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ভাবে সরবরাহ করা।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391400" cy="1828800"/>
          </a:xfrm>
          <a:prstGeom prst="rect">
            <a:avLst/>
          </a:prstGeom>
        </p:spPr>
      </p:pic>
      <p:pic>
        <p:nvPicPr>
          <p:cNvPr id="6" name="Picture 5" descr="RPS_certificates_12973419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19400"/>
            <a:ext cx="7391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510</Words>
  <Application>Microsoft Office PowerPoint</Application>
  <PresentationFormat>On-screen Show (4:3)</PresentationFormat>
  <Paragraphs>70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Mahabubul Alam</dc:creator>
  <cp:lastModifiedBy>Rasel</cp:lastModifiedBy>
  <cp:revision>223</cp:revision>
  <dcterms:created xsi:type="dcterms:W3CDTF">2006-08-16T00:00:00Z</dcterms:created>
  <dcterms:modified xsi:type="dcterms:W3CDTF">2020-10-28T04:41:07Z</dcterms:modified>
</cp:coreProperties>
</file>