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7" r:id="rId3"/>
    <p:sldId id="413" r:id="rId4"/>
    <p:sldId id="371" r:id="rId5"/>
    <p:sldId id="403" r:id="rId6"/>
    <p:sldId id="404" r:id="rId7"/>
    <p:sldId id="363" r:id="rId8"/>
    <p:sldId id="364" r:id="rId9"/>
    <p:sldId id="421" r:id="rId10"/>
    <p:sldId id="365" r:id="rId11"/>
    <p:sldId id="367" r:id="rId12"/>
    <p:sldId id="422" r:id="rId13"/>
    <p:sldId id="423" r:id="rId14"/>
    <p:sldId id="424" r:id="rId15"/>
    <p:sldId id="368" r:id="rId16"/>
    <p:sldId id="369" r:id="rId17"/>
    <p:sldId id="418" r:id="rId18"/>
    <p:sldId id="391" r:id="rId19"/>
    <p:sldId id="405" r:id="rId20"/>
    <p:sldId id="406" r:id="rId21"/>
    <p:sldId id="407" r:id="rId22"/>
    <p:sldId id="408" r:id="rId23"/>
    <p:sldId id="409" r:id="rId24"/>
    <p:sldId id="392" r:id="rId25"/>
    <p:sldId id="426" r:id="rId26"/>
    <p:sldId id="414" r:id="rId27"/>
    <p:sldId id="415" r:id="rId28"/>
    <p:sldId id="420" r:id="rId29"/>
    <p:sldId id="41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9A0E8-E22D-3446-A17E-205DECAFFB80}" type="datetimeFigureOut">
              <a:rPr lang="en-US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F24D9-7632-0942-B85C-4084DE3A465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শিক্ষক পরিচিতি :</a:t>
            </a:r>
          </a:p>
          <a:p>
            <a:r>
              <a:rPr lang="en-US" b="1"/>
              <a:t>ফারহানা তাসমিন</a:t>
            </a:r>
          </a:p>
          <a:p>
            <a:r>
              <a:rPr lang="en-US" b="1"/>
              <a:t>প্রভাষক ( মনোবিজ্ঞান)</a:t>
            </a:r>
          </a:p>
          <a:p>
            <a:r>
              <a:rPr lang="en-US" b="1"/>
              <a:t>আব্দুল আউয়াল বিশ্ববিদ্যালয় কলেজ,আবদার,তেলিহাটী,শ্রীপুর, গাজীপুর।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7250B-16C4-E342-B6EB-B0A93D58CC4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C217-3C45-2F4A-A4E7-49C787B3E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C8C9B-ABA0-F34D-A963-2E10ABA27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1D470-8E26-6343-B3EA-C02D2C93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D2818-F775-4546-9682-31B56AF0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11717-7380-154A-90CF-FC3B738B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58FF-1545-1E46-B47C-6F6C6A99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112B0-7C37-8440-903E-287E244C1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E6275-B005-0E42-980E-41F8165A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5169C-AAAA-A84C-A341-46192E38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D36D3-8970-B64D-A6A6-1E6F17F6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3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5EF1B-F1AA-3748-8AB8-B122DCDBC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501E9-E578-D648-8E90-88ED8BF0C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D2C4E-7BC3-FD49-97ED-8CDCC95B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16D47-80A8-6D47-B9DC-E7222A60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1AEE4-9BFF-0046-A327-F3223C29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F1EE-3BD0-3744-9006-F588DA3F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63352-E7B8-EB40-BF60-52D0347F2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A6394-E70F-C445-A4D6-5A02B74C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B5DD-8FC2-3F4E-97FC-6BC994C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5A32-B730-554D-837B-B3E33538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1673-D679-5C49-A68F-641B36ED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E2B9A-16BD-5044-BB3F-A7A615B73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1431B-2FEE-4B46-B1C0-79189459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88EB2-C02F-DD4E-9DF8-24C8F593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83582-02EB-364A-8B3C-CDF51CDD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7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94AF-90BD-E041-85A1-908415C1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1690A-D3F2-9248-B782-AE30CF546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6683D-E1C4-E841-8B49-DE6FED941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209E8-4204-0641-8F31-9C9B6D6F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7F642-1B61-4D48-85AE-2882C61C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43F4A-E788-D247-8D07-504F9783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5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E126-37D5-3241-9A67-699ABFEB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0AAAA-4F0C-5D47-A59D-B6CE56E87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979EC-8291-B643-868A-581994374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09F27-408D-2E41-ABB9-AEE81E76E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355FB-8E64-6442-81D2-A24BBCD37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DB129-DDDA-3E44-99E5-DB02EE3B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992C7-771E-9C41-8BAB-F8E0CEAB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303CE5-D3C5-B842-B97E-C7569AB6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2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B23B-BC6F-424F-B092-1FE3A506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658D4-119C-6746-9532-9691B9A8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4137D-0047-5045-9CDC-6F1E4586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0E54B-FD79-E34E-98F2-36E8BB65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4809F-713D-644F-BEBD-2CA811D2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D2D72-CFAA-E34C-AF23-33B78D81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A908B-4CD3-B44B-9B85-381D74D8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9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B7B3-3EB5-EF40-B462-F2DD27C6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E9BC4-3D6A-2344-B55E-C3498ED68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78248-F367-5C40-BCAD-D2A057533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0BCBE-648E-3B4E-85B9-17CB5BC0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997EF-09BE-5D48-A601-F572CB5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28AA4-F6BF-3244-974D-0C9ED35E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6550-477C-7348-AF93-D5073DEB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E33A0E-7BD9-4048-89BA-85A30731B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565CC-8821-DE45-B6BE-F8CA009AF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C0B97-8523-6141-9B96-0D7E711D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C3D7-0BA8-9D49-8D9C-B21D0E9A1FA2}" type="datetimeFigureOut">
              <a:rPr lang="en-US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74440-C03F-3B45-90A2-9F70E4EF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E79B1-7106-8944-B861-BE66BB71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6A9C-76A4-9F45-B452-05298278BE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8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AE014-43E7-FF4C-97BF-8E038C28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A4F9-626A-7A4B-866F-EBF1BD48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63409-3F35-D347-8341-31E69E64C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FC3D7-0BA8-9D49-8D9C-B21D0E9A1FA2}" type="datetimeFigureOut">
              <a:rPr lang="en-US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DE26C-90CC-A545-A1FA-84CED9AD8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25B49-4C64-D44C-9D3A-13100912A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6A9C-76A4-9F45-B452-05298278BE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gif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4.jpeg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AAFB-02D9-FB40-B058-8B56900CED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EC072-34E9-254A-A127-20C95247E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69EB1-0BAF-4DF9-988C-99E7ACAD4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16"/>
            <a:ext cx="11840307" cy="6758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BEEE3-1448-4E1E-8C6A-EAF5F8B144E2}"/>
              </a:ext>
            </a:extLst>
          </p:cNvPr>
          <p:cNvSpPr txBox="1"/>
          <p:nvPr/>
        </p:nvSpPr>
        <p:spPr>
          <a:xfrm rot="10800000" flipV="1">
            <a:off x="1594337" y="4904640"/>
            <a:ext cx="10832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</a:rPr>
              <a:t>মনোবিজ্ঞানের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ক্লাসে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সবাইকে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স্বাগতম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Frames: Master Peace">
            <a:extLst>
              <a:ext uri="{FF2B5EF4-FFF2-40B4-BE49-F238E27FC236}">
                <a16:creationId xmlns:a16="http://schemas.microsoft.com/office/drawing/2014/main" id="{9FE39E67-D29C-4401-BD00-1FDAD08B3A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46" y="-205153"/>
            <a:ext cx="12848492" cy="726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2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is image shows us that everyone has a different perception. Perception is  defined as an unconscious o… | Cool optical illusions, Cool illusions,  Optical illusions">
            <a:extLst>
              <a:ext uri="{FF2B5EF4-FFF2-40B4-BE49-F238E27FC236}">
                <a16:creationId xmlns:a16="http://schemas.microsoft.com/office/drawing/2014/main" id="{D54348AD-0F10-4501-9BB9-1208E2C0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7" y="168871"/>
            <a:ext cx="11816953" cy="63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ace In The Trees | Illusion art, Illusions, Art photography">
            <a:extLst>
              <a:ext uri="{FF2B5EF4-FFF2-40B4-BE49-F238E27FC236}">
                <a16:creationId xmlns:a16="http://schemas.microsoft.com/office/drawing/2014/main" id="{4A1EC36A-CDF6-4E27-AEF2-D058C2AF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80975"/>
            <a:ext cx="11438883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870E2A-2F31-8A41-980D-64BA00DC9DCA}"/>
              </a:ext>
            </a:extLst>
          </p:cNvPr>
          <p:cNvSpPr txBox="1"/>
          <p:nvPr/>
        </p:nvSpPr>
        <p:spPr>
          <a:xfrm rot="10800000" flipV="1">
            <a:off x="4898822" y="180975"/>
            <a:ext cx="3084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ভ্রান্ত প্রত্যক্ষণ </a:t>
            </a:r>
          </a:p>
        </p:txBody>
      </p:sp>
    </p:spTree>
    <p:extLst>
      <p:ext uri="{BB962C8B-B14F-4D97-AF65-F5344CB8AC3E}">
        <p14:creationId xmlns:p14="http://schemas.microsoft.com/office/powerpoint/2010/main" val="24379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1F5698-8783-E34A-AFF7-F1960DB4C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8" y="197643"/>
            <a:ext cx="11876484" cy="6462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5600AB-B187-8342-97A1-EFDD2F581285}"/>
              </a:ext>
            </a:extLst>
          </p:cNvPr>
          <p:cNvSpPr txBox="1"/>
          <p:nvPr/>
        </p:nvSpPr>
        <p:spPr>
          <a:xfrm rot="10800000" flipV="1">
            <a:off x="5184575" y="1268016"/>
            <a:ext cx="324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শিক্ষণ</a:t>
            </a:r>
          </a:p>
        </p:txBody>
      </p:sp>
    </p:spTree>
    <p:extLst>
      <p:ext uri="{BB962C8B-B14F-4D97-AF65-F5344CB8AC3E}">
        <p14:creationId xmlns:p14="http://schemas.microsoft.com/office/powerpoint/2010/main" val="20069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C5AB78-6689-5847-83F9-035D1FCF2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4" y="339328"/>
            <a:ext cx="6938368" cy="6518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D97AF-2D94-EA47-9305-EA928AE62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0"/>
            <a:ext cx="547687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838E08-7645-6E41-AB89-CC0710D066CF}"/>
              </a:ext>
            </a:extLst>
          </p:cNvPr>
          <p:cNvSpPr txBox="1"/>
          <p:nvPr/>
        </p:nvSpPr>
        <p:spPr>
          <a:xfrm>
            <a:off x="4601766" y="2829223"/>
            <a:ext cx="1750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বুদ্ধি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A4BAC-F399-BF4B-A9CD-0F3DFA46B04E}"/>
              </a:ext>
            </a:extLst>
          </p:cNvPr>
          <p:cNvSpPr txBox="1"/>
          <p:nvPr/>
        </p:nvSpPr>
        <p:spPr>
          <a:xfrm>
            <a:off x="6999090" y="266435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ব্যক্তিত্ব</a:t>
            </a:r>
          </a:p>
        </p:txBody>
      </p:sp>
    </p:spTree>
    <p:extLst>
      <p:ext uri="{BB962C8B-B14F-4D97-AF65-F5344CB8AC3E}">
        <p14:creationId xmlns:p14="http://schemas.microsoft.com/office/powerpoint/2010/main" val="28540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F97B9A-8EF3-3B4A-B6B0-7B58FAA86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" y="0"/>
            <a:ext cx="1144786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CA3556-2C82-9748-864B-DC18EA4160DC}"/>
              </a:ext>
            </a:extLst>
          </p:cNvPr>
          <p:cNvSpPr txBox="1"/>
          <p:nvPr/>
        </p:nvSpPr>
        <p:spPr>
          <a:xfrm>
            <a:off x="904279" y="1318022"/>
            <a:ext cx="519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স্মৃতি, বিস্মৃতি</a:t>
            </a:r>
          </a:p>
        </p:txBody>
      </p:sp>
    </p:spTree>
    <p:extLst>
      <p:ext uri="{BB962C8B-B14F-4D97-AF65-F5344CB8AC3E}">
        <p14:creationId xmlns:p14="http://schemas.microsoft.com/office/powerpoint/2010/main" val="372917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AMES &amp; TIANA ~ The Princess And The Frog | Disney friends, Disney princess  tiana, Disney quiz">
            <a:extLst>
              <a:ext uri="{FF2B5EF4-FFF2-40B4-BE49-F238E27FC236}">
                <a16:creationId xmlns:a16="http://schemas.microsoft.com/office/drawing/2014/main" id="{13246BE2-FAE6-46DD-9B6C-A45AD13B8C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3" y="211016"/>
            <a:ext cx="11256442" cy="62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6197F-A8B4-FD4F-97E1-2A45E929828A}"/>
              </a:ext>
            </a:extLst>
          </p:cNvPr>
          <p:cNvSpPr txBox="1"/>
          <p:nvPr/>
        </p:nvSpPr>
        <p:spPr>
          <a:xfrm rot="10800000" flipV="1">
            <a:off x="5184576" y="1232297"/>
            <a:ext cx="253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আবেগ </a:t>
            </a:r>
          </a:p>
        </p:txBody>
      </p:sp>
    </p:spTree>
    <p:extLst>
      <p:ext uri="{BB962C8B-B14F-4D97-AF65-F5344CB8AC3E}">
        <p14:creationId xmlns:p14="http://schemas.microsoft.com/office/powerpoint/2010/main" val="1739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allery You Have My Attention Gif Attention - LowGif">
            <a:extLst>
              <a:ext uri="{FF2B5EF4-FFF2-40B4-BE49-F238E27FC236}">
                <a16:creationId xmlns:a16="http://schemas.microsoft.com/office/drawing/2014/main" id="{BAE84C9D-557C-4313-A030-A230CD291D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7" y="328247"/>
            <a:ext cx="11038833" cy="616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8048C2-959B-2443-8DCF-410D8418AE0D}"/>
              </a:ext>
            </a:extLst>
          </p:cNvPr>
          <p:cNvSpPr txBox="1"/>
          <p:nvPr/>
        </p:nvSpPr>
        <p:spPr>
          <a:xfrm>
            <a:off x="5184575" y="2514600"/>
            <a:ext cx="394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মনোযোগ </a:t>
            </a:r>
          </a:p>
        </p:txBody>
      </p:sp>
    </p:spTree>
    <p:extLst>
      <p:ext uri="{BB962C8B-B14F-4D97-AF65-F5344CB8AC3E}">
        <p14:creationId xmlns:p14="http://schemas.microsoft.com/office/powerpoint/2010/main" val="26922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betes Impact on Mental Health: Diabetes Affects Mental Health of  Patients, Leading to Depression, Anxiety and Frustration | Podcast">
            <a:extLst>
              <a:ext uri="{FF2B5EF4-FFF2-40B4-BE49-F238E27FC236}">
                <a16:creationId xmlns:a16="http://schemas.microsoft.com/office/drawing/2014/main" id="{B15A0500-8DC0-41B9-BFBA-199C10FDC7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725"/>
            <a:ext cx="118872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73F01397-4D12-7443-B51C-29D39E51A30E}"/>
              </a:ext>
            </a:extLst>
          </p:cNvPr>
          <p:cNvSpPr/>
          <p:nvPr/>
        </p:nvSpPr>
        <p:spPr>
          <a:xfrm>
            <a:off x="7434856" y="2425304"/>
            <a:ext cx="4048721" cy="168235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Mental Stress 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CB687F7-6695-4B41-AF06-35B33AEAF562}"/>
              </a:ext>
            </a:extLst>
          </p:cNvPr>
          <p:cNvSpPr/>
          <p:nvPr/>
        </p:nvSpPr>
        <p:spPr>
          <a:xfrm>
            <a:off x="0" y="2062162"/>
            <a:ext cx="4048721" cy="145613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Mental Stress 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572BABC-3F2C-6F4F-8FBB-17FAFDE81B77}"/>
              </a:ext>
            </a:extLst>
          </p:cNvPr>
          <p:cNvSpPr/>
          <p:nvPr/>
        </p:nvSpPr>
        <p:spPr>
          <a:xfrm>
            <a:off x="6783584" y="4764883"/>
            <a:ext cx="4048721" cy="168235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Mental Stress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14165-5ED7-CA4A-B4EE-D950382BA210}"/>
              </a:ext>
            </a:extLst>
          </p:cNvPr>
          <p:cNvSpPr txBox="1"/>
          <p:nvPr/>
        </p:nvSpPr>
        <p:spPr>
          <a:xfrm>
            <a:off x="7267575" y="850196"/>
            <a:ext cx="477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মানসিক  চাপ</a:t>
            </a:r>
          </a:p>
        </p:txBody>
      </p:sp>
    </p:spTree>
    <p:extLst>
      <p:ext uri="{BB962C8B-B14F-4D97-AF65-F5344CB8AC3E}">
        <p14:creationId xmlns:p14="http://schemas.microsoft.com/office/powerpoint/2010/main" val="296147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34C08-88FF-CD48-A1DD-A29E82AB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5" y="1585317"/>
            <a:ext cx="5257815" cy="4831953"/>
          </a:xfrm>
        </p:spPr>
        <p:txBody>
          <a:bodyPr/>
          <a:lstStyle/>
          <a:p>
            <a:r>
              <a:rPr lang="en-US" b="1"/>
              <a:t>P----------পি</a:t>
            </a:r>
            <a:br>
              <a:rPr lang="en-US" b="1"/>
            </a:br>
            <a:r>
              <a:rPr lang="en-US" b="1"/>
              <a:t>sy---------সি</a:t>
            </a:r>
            <a:br>
              <a:rPr lang="en-US" b="1"/>
            </a:br>
            <a:r>
              <a:rPr lang="en-US" b="1"/>
              <a:t>cho-------চ</a:t>
            </a:r>
            <a:br>
              <a:rPr lang="en-US" b="1"/>
            </a:br>
            <a:r>
              <a:rPr lang="en-US" b="1"/>
              <a:t>lo----------লো</a:t>
            </a:r>
            <a:br>
              <a:rPr lang="en-US" b="1"/>
            </a:br>
            <a:r>
              <a:rPr lang="en-US" b="1"/>
              <a:t>gy----------যাই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6D5CDB-C0A5-4A40-AC7B-042BCA82EE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63861" y="1878309"/>
            <a:ext cx="4179702" cy="48319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4E125-1894-5D45-9CBB-CCCBD22A36E9}"/>
              </a:ext>
            </a:extLst>
          </p:cNvPr>
          <p:cNvSpPr txBox="1"/>
          <p:nvPr/>
        </p:nvSpPr>
        <p:spPr>
          <a:xfrm>
            <a:off x="5184576" y="2514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6FB3D-094D-134D-B087-1C66811C76A2}"/>
              </a:ext>
            </a:extLst>
          </p:cNvPr>
          <p:cNvSpPr txBox="1"/>
          <p:nvPr/>
        </p:nvSpPr>
        <p:spPr>
          <a:xfrm>
            <a:off x="6095984" y="849629"/>
            <a:ext cx="5257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/>
              <a:t>Psychology </a:t>
            </a:r>
          </a:p>
        </p:txBody>
      </p:sp>
      <p:pic>
        <p:nvPicPr>
          <p:cNvPr id="13314" name="Picture 2" descr="Famous Psychologists">
            <a:extLst>
              <a:ext uri="{FF2B5EF4-FFF2-40B4-BE49-F238E27FC236}">
                <a16:creationId xmlns:a16="http://schemas.microsoft.com/office/drawing/2014/main" id="{CE703763-E142-49A5-9127-B985EA63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30" y="2233612"/>
            <a:ext cx="2513589" cy="44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5" grpId="2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392D7-845B-AD4C-BD48-ABFEDD46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530" y="740172"/>
            <a:ext cx="8768954" cy="1545828"/>
          </a:xfrm>
        </p:spPr>
        <p:txBody>
          <a:bodyPr>
            <a:normAutofit fontScale="90000"/>
          </a:bodyPr>
          <a:lstStyle/>
          <a:p>
            <a:r>
              <a:rPr lang="en-US" b="1"/>
              <a:t>খ্রিস্টীয় দশম শতাব্দীর সাহিত্য ও দর্শনে </a:t>
            </a:r>
            <a:r>
              <a:rPr lang="en-US" b="1">
                <a:solidFill>
                  <a:srgbClr val="C00000"/>
                </a:solidFill>
              </a:rPr>
              <a:t>মনোবিজ্ঞান </a:t>
            </a:r>
            <a:r>
              <a:rPr lang="en-US" b="1"/>
              <a:t>শব্দটি পাওয়া যায়। দুটি গ্রিক শব্দ </a:t>
            </a:r>
            <a:r>
              <a:rPr lang="en-US" b="1">
                <a:solidFill>
                  <a:srgbClr val="C00000"/>
                </a:solidFill>
              </a:rPr>
              <a:t>Psyche </a:t>
            </a:r>
            <a:r>
              <a:rPr lang="en-US" b="1"/>
              <a:t>ও </a:t>
            </a:r>
            <a:r>
              <a:rPr lang="en-US" b="1">
                <a:solidFill>
                  <a:srgbClr val="C00000"/>
                </a:solidFill>
              </a:rPr>
              <a:t>Logos </a:t>
            </a:r>
            <a:r>
              <a:rPr lang="en-US" b="1"/>
              <a:t>থেকে </a:t>
            </a:r>
            <a:r>
              <a:rPr lang="en-US" b="1">
                <a:solidFill>
                  <a:srgbClr val="C00000"/>
                </a:solidFill>
              </a:rPr>
              <a:t>Psychology </a:t>
            </a:r>
            <a:r>
              <a:rPr lang="en-US" b="1"/>
              <a:t>শব্দটির  উৎপত্তি।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8BE6D0-AEBA-F348-981E-2FCE368A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7" y="2559183"/>
            <a:ext cx="5637918" cy="406664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74EB87C-DDB2-534C-9F65-24EE0E737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84" y="2559182"/>
            <a:ext cx="5265737" cy="40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9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33E9-AB03-4443-9C8F-F60AD29D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658" y="330036"/>
            <a:ext cx="10515600" cy="1188641"/>
          </a:xfrm>
        </p:spPr>
        <p:txBody>
          <a:bodyPr/>
          <a:lstStyle/>
          <a:p>
            <a:r>
              <a:rPr lang="en-US"/>
              <a:t>শিক্ষক পরিচিতি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9101-34C6-2340-9CC6-5BACC22550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7943" y="1390336"/>
            <a:ext cx="6121746" cy="1630610"/>
          </a:xfrm>
        </p:spPr>
        <p:txBody>
          <a:bodyPr>
            <a:normAutofit fontScale="92500" lnSpcReduction="20000"/>
          </a:bodyPr>
          <a:lstStyle/>
          <a:p>
            <a:r>
              <a:rPr lang="en-US" b="1"/>
              <a:t>ফারহানা তাসমিন</a:t>
            </a:r>
          </a:p>
          <a:p>
            <a:r>
              <a:rPr lang="en-US" b="1"/>
              <a:t>প্রভাষক ( মনোবিজ্ঞান)</a:t>
            </a:r>
          </a:p>
          <a:p>
            <a:r>
              <a:rPr lang="en-US" b="1"/>
              <a:t>আব্দুল আউয়াল বিশ্ববিদ্যালয় কলেজ,তেলিহাটি,শ্রীপুর, গাজীপুর।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E71DC-815C-3E4C-B3BC-0B4A1F2E027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শিক্ষক পরিচিতি :</a:t>
            </a: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9A7D713-4812-7543-8D92-EF9C6AF18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6" y="284166"/>
            <a:ext cx="3005287" cy="2383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65DE0-B6EC-6245-8595-DC256C1E4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1" y="2914916"/>
            <a:ext cx="12191999" cy="4014522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7CB095D-722E-894E-B1D6-C6F92F453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4" y="3108674"/>
            <a:ext cx="10746021" cy="353394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C3FA922-EF47-5944-9706-EC26488A6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7" y="3108673"/>
            <a:ext cx="11109723" cy="35339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D33F67-1E48-954E-AA75-AD05C3E16348}"/>
              </a:ext>
            </a:extLst>
          </p:cNvPr>
          <p:cNvSpPr/>
          <p:nvPr/>
        </p:nvSpPr>
        <p:spPr>
          <a:xfrm>
            <a:off x="8251031" y="799423"/>
            <a:ext cx="4168382" cy="2042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পাঠ পরিচিতিঃ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উচ্চমাধ্যমিক মনোবিজ্ঞান ১ম পত্র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বিষয় কোডঃ১২৩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অধ্যায়ঃ১ম(মনোবিজ্ঞান পরিচিতি)       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792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5D53BE46-5281-5F4B-9D91-D94508CDDCC0}"/>
              </a:ext>
            </a:extLst>
          </p:cNvPr>
          <p:cNvSpPr/>
          <p:nvPr/>
        </p:nvSpPr>
        <p:spPr>
          <a:xfrm>
            <a:off x="2852426" y="-359617"/>
            <a:ext cx="5112855" cy="2395586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Psyche </a:t>
            </a:r>
            <a:r>
              <a:rPr lang="en-US" sz="4000" b="1">
                <a:solidFill>
                  <a:schemeClr val="tx1"/>
                </a:solidFill>
              </a:rPr>
              <a:t>শব্দের অর্থ কী?</a:t>
            </a: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E5F929-7813-FB44-8505-14FD08AD4979}"/>
              </a:ext>
            </a:extLst>
          </p:cNvPr>
          <p:cNvSpPr/>
          <p:nvPr/>
        </p:nvSpPr>
        <p:spPr>
          <a:xfrm>
            <a:off x="8078262" y="69008"/>
            <a:ext cx="2522623" cy="15383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আত্মা বা মন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29F52F47-5292-074F-BA10-53A90E333240}"/>
              </a:ext>
            </a:extLst>
          </p:cNvPr>
          <p:cNvSpPr/>
          <p:nvPr/>
        </p:nvSpPr>
        <p:spPr>
          <a:xfrm>
            <a:off x="2852426" y="2035969"/>
            <a:ext cx="5225836" cy="2232422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Logos </a:t>
            </a:r>
            <a:r>
              <a:rPr lang="en-US" sz="4000" b="1">
                <a:solidFill>
                  <a:schemeClr val="tx1"/>
                </a:solidFill>
              </a:rPr>
              <a:t>শব্দের অর্থ কী?   </a:t>
            </a: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597534-141B-9645-ADCA-7C4AF12CE459}"/>
              </a:ext>
            </a:extLst>
          </p:cNvPr>
          <p:cNvSpPr/>
          <p:nvPr/>
        </p:nvSpPr>
        <p:spPr>
          <a:xfrm>
            <a:off x="8078262" y="2202060"/>
            <a:ext cx="2780705" cy="16019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বিজ্ঞান বা প্রজ্ঞা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FCD056-3C86-2C41-B26C-5A21675E1AFE}"/>
              </a:ext>
            </a:extLst>
          </p:cNvPr>
          <p:cNvSpPr/>
          <p:nvPr/>
        </p:nvSpPr>
        <p:spPr>
          <a:xfrm>
            <a:off x="415249" y="4268392"/>
            <a:ext cx="11050470" cy="23955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শব্দগত অর্থে </a:t>
            </a:r>
            <a:r>
              <a:rPr lang="en-US" sz="4000" b="1">
                <a:solidFill>
                  <a:srgbClr val="C00000"/>
                </a:solidFill>
              </a:rPr>
              <a:t>মনোবিজ্ঞান </a:t>
            </a:r>
            <a:r>
              <a:rPr lang="en-US" sz="4000" b="1">
                <a:solidFill>
                  <a:schemeClr val="tx1"/>
                </a:solidFill>
              </a:rPr>
              <a:t>হচ্ছে মন বা আত্মার বিজ্ঞান। </a:t>
            </a:r>
            <a:r>
              <a:rPr lang="en-US" sz="4000" b="1">
                <a:solidFill>
                  <a:srgbClr val="C00000"/>
                </a:solidFill>
              </a:rPr>
              <a:t> </a:t>
            </a:r>
            <a:endParaRPr lang="en-US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37DE-0F02-9B4D-B103-BC2B3BF9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096" y="625079"/>
            <a:ext cx="11035903" cy="1607343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১৮৭৯ সালে উইলহেম উন্ড মনোবিজ্ঞানের গবেষণা পরিচালনার লক্ষ্যে জার্মানির লিপজিগ বিশ্ববিদ্যালয়ে প্রথম পূর্ণাঙ্গ গবেষণাগার স্থাপন করেন। এজন্য উন্ডকে পরীক্ষণ মনোবিজ্ঞানের জনক বলা হয়। </a:t>
            </a:r>
            <a:br>
              <a:rPr lang="en-US" sz="3600" b="1"/>
            </a:br>
            <a:r>
              <a:rPr lang="en-US" sz="3600" b="1"/>
              <a:t># উন্ডের মতে, “মনোবিজ্ঞান হলো চেতনার বিজ্ঞান।”     </a:t>
            </a:r>
            <a:r>
              <a:rPr lang="en-US" b="1"/>
              <a:t>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DBCFB7-8FEC-5B46-A004-60610D21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2909886"/>
            <a:ext cx="11035903" cy="39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3D36-C76B-AC49-B05B-59EA7E3E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74610" y="678656"/>
            <a:ext cx="11417390" cy="1125141"/>
          </a:xfrm>
        </p:spPr>
        <p:txBody>
          <a:bodyPr>
            <a:normAutofit fontScale="90000"/>
          </a:bodyPr>
          <a:lstStyle/>
          <a:p>
            <a:r>
              <a:rPr lang="en-US" b="1"/>
              <a:t>আমেরিকার মনোবিজ্ঞানী ওয়াটসন ১৯১৩ সালে মনোবিজ্ঞানের সম্পূর্ণ নতুন সংজ্ঞা প্রদান করেন।</a:t>
            </a:r>
            <a:br>
              <a:rPr lang="en-US" b="1"/>
            </a:br>
            <a:r>
              <a:rPr lang="en-US" b="1"/>
              <a:t>#তাঁর মতে, “মনোবিজ্ঞান হলো আচরণের বিজ্ঞান।”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91683B-A83A-BF40-9921-8B5A14977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0" y="2125267"/>
            <a:ext cx="5321390" cy="473273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DE358A8-1AD7-4C45-ABBF-48B8587F7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34" y="2125268"/>
            <a:ext cx="5638800" cy="45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1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1177-B9DD-8C47-B848-80321391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29406"/>
            <a:ext cx="11264503" cy="2569103"/>
          </a:xfrm>
        </p:spPr>
        <p:txBody>
          <a:bodyPr>
            <a:normAutofit fontScale="90000"/>
          </a:bodyPr>
          <a:lstStyle/>
          <a:p>
            <a:r>
              <a:rPr lang="en-US" sz="3200"/>
              <a:t>#রডিজার ও সঙ্গীদের মতে, “মনোবিজ্ঞানকে আচরণ ও মানব জীবনের সংঘটিত অনুধ্যান হিসেবে সংজ্ঞায়িত করা যায়।”</a:t>
            </a:r>
            <a:br>
              <a:rPr lang="en-US" sz="3200"/>
            </a:br>
            <a:r>
              <a:rPr lang="en-US" sz="3200"/>
              <a:t>#ক্রাইডার ও সঙ্গীদের মতে, “মনোবিজ্ঞান হলো আচরণ ও মানসিক প্রক্রিয়াসমূহের বিজ্ঞানসম্মত পর্যালোচনা।”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5C55AE-3FB1-524C-9930-4330030A2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32" y="2934228"/>
            <a:ext cx="6085284" cy="3745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D9BDC0-EA6D-0149-A9E5-678BAA0A7D71}"/>
              </a:ext>
            </a:extLst>
          </p:cNvPr>
          <p:cNvSpPr txBox="1"/>
          <p:nvPr/>
        </p:nvSpPr>
        <p:spPr>
          <a:xfrm>
            <a:off x="5425678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84B15-C6DC-2E4E-8063-6C0C2D95F16B}"/>
              </a:ext>
            </a:extLst>
          </p:cNvPr>
          <p:cNvSpPr txBox="1"/>
          <p:nvPr/>
        </p:nvSpPr>
        <p:spPr>
          <a:xfrm>
            <a:off x="350640" y="3190877"/>
            <a:ext cx="6085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rgbClr val="C00000"/>
                </a:solidFill>
              </a:rPr>
              <a:t>মনোবিজ্ঞানের </a:t>
            </a:r>
            <a:r>
              <a:rPr lang="en-US" sz="4000" b="1"/>
              <a:t>আধুনিক সংজ্ঞাঃ </a:t>
            </a:r>
            <a:r>
              <a:rPr lang="en-US" sz="4000" b="1">
                <a:solidFill>
                  <a:srgbClr val="C00000"/>
                </a:solidFill>
              </a:rPr>
              <a:t> </a:t>
            </a:r>
            <a:r>
              <a:rPr lang="en-US" sz="4000" b="1"/>
              <a:t>“</a:t>
            </a:r>
            <a:r>
              <a:rPr lang="en-US" sz="4000" b="1">
                <a:solidFill>
                  <a:srgbClr val="C00000"/>
                </a:solidFill>
              </a:rPr>
              <a:t>মনোবিজ্ঞান </a:t>
            </a:r>
            <a:r>
              <a:rPr lang="en-US" sz="4000" b="1"/>
              <a:t>হলো প্রাণীর প্রধানত মানুষের আচরণ ও মানসিক প্রক্রিয়ার বিজ্ঞানসম্মত পর্যালোচনা।”   </a:t>
            </a:r>
            <a:r>
              <a:rPr lang="en-US" sz="4000" b="1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7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EAD6B08-6E8A-C841-A713-464A338B2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" y="-10123"/>
            <a:ext cx="11584781" cy="263545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33A2C46-EFCB-D84A-9B06-0BE10F1B1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2482453"/>
            <a:ext cx="6250781" cy="414337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612BE1B-36C5-9543-AD1A-D2BF6AE5A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2482452"/>
            <a:ext cx="5482828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10C3-252D-3745-9E20-CCA6E20F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মনোবিজ্ঞান হলো প্রাণীর প্রধাণত মানুষের আচরণ ও মানসিক প্রক্রিয়ার বিজ্ঞান । 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32CED7-8965-5545-998F-021F49AE8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4" y="2004219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EA9B-D3FD-2E4C-B524-BC76A8E8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890" y="365126"/>
            <a:ext cx="9764315" cy="1260078"/>
          </a:xfrm>
        </p:spPr>
        <p:txBody>
          <a:bodyPr>
            <a:normAutofit/>
          </a:bodyPr>
          <a:lstStyle/>
          <a:p>
            <a:r>
              <a:rPr lang="en-US" sz="6000" b="1"/>
              <a:t>মূল্যায়ন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65C01-C2E2-C245-BAD3-12D83F31AA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/>
              <a:t>১/ উইলহেম উন্ড কত সালে মনোবিজ্ঞানের পূর্ণাঙ্গ গবেষণাগার স্থাপন করেন?</a:t>
            </a:r>
          </a:p>
          <a:p>
            <a:pPr marL="0" indent="0">
              <a:buNone/>
            </a:pPr>
            <a:r>
              <a:rPr lang="en-US" b="1"/>
              <a:t>২/ কাকে মনোবিজ্ঞানের জনক বলা হয় কেন? </a:t>
            </a:r>
          </a:p>
          <a:p>
            <a:pPr marL="0" indent="0">
              <a:buNone/>
            </a:pPr>
            <a:r>
              <a:rPr lang="en-US" b="1"/>
              <a:t>৩/ উদ্দীপকের প্রতি প্রতিক্রিয়াকে কী বলে? </a:t>
            </a:r>
          </a:p>
          <a:p>
            <a:pPr marL="0" indent="0">
              <a:buNone/>
            </a:pPr>
            <a:r>
              <a:rPr lang="en-US" b="1"/>
              <a:t>৪/ আধুনিক মনোবিজ্ঞান কিসের বিজ্ঞান ? </a:t>
            </a:r>
          </a:p>
          <a:p>
            <a:pPr marL="0" indent="0">
              <a:buNone/>
            </a:pPr>
            <a:r>
              <a:rPr lang="en-US" b="1"/>
              <a:t>৫/যেসব কার্যকলাপ বাইরে থেকে পর্যবেক্ষণ  করা যায় না তাকে কী বলে?  </a:t>
            </a:r>
          </a:p>
          <a:p>
            <a:pPr marL="0" indent="0">
              <a:buNone/>
            </a:pPr>
            <a:r>
              <a:rPr lang="en-US" b="1"/>
              <a:t>৬/ “মনোবিজ্ঞান হলো আচরণের বিজ্ঞান”-সংজ্ঞাটি কার? </a:t>
            </a:r>
          </a:p>
          <a:p>
            <a:pPr marL="0" indent="0">
              <a:buNone/>
            </a:pPr>
            <a:r>
              <a:rPr lang="en-US" b="1"/>
              <a:t>৭/ মনোবিজ্ঞানের বৈজ্ঞানিক যাত্রা শুরু করেন কে?</a:t>
            </a:r>
          </a:p>
          <a:p>
            <a:pPr marL="0" indent="0">
              <a:buNone/>
            </a:pPr>
            <a:r>
              <a:rPr lang="en-US" b="1"/>
              <a:t>৮/ মনোবিজ্ঞানের ইংরেজি  কী? </a:t>
            </a:r>
          </a:p>
          <a:p>
            <a:pPr marL="0" indent="0">
              <a:buNone/>
            </a:pPr>
            <a:r>
              <a:rPr lang="en-US" b="1"/>
              <a:t>৯/ মনোবিজ্ঞানের পূর্ণাঙ্গ গবেষণাগার কত সালে স্থাপিত হয়? </a:t>
            </a:r>
          </a:p>
          <a:p>
            <a:pPr marL="0" indent="0">
              <a:buNone/>
            </a:pPr>
            <a:r>
              <a:rPr lang="en-US" b="1"/>
              <a:t>১০/আচরণবাদী মনোবিজ্ঞানী কে?</a:t>
            </a:r>
          </a:p>
          <a:p>
            <a:pPr marL="0" indent="0">
              <a:buNone/>
            </a:pPr>
            <a:r>
              <a:rPr lang="en-US" b="1"/>
              <a:t>১১/ “প্রাণী মাঠে খাবার খুঁজবে” এটা কোন ধরনের আচরণ?</a:t>
            </a:r>
          </a:p>
          <a:p>
            <a:pPr marL="0" indent="0">
              <a:buNone/>
            </a:pPr>
            <a:r>
              <a:rPr lang="en-US" b="1"/>
              <a:t>১২/Psychology শব্দটি কোন দুটি শব্দ থেকে এসেছে? </a:t>
            </a:r>
          </a:p>
          <a:p>
            <a:pPr marL="0" indent="0">
              <a:buNone/>
            </a:pPr>
            <a:r>
              <a:rPr lang="en-US" b="1"/>
              <a:t>১৩/Psyche অর্থ কী ? </a:t>
            </a:r>
          </a:p>
          <a:p>
            <a:pPr marL="0" indent="0">
              <a:buNone/>
            </a:pPr>
            <a:r>
              <a:rPr lang="en-US" b="1"/>
              <a:t>১৪/Logos অর্থ কী ?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379D5-EED5-2844-BA88-C0363A66E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4037" y="1986360"/>
            <a:ext cx="5181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/>
              <a:t>১/১৮৭৯ সালে </a:t>
            </a:r>
          </a:p>
          <a:p>
            <a:pPr marL="0" indent="0">
              <a:buNone/>
            </a:pPr>
            <a:r>
              <a:rPr lang="en-US" b="1"/>
              <a:t>২/উইলহেম উন্ড</a:t>
            </a:r>
          </a:p>
          <a:p>
            <a:pPr marL="0" indent="0">
              <a:buNone/>
            </a:pPr>
            <a:r>
              <a:rPr lang="en-US" b="1"/>
              <a:t>৩/আচরণ</a:t>
            </a:r>
          </a:p>
          <a:p>
            <a:pPr marL="0" indent="0">
              <a:buNone/>
            </a:pPr>
            <a:r>
              <a:rPr lang="en-US" b="1"/>
              <a:t>৪/ আচরণ ও মানসিক প্রক্রিয়ার বিজ্ঞান</a:t>
            </a:r>
          </a:p>
          <a:p>
            <a:pPr marL="0" indent="0">
              <a:buNone/>
            </a:pPr>
            <a:r>
              <a:rPr lang="en-US" b="1"/>
              <a:t>৫/  মানসিক প্রক্রিয়া</a:t>
            </a:r>
          </a:p>
          <a:p>
            <a:pPr marL="0" indent="0">
              <a:buNone/>
            </a:pPr>
            <a:r>
              <a:rPr lang="en-US" b="1"/>
              <a:t>৬/ জন বি ওয়াটসন</a:t>
            </a:r>
          </a:p>
          <a:p>
            <a:pPr marL="0" indent="0">
              <a:buNone/>
            </a:pPr>
            <a:r>
              <a:rPr lang="en-US" b="1"/>
              <a:t>৭/ উইলহেম উন্ড</a:t>
            </a:r>
          </a:p>
          <a:p>
            <a:pPr marL="0" indent="0">
              <a:buNone/>
            </a:pPr>
            <a:r>
              <a:rPr lang="en-US" b="1"/>
              <a:t>৮/Psychology</a:t>
            </a:r>
          </a:p>
          <a:p>
            <a:pPr marL="0" indent="0">
              <a:buNone/>
            </a:pPr>
            <a:r>
              <a:rPr lang="en-US" b="1"/>
              <a:t>৯/১৮৭৯ সালে</a:t>
            </a:r>
          </a:p>
          <a:p>
            <a:pPr marL="0" indent="0">
              <a:buNone/>
            </a:pPr>
            <a:r>
              <a:rPr lang="en-US" b="1"/>
              <a:t>১০/   জন বি ওয়াটসন</a:t>
            </a:r>
          </a:p>
          <a:p>
            <a:pPr marL="0" indent="0">
              <a:buNone/>
            </a:pPr>
            <a:r>
              <a:rPr lang="en-US" b="1"/>
              <a:t>১১/ বাহ্যিক আচরণ</a:t>
            </a:r>
          </a:p>
          <a:p>
            <a:pPr marL="0" indent="0">
              <a:buNone/>
            </a:pPr>
            <a:r>
              <a:rPr lang="en-US" b="1"/>
              <a:t>১২/ গ্রিক শব্দ Psyche ও Logos থেকে</a:t>
            </a:r>
          </a:p>
          <a:p>
            <a:pPr marL="0" indent="0">
              <a:buNone/>
            </a:pPr>
            <a:r>
              <a:rPr lang="en-US" b="1"/>
              <a:t>১৩/    আত্মা বা মন</a:t>
            </a:r>
          </a:p>
          <a:p>
            <a:pPr marL="0" indent="0">
              <a:buNone/>
            </a:pPr>
            <a:r>
              <a:rPr lang="en-US" b="1"/>
              <a:t>১৪/ বিজ্ঞান বা প্রজ্ঞা </a:t>
            </a:r>
          </a:p>
        </p:txBody>
      </p:sp>
    </p:spTree>
    <p:extLst>
      <p:ext uri="{BB962C8B-B14F-4D97-AF65-F5344CB8AC3E}">
        <p14:creationId xmlns:p14="http://schemas.microsoft.com/office/powerpoint/2010/main" val="35158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B588-12C3-1745-8575-4D81087C6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514" y="311547"/>
            <a:ext cx="11100471" cy="1325563"/>
          </a:xfrm>
        </p:spPr>
        <p:txBody>
          <a:bodyPr>
            <a:normAutofit/>
          </a:bodyPr>
          <a:lstStyle/>
          <a:p>
            <a:r>
              <a:rPr lang="en-US" sz="6000" b="1" dirty="0" err="1"/>
              <a:t>বাড়ির</a:t>
            </a:r>
            <a:r>
              <a:rPr lang="en-US" sz="6000" b="1" dirty="0"/>
              <a:t> </a:t>
            </a:r>
            <a:r>
              <a:rPr lang="en-US" sz="6000" b="1" dirty="0" err="1"/>
              <a:t>কাজ</a:t>
            </a:r>
            <a:r>
              <a:rPr lang="en-US" sz="60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C2479-77C4-B742-B56C-0478757A8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2414954"/>
            <a:ext cx="11909547" cy="4443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১/ </a:t>
            </a:r>
            <a:r>
              <a:rPr lang="en-US" b="1" dirty="0" err="1"/>
              <a:t>আচরণ</a:t>
            </a:r>
            <a:r>
              <a:rPr lang="en-US" b="1" dirty="0"/>
              <a:t> </a:t>
            </a:r>
            <a:r>
              <a:rPr lang="en-US" b="1" dirty="0" err="1"/>
              <a:t>কী</a:t>
            </a:r>
            <a:r>
              <a:rPr lang="en-US" b="1" dirty="0"/>
              <a:t>?</a:t>
            </a:r>
          </a:p>
          <a:p>
            <a:pPr marL="0" indent="0">
              <a:buNone/>
            </a:pPr>
            <a:r>
              <a:rPr lang="en-US" b="1" dirty="0"/>
              <a:t>২/ </a:t>
            </a:r>
            <a:r>
              <a:rPr lang="en-US" b="1" dirty="0" err="1"/>
              <a:t>মানসিক</a:t>
            </a:r>
            <a:r>
              <a:rPr lang="en-US" b="1" dirty="0"/>
              <a:t> </a:t>
            </a:r>
            <a:r>
              <a:rPr lang="en-US" b="1" dirty="0" err="1"/>
              <a:t>প্রক্রিয়া</a:t>
            </a:r>
            <a:r>
              <a:rPr lang="en-US" b="1" dirty="0"/>
              <a:t> </a:t>
            </a:r>
            <a:r>
              <a:rPr lang="en-US" b="1" dirty="0" err="1"/>
              <a:t>কী</a:t>
            </a:r>
            <a:r>
              <a:rPr lang="en-US" b="1" dirty="0"/>
              <a:t>? </a:t>
            </a:r>
          </a:p>
          <a:p>
            <a:pPr marL="0" indent="0">
              <a:buNone/>
            </a:pPr>
            <a:r>
              <a:rPr lang="en-US" b="1" dirty="0"/>
              <a:t>৩/ </a:t>
            </a:r>
            <a:r>
              <a:rPr lang="en-US" b="1" dirty="0" err="1"/>
              <a:t>মনোবিজ্ঞানের</a:t>
            </a:r>
            <a:r>
              <a:rPr lang="en-US" b="1" dirty="0"/>
              <a:t> </a:t>
            </a:r>
            <a:r>
              <a:rPr lang="en-US" b="1" dirty="0" err="1"/>
              <a:t>আধুনিক</a:t>
            </a:r>
            <a:r>
              <a:rPr lang="en-US" b="1" dirty="0"/>
              <a:t> </a:t>
            </a:r>
            <a:r>
              <a:rPr lang="en-US" b="1" dirty="0" err="1"/>
              <a:t>সংজ্ঞা</a:t>
            </a:r>
            <a:r>
              <a:rPr lang="en-US" b="1" dirty="0"/>
              <a:t> </a:t>
            </a:r>
            <a:r>
              <a:rPr lang="en-US" b="1" dirty="0" err="1"/>
              <a:t>দাও</a:t>
            </a:r>
            <a:r>
              <a:rPr lang="en-US" b="1" dirty="0"/>
              <a:t>।</a:t>
            </a:r>
          </a:p>
          <a:p>
            <a:pPr marL="0" indent="0">
              <a:buNone/>
            </a:pPr>
            <a:r>
              <a:rPr lang="en-US" b="1" dirty="0"/>
              <a:t>৪/ </a:t>
            </a:r>
            <a:r>
              <a:rPr lang="en-US" b="1" dirty="0" err="1"/>
              <a:t>মানসিক</a:t>
            </a:r>
            <a:r>
              <a:rPr lang="en-US" b="1" dirty="0"/>
              <a:t> </a:t>
            </a:r>
            <a:r>
              <a:rPr lang="en-US" b="1" dirty="0" err="1"/>
              <a:t>প্রক্রিয়া</a:t>
            </a:r>
            <a:r>
              <a:rPr lang="en-US" b="1" dirty="0"/>
              <a:t> </a:t>
            </a:r>
            <a:r>
              <a:rPr lang="en-US" b="1" dirty="0" err="1"/>
              <a:t>গুরুত্বপূর্ণ</a:t>
            </a:r>
            <a:r>
              <a:rPr lang="en-US" b="1" dirty="0"/>
              <a:t> </a:t>
            </a:r>
            <a:r>
              <a:rPr lang="en-US" b="1" dirty="0" err="1"/>
              <a:t>কেন</a:t>
            </a:r>
            <a:r>
              <a:rPr lang="en-US" b="1" dirty="0"/>
              <a:t>? </a:t>
            </a:r>
          </a:p>
          <a:p>
            <a:pPr marL="0" indent="0">
              <a:buNone/>
            </a:pPr>
            <a:r>
              <a:rPr lang="en-US" b="1" dirty="0"/>
              <a:t>৫/</a:t>
            </a:r>
            <a:r>
              <a:rPr lang="en-US" b="1" dirty="0" err="1"/>
              <a:t>হৃদপিন্ডের</a:t>
            </a:r>
            <a:r>
              <a:rPr lang="en-US" b="1" dirty="0"/>
              <a:t> </a:t>
            </a:r>
            <a:r>
              <a:rPr lang="en-US" b="1" dirty="0" err="1"/>
              <a:t>কার্যাবলি</a:t>
            </a:r>
            <a:r>
              <a:rPr lang="en-US" b="1" dirty="0"/>
              <a:t> </a:t>
            </a:r>
            <a:r>
              <a:rPr lang="en-US" b="1" dirty="0" err="1"/>
              <a:t>অনৈচ্ছিক</a:t>
            </a:r>
            <a:r>
              <a:rPr lang="en-US" b="1" dirty="0"/>
              <a:t> </a:t>
            </a:r>
            <a:r>
              <a:rPr lang="en-US" b="1" dirty="0" err="1"/>
              <a:t>আচরণ</a:t>
            </a:r>
            <a:r>
              <a:rPr lang="en-US" b="1" dirty="0"/>
              <a:t> </a:t>
            </a:r>
            <a:r>
              <a:rPr lang="en-US" b="1" dirty="0" err="1"/>
              <a:t>কেন</a:t>
            </a:r>
            <a:r>
              <a:rPr lang="en-US" b="1" dirty="0"/>
              <a:t>?</a:t>
            </a:r>
          </a:p>
          <a:p>
            <a:pPr marL="0" indent="0">
              <a:buNone/>
            </a:pPr>
            <a:r>
              <a:rPr lang="en-US" b="1" dirty="0"/>
              <a:t>৬/ “</a:t>
            </a:r>
            <a:r>
              <a:rPr lang="en-US" b="1" dirty="0" err="1"/>
              <a:t>শিক্ষকের</a:t>
            </a:r>
            <a:r>
              <a:rPr lang="en-US" b="1" dirty="0"/>
              <a:t> </a:t>
            </a:r>
            <a:r>
              <a:rPr lang="en-US" b="1" dirty="0" err="1"/>
              <a:t>শ্রেণিতে</a:t>
            </a:r>
            <a:r>
              <a:rPr lang="en-US" b="1" dirty="0"/>
              <a:t> </a:t>
            </a:r>
            <a:r>
              <a:rPr lang="en-US" b="1" dirty="0" err="1"/>
              <a:t>পাঠদান</a:t>
            </a:r>
            <a:r>
              <a:rPr lang="en-US" b="1" dirty="0"/>
              <a:t> </a:t>
            </a:r>
            <a:r>
              <a:rPr lang="en-US" b="1" dirty="0" err="1"/>
              <a:t>একটি</a:t>
            </a:r>
            <a:r>
              <a:rPr lang="en-US" b="1" dirty="0"/>
              <a:t> </a:t>
            </a:r>
            <a:r>
              <a:rPr lang="en-US" b="1" dirty="0" err="1"/>
              <a:t>সামগ্রিক</a:t>
            </a:r>
            <a:r>
              <a:rPr lang="en-US" b="1" dirty="0"/>
              <a:t> </a:t>
            </a:r>
            <a:r>
              <a:rPr lang="en-US" b="1" dirty="0" err="1"/>
              <a:t>আচরণ</a:t>
            </a:r>
            <a:r>
              <a:rPr lang="en-US" b="1" dirty="0"/>
              <a:t>”- </a:t>
            </a:r>
            <a:r>
              <a:rPr lang="en-US" b="1" dirty="0" err="1"/>
              <a:t>ব্যাখ্যা</a:t>
            </a:r>
            <a:r>
              <a:rPr lang="en-US" b="1" dirty="0"/>
              <a:t> </a:t>
            </a:r>
            <a:r>
              <a:rPr lang="en-US" b="1" dirty="0" err="1"/>
              <a:t>কর</a:t>
            </a:r>
            <a:r>
              <a:rPr lang="en-US" b="1" dirty="0"/>
              <a:t> । </a:t>
            </a:r>
          </a:p>
          <a:p>
            <a:pPr marL="0" indent="0">
              <a:buNone/>
            </a:pPr>
            <a:r>
              <a:rPr lang="en-US" b="1" dirty="0"/>
              <a:t>৭/</a:t>
            </a:r>
            <a:r>
              <a:rPr lang="en-US" b="1" dirty="0" err="1"/>
              <a:t>চিন্তন</a:t>
            </a:r>
            <a:r>
              <a:rPr lang="en-US" b="1" dirty="0"/>
              <a:t> </a:t>
            </a:r>
            <a:r>
              <a:rPr lang="en-US" b="1" dirty="0" err="1"/>
              <a:t>একটি</a:t>
            </a:r>
            <a:r>
              <a:rPr lang="en-US" b="1" dirty="0"/>
              <a:t> </a:t>
            </a:r>
            <a:r>
              <a:rPr lang="en-US" b="1" dirty="0" err="1"/>
              <a:t>মানসিক</a:t>
            </a:r>
            <a:r>
              <a:rPr lang="en-US" b="1" dirty="0"/>
              <a:t> </a:t>
            </a:r>
            <a:r>
              <a:rPr lang="en-US" b="1" dirty="0" err="1"/>
              <a:t>প্রক্রিয়া</a:t>
            </a:r>
            <a:r>
              <a:rPr lang="en-US" b="1" dirty="0"/>
              <a:t> </a:t>
            </a:r>
            <a:r>
              <a:rPr lang="en-US" b="1" dirty="0" err="1"/>
              <a:t>ব্যাখ্যা</a:t>
            </a:r>
            <a:r>
              <a:rPr lang="en-US" b="1" dirty="0"/>
              <a:t> </a:t>
            </a:r>
            <a:r>
              <a:rPr lang="en-US" b="1" dirty="0" err="1"/>
              <a:t>কর</a:t>
            </a:r>
            <a:r>
              <a:rPr lang="en-US" b="1" dirty="0"/>
              <a:t>।   </a:t>
            </a:r>
          </a:p>
          <a:p>
            <a:pPr marL="0" indent="0">
              <a:buNone/>
            </a:pPr>
            <a:r>
              <a:rPr lang="en-US" b="1" dirty="0"/>
              <a:t>   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900693-6608-7E4E-BA74-5194D14B0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65" y="265336"/>
            <a:ext cx="3655220" cy="42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A18C-D011-E748-8F7F-A4E348E6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734" y="365125"/>
            <a:ext cx="6621066" cy="1742281"/>
          </a:xfrm>
        </p:spPr>
        <p:txBody>
          <a:bodyPr/>
          <a:lstStyle/>
          <a:p>
            <a:r>
              <a:rPr lang="en-US" b="1"/>
              <a:t>সহায়ক গ্রন্থাবলি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18055F-6550-6144-BA37-3AE9FC090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0" y="2272109"/>
            <a:ext cx="10892548" cy="4351338"/>
          </a:xfrm>
        </p:spPr>
      </p:pic>
    </p:spTree>
    <p:extLst>
      <p:ext uri="{BB962C8B-B14F-4D97-AF65-F5344CB8AC3E}">
        <p14:creationId xmlns:p14="http://schemas.microsoft.com/office/powerpoint/2010/main" val="3326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2C7E-98C1-BA44-ABE8-2D528DA3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684" y="803673"/>
            <a:ext cx="8034613" cy="1110456"/>
          </a:xfrm>
        </p:spPr>
        <p:txBody>
          <a:bodyPr>
            <a:normAutofit fontScale="90000"/>
          </a:bodyPr>
          <a:lstStyle/>
          <a:p>
            <a:r>
              <a:rPr lang="en-US" sz="6000" b="1" dirty="0" err="1"/>
              <a:t>সবাইকে</a:t>
            </a:r>
            <a:r>
              <a:rPr lang="en-US" sz="6000" b="1" dirty="0"/>
              <a:t> </a:t>
            </a:r>
            <a:r>
              <a:rPr lang="en-US" sz="6000" b="1" dirty="0" err="1"/>
              <a:t>অসংখ্য</a:t>
            </a:r>
            <a:r>
              <a:rPr lang="en-US" sz="6000" b="1" dirty="0"/>
              <a:t> </a:t>
            </a:r>
            <a:r>
              <a:rPr lang="en-US" sz="6000" b="1" dirty="0" err="1"/>
              <a:t>ধন্যবাদ</a:t>
            </a:r>
            <a:r>
              <a:rPr lang="en-US" sz="6000" b="1" dirty="0"/>
              <a:t> 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F6BDD58-BB2A-CA46-9C17-5356A9ACF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1914129"/>
            <a:ext cx="10828735" cy="4578746"/>
          </a:xfrm>
        </p:spPr>
      </p:pic>
    </p:spTree>
    <p:extLst>
      <p:ext uri="{BB962C8B-B14F-4D97-AF65-F5344CB8AC3E}">
        <p14:creationId xmlns:p14="http://schemas.microsoft.com/office/powerpoint/2010/main" val="34237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EF51-728D-F84F-8AF4-F3A4DA5E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41" y="365125"/>
            <a:ext cx="6799659" cy="2001967"/>
          </a:xfrm>
        </p:spPr>
        <p:txBody>
          <a:bodyPr/>
          <a:lstStyle/>
          <a:p>
            <a:r>
              <a:rPr lang="en-US" sz="6600" b="1"/>
              <a:t>শিখনফলঃ</a:t>
            </a:r>
            <a:r>
              <a:rPr lang="en-US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363DA-BF98-8A4A-B508-8D410FA082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6000" b="1"/>
              <a:t>মনোবিজ্ঞানের ধারণা ব্যাখ্যা করতে পারবে ।    </a:t>
            </a:r>
          </a:p>
        </p:txBody>
      </p:sp>
    </p:spTree>
    <p:extLst>
      <p:ext uri="{BB962C8B-B14F-4D97-AF65-F5344CB8AC3E}">
        <p14:creationId xmlns:p14="http://schemas.microsoft.com/office/powerpoint/2010/main" val="28920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nline learning | ISTE">
            <a:extLst>
              <a:ext uri="{FF2B5EF4-FFF2-40B4-BE49-F238E27FC236}">
                <a16:creationId xmlns:a16="http://schemas.microsoft.com/office/drawing/2014/main" id="{D5263E5D-89E8-4142-90F2-922387360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4" y="1"/>
            <a:ext cx="12216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96FDF9-7824-274C-B210-E5202D39AA84}"/>
              </a:ext>
            </a:extLst>
          </p:cNvPr>
          <p:cNvSpPr txBox="1"/>
          <p:nvPr/>
        </p:nvSpPr>
        <p:spPr>
          <a:xfrm>
            <a:off x="5175647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DD114-0521-5D43-8EE6-7D448D87A49E}"/>
              </a:ext>
            </a:extLst>
          </p:cNvPr>
          <p:cNvSpPr txBox="1"/>
          <p:nvPr/>
        </p:nvSpPr>
        <p:spPr>
          <a:xfrm>
            <a:off x="5389958" y="0"/>
            <a:ext cx="5522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/>
              <a:t>তোমরা  এখন কি করছো?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E7BEF-DA90-5B44-8F3C-8427A5E61834}"/>
              </a:ext>
            </a:extLst>
          </p:cNvPr>
          <p:cNvSpPr txBox="1"/>
          <p:nvPr/>
        </p:nvSpPr>
        <p:spPr>
          <a:xfrm>
            <a:off x="5175647" y="245209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514C6-FE6D-A54E-812E-D174BB03A2CC}"/>
              </a:ext>
            </a:extLst>
          </p:cNvPr>
          <p:cNvSpPr txBox="1"/>
          <p:nvPr/>
        </p:nvSpPr>
        <p:spPr>
          <a:xfrm rot="10800000" flipH="1" flipV="1">
            <a:off x="1279923" y="952"/>
            <a:ext cx="1091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মনোবিজ্ঞানের অনলাইন  ভিডিও  ক্লাস করছো,তাইনা?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2415F-7BDE-E547-89D1-DC97D27092DE}"/>
              </a:ext>
            </a:extLst>
          </p:cNvPr>
          <p:cNvSpPr txBox="1"/>
          <p:nvPr/>
        </p:nvSpPr>
        <p:spPr>
          <a:xfrm>
            <a:off x="5005982" y="244316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A71FA-158B-DD4F-BDC0-E7F47F44FCD2}"/>
              </a:ext>
            </a:extLst>
          </p:cNvPr>
          <p:cNvSpPr txBox="1"/>
          <p:nvPr/>
        </p:nvSpPr>
        <p:spPr>
          <a:xfrm>
            <a:off x="570308" y="-30779"/>
            <a:ext cx="1105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তোমরা যে ক্লাস করছো এর পিছনে কি কাজ করছে?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F58BC-D626-B340-882D-12FB0C1152A2}"/>
              </a:ext>
            </a:extLst>
          </p:cNvPr>
          <p:cNvSpPr txBox="1"/>
          <p:nvPr/>
        </p:nvSpPr>
        <p:spPr>
          <a:xfrm>
            <a:off x="4648795" y="243423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43578-D7A3-704A-8EBC-39D23C22A810}"/>
              </a:ext>
            </a:extLst>
          </p:cNvPr>
          <p:cNvSpPr txBox="1"/>
          <p:nvPr/>
        </p:nvSpPr>
        <p:spPr>
          <a:xfrm>
            <a:off x="0" y="397014"/>
            <a:ext cx="3939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এর পেছনে  প্রেষণা কাজ করছে।প্রেষণা  ব্যক্তির এমন একটি অভ্যন্তরীণ  শক্তি, যা ব্যক্তিকে কোন কাজে প্রেরিত বা তাড়িত করে। </a:t>
            </a:r>
          </a:p>
        </p:txBody>
      </p:sp>
    </p:spTree>
    <p:extLst>
      <p:ext uri="{BB962C8B-B14F-4D97-AF65-F5344CB8AC3E}">
        <p14:creationId xmlns:p14="http://schemas.microsoft.com/office/powerpoint/2010/main" val="246191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F2DB4D-6F27-B749-BD2C-D607EF1CF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7" y="0"/>
            <a:ext cx="11376421" cy="6625828"/>
          </a:xfrm>
          <a:prstGeom prst="rect">
            <a:avLst/>
          </a:prstGeom>
        </p:spPr>
      </p:pic>
      <p:pic>
        <p:nvPicPr>
          <p:cNvPr id="4" name="Picture 4" descr="Perception GIF - Find on GIFER">
            <a:extLst>
              <a:ext uri="{FF2B5EF4-FFF2-40B4-BE49-F238E27FC236}">
                <a16:creationId xmlns:a16="http://schemas.microsoft.com/office/drawing/2014/main" id="{4D53E12F-016B-0249-906B-3D11E7FB81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7" y="0"/>
            <a:ext cx="11517006" cy="649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F03CE1-8BB9-6C4F-923A-B7D0D43D37A4}"/>
              </a:ext>
            </a:extLst>
          </p:cNvPr>
          <p:cNvSpPr txBox="1"/>
          <p:nvPr/>
        </p:nvSpPr>
        <p:spPr>
          <a:xfrm>
            <a:off x="5184575" y="2514602"/>
            <a:ext cx="4155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প্রত্যক্ষণ </a:t>
            </a:r>
          </a:p>
        </p:txBody>
      </p:sp>
    </p:spTree>
    <p:extLst>
      <p:ext uri="{BB962C8B-B14F-4D97-AF65-F5344CB8AC3E}">
        <p14:creationId xmlns:p14="http://schemas.microsoft.com/office/powerpoint/2010/main" val="17619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2FCB75-5717-1B4D-9876-9D65D378B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7" y="348851"/>
            <a:ext cx="11447859" cy="6312696"/>
          </a:xfrm>
          <a:prstGeom prst="rect">
            <a:avLst/>
          </a:prstGeom>
        </p:spPr>
      </p:pic>
      <p:pic>
        <p:nvPicPr>
          <p:cNvPr id="4" name="Picture 2" descr="Black and White | Optical illusions art, Illusion art, Art optical">
            <a:extLst>
              <a:ext uri="{FF2B5EF4-FFF2-40B4-BE49-F238E27FC236}">
                <a16:creationId xmlns:a16="http://schemas.microsoft.com/office/drawing/2014/main" id="{93532F80-8452-A648-B915-5DB6D11A2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" y="108347"/>
            <a:ext cx="1178453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17636E-A4C2-1841-B7AB-3ED068E478F6}"/>
              </a:ext>
            </a:extLst>
          </p:cNvPr>
          <p:cNvSpPr txBox="1"/>
          <p:nvPr/>
        </p:nvSpPr>
        <p:spPr>
          <a:xfrm rot="10800000" flipV="1">
            <a:off x="5291729" y="196453"/>
            <a:ext cx="3084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প্রত্যক্ষণ </a:t>
            </a:r>
          </a:p>
        </p:txBody>
      </p:sp>
    </p:spTree>
    <p:extLst>
      <p:ext uri="{BB962C8B-B14F-4D97-AF65-F5344CB8AC3E}">
        <p14:creationId xmlns:p14="http://schemas.microsoft.com/office/powerpoint/2010/main" val="28186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34CFE59-45B5-42E7-8E58-9F3D09990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216877"/>
            <a:ext cx="11941969" cy="64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D6E924-D761-7F43-B856-FFE67D175489}"/>
              </a:ext>
            </a:extLst>
          </p:cNvPr>
          <p:cNvSpPr txBox="1"/>
          <p:nvPr/>
        </p:nvSpPr>
        <p:spPr>
          <a:xfrm rot="10800000" flipV="1">
            <a:off x="5059557" y="892969"/>
            <a:ext cx="3084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প্রত্যক্ষণ </a:t>
            </a:r>
          </a:p>
        </p:txBody>
      </p:sp>
    </p:spTree>
    <p:extLst>
      <p:ext uri="{BB962C8B-B14F-4D97-AF65-F5344CB8AC3E}">
        <p14:creationId xmlns:p14="http://schemas.microsoft.com/office/powerpoint/2010/main" val="39497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6E0BC85-2898-4FFD-826F-A92BC3C5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6" y="633413"/>
            <a:ext cx="11781233" cy="602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4A7345-9496-844B-927A-9BEB43B4E7D2}"/>
              </a:ext>
            </a:extLst>
          </p:cNvPr>
          <p:cNvSpPr txBox="1"/>
          <p:nvPr/>
        </p:nvSpPr>
        <p:spPr>
          <a:xfrm>
            <a:off x="5184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42509-80AB-754E-8F71-255C8B93DA21}"/>
              </a:ext>
            </a:extLst>
          </p:cNvPr>
          <p:cNvSpPr txBox="1"/>
          <p:nvPr/>
        </p:nvSpPr>
        <p:spPr>
          <a:xfrm>
            <a:off x="5184576" y="525692"/>
            <a:ext cx="379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মনোভাব </a:t>
            </a:r>
          </a:p>
        </p:txBody>
      </p:sp>
    </p:spTree>
    <p:extLst>
      <p:ext uri="{BB962C8B-B14F-4D97-AF65-F5344CB8AC3E}">
        <p14:creationId xmlns:p14="http://schemas.microsoft.com/office/powerpoint/2010/main" val="35883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2A6C5D-D5E8-7A42-9DE6-B206154C1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267891"/>
            <a:ext cx="11108532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শিক্ষক পরিচিতি :</vt:lpstr>
      <vt:lpstr>শিখনফলঃ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P----------পি sy---------সি cho-------চ lo----------লো gy----------যাই</vt:lpstr>
      <vt:lpstr>খ্রিস্টীয় দশম শতাব্দীর সাহিত্য ও দর্শনে মনোবিজ্ঞান শব্দটি পাওয়া যায়। দুটি গ্রিক শব্দ Psyche ও Logos থেকে Psychology শব্দটির  উৎপত্তি।   </vt:lpstr>
      <vt:lpstr>PowerPoint Presentation</vt:lpstr>
      <vt:lpstr>১৮৭৯ সালে উইলহেম উন্ড মনোবিজ্ঞানের গবেষণা পরিচালনার লক্ষ্যে জার্মানির লিপজিগ বিশ্ববিদ্যালয়ে প্রথম পূর্ণাঙ্গ গবেষণাগার স্থাপন করেন। এজন্য উন্ডকে পরীক্ষণ মনোবিজ্ঞানের জনক বলা হয়।  # উন্ডের মতে, “মনোবিজ্ঞান হলো চেতনার বিজ্ঞান।”          </vt:lpstr>
      <vt:lpstr>আমেরিকার মনোবিজ্ঞানী ওয়াটসন ১৯১৩ সালে মনোবিজ্ঞানের সম্পূর্ণ নতুন সংজ্ঞা প্রদান করেন। #তাঁর মতে, “মনোবিজ্ঞান হলো আচরণের বিজ্ঞান।”  </vt:lpstr>
      <vt:lpstr>#রডিজার ও সঙ্গীদের মতে, “মনোবিজ্ঞানকে আচরণ ও মানব জীবনের সংঘটিত অনুধ্যান হিসেবে সংজ্ঞায়িত করা যায়।” #ক্রাইডার ও সঙ্গীদের মতে, “মনোবিজ্ঞান হলো আচরণ ও মানসিক প্রক্রিয়াসমূহের বিজ্ঞানসম্মত পর্যালোচনা।”      </vt:lpstr>
      <vt:lpstr>PowerPoint Presentation</vt:lpstr>
      <vt:lpstr>মনোবিজ্ঞান হলো প্রাণীর প্রধাণত মানুষের আচরণ ও মানসিক প্রক্রিয়ার বিজ্ঞান ।    </vt:lpstr>
      <vt:lpstr>মূল্যায়ন </vt:lpstr>
      <vt:lpstr>বাড়ির কাজ </vt:lpstr>
      <vt:lpstr>সহায়ক গ্রন্থাবলি </vt:lpstr>
      <vt:lpstr>সবাইকে অসংখ্য ধন্যবাদ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tasmin</dc:creator>
  <cp:lastModifiedBy>farhana tasmin</cp:lastModifiedBy>
  <cp:revision>34</cp:revision>
  <dcterms:created xsi:type="dcterms:W3CDTF">2020-10-25T12:52:12Z</dcterms:created>
  <dcterms:modified xsi:type="dcterms:W3CDTF">2020-10-27T07:18:09Z</dcterms:modified>
</cp:coreProperties>
</file>