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73" r:id="rId6"/>
    <p:sldId id="261" r:id="rId7"/>
    <p:sldId id="258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5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7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09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gradFill>
            <a:gsLst>
              <a:gs pos="47780">
                <a:schemeClr val="accent1">
                  <a:lumMod val="75000"/>
                </a:schemeClr>
              </a:gs>
              <a:gs pos="59000">
                <a:srgbClr val="FFFF00"/>
              </a:gs>
              <a:gs pos="38928">
                <a:srgbClr val="FFFF00"/>
              </a:gs>
              <a:gs pos="27424">
                <a:srgbClr val="FF0000"/>
              </a:gs>
              <a:gs pos="14134">
                <a:srgbClr val="FFFF00"/>
              </a:gs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1">
                  <a:lumMod val="50000"/>
                </a:schemeClr>
              </a:gs>
              <a:gs pos="83000">
                <a:srgbClr val="00B05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12700"/>
          </a:effectLst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78634" y="6488668"/>
            <a:ext cx="872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Nahid</a:t>
            </a:r>
            <a:r>
              <a:rPr lang="en-US" baseline="0" dirty="0"/>
              <a:t> Akhtar </a:t>
            </a:r>
            <a:r>
              <a:rPr lang="en-US" baseline="0" dirty="0" err="1"/>
              <a:t>parvin.assistant</a:t>
            </a:r>
            <a:r>
              <a:rPr lang="en-US" baseline="0" dirty="0"/>
              <a:t> </a:t>
            </a:r>
            <a:r>
              <a:rPr lang="en-US" baseline="0" dirty="0" err="1"/>
              <a:t>teacher,jagodishpur</a:t>
            </a:r>
            <a:r>
              <a:rPr lang="en-US" baseline="0" dirty="0"/>
              <a:t> </a:t>
            </a:r>
            <a:r>
              <a:rPr lang="en-US" baseline="0" dirty="0" err="1"/>
              <a:t>govt.primary</a:t>
            </a:r>
            <a:r>
              <a:rPr lang="en-US" baseline="0" dirty="0"/>
              <a:t> </a:t>
            </a:r>
            <a:r>
              <a:rPr lang="en-US" baseline="0" dirty="0" err="1"/>
              <a:t>school,taragonj,Rangpur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6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0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3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9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4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gradFill>
            <a:gsLst>
              <a:gs pos="47780">
                <a:schemeClr val="accent1">
                  <a:lumMod val="75000"/>
                </a:schemeClr>
              </a:gs>
              <a:gs pos="59000">
                <a:srgbClr val="FFFF00"/>
              </a:gs>
              <a:gs pos="38928">
                <a:srgbClr val="FFFF00"/>
              </a:gs>
              <a:gs pos="27424">
                <a:srgbClr val="FF0000"/>
              </a:gs>
              <a:gs pos="14134">
                <a:srgbClr val="FFFF00"/>
              </a:gs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1">
                  <a:lumMod val="50000"/>
                </a:schemeClr>
              </a:gs>
              <a:gs pos="83000">
                <a:srgbClr val="00B05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63373" y="6537905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Nahid</a:t>
            </a:r>
            <a:r>
              <a:rPr lang="en-US" dirty="0"/>
              <a:t> Akhtar </a:t>
            </a:r>
            <a:r>
              <a:rPr lang="en-US" dirty="0" err="1"/>
              <a:t>parvin.assistant</a:t>
            </a:r>
            <a:r>
              <a:rPr lang="en-US" dirty="0"/>
              <a:t> </a:t>
            </a:r>
            <a:r>
              <a:rPr lang="en-US" dirty="0" err="1"/>
              <a:t>teacher,jagodishpur</a:t>
            </a:r>
            <a:r>
              <a:rPr lang="en-US" baseline="0" dirty="0"/>
              <a:t> </a:t>
            </a:r>
            <a:r>
              <a:rPr lang="en-US" baseline="0" dirty="0" err="1"/>
              <a:t>govt.primary</a:t>
            </a:r>
            <a:r>
              <a:rPr lang="en-US" baseline="0" dirty="0"/>
              <a:t> </a:t>
            </a:r>
            <a:r>
              <a:rPr lang="en-US" baseline="0" dirty="0" err="1"/>
              <a:t>school,taragonj,Rangpur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1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A6CF6F2-C1E6-41F4-9699-86BFEBB854C0}"/>
              </a:ext>
            </a:extLst>
          </p:cNvPr>
          <p:cNvGrpSpPr/>
          <p:nvPr/>
        </p:nvGrpSpPr>
        <p:grpSpPr>
          <a:xfrm>
            <a:off x="401917" y="339678"/>
            <a:ext cx="11388166" cy="6253050"/>
            <a:chOff x="445198" y="339678"/>
            <a:chExt cx="11388166" cy="62530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CF85DE-F56E-4E48-9034-54F748E21EE8}"/>
                </a:ext>
              </a:extLst>
            </p:cNvPr>
            <p:cNvSpPr txBox="1"/>
            <p:nvPr/>
          </p:nvSpPr>
          <p:spPr>
            <a:xfrm>
              <a:off x="553758" y="4146117"/>
              <a:ext cx="2768599" cy="2369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Nahid Akhtar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parvin</a:t>
              </a:r>
              <a:endPara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Jagodishpur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government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primary school.</a:t>
              </a:r>
            </a:p>
            <a:p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Ekarchali,taragong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en-US" sz="20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rangpur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2F0E32-83B4-420E-A230-12C1A51B0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644" y="339678"/>
              <a:ext cx="2985720" cy="353648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4BDD7F-8DEA-48AF-AEAF-B6947607F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98" y="386009"/>
              <a:ext cx="2985720" cy="375781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E30406-99D2-4D0E-8944-B565A3A09090}"/>
                </a:ext>
              </a:extLst>
            </p:cNvPr>
            <p:cNvGrpSpPr/>
            <p:nvPr/>
          </p:nvGrpSpPr>
          <p:grpSpPr>
            <a:xfrm>
              <a:off x="5790679" y="4069386"/>
              <a:ext cx="5956123" cy="2523342"/>
              <a:chOff x="3039035" y="2115893"/>
              <a:chExt cx="5956123" cy="252334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E8E4FE9-FD18-42E6-8B71-DD721F4A9E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4" t="3563" r="6329" b="7955"/>
              <a:stretch/>
            </p:blipFill>
            <p:spPr>
              <a:xfrm>
                <a:off x="3196842" y="2115893"/>
                <a:ext cx="5798316" cy="2523342"/>
              </a:xfrm>
              <a:prstGeom prst="rect">
                <a:avLst/>
              </a:prstGeom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681499A-C378-4558-A077-B3136EE619BA}"/>
                  </a:ext>
                </a:extLst>
              </p:cNvPr>
              <p:cNvSpPr/>
              <p:nvPr/>
            </p:nvSpPr>
            <p:spPr>
              <a:xfrm>
                <a:off x="3039035" y="2115893"/>
                <a:ext cx="618565" cy="126167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3F092-0208-4581-9704-6DE3AB697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39"/>
            <a:stretch/>
          </p:blipFill>
          <p:spPr>
            <a:xfrm>
              <a:off x="3525121" y="3346517"/>
              <a:ext cx="3347287" cy="312547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FF1B62-9A1A-4731-A638-2E64D04460D0}"/>
                </a:ext>
              </a:extLst>
            </p:cNvPr>
            <p:cNvSpPr/>
            <p:nvPr/>
          </p:nvSpPr>
          <p:spPr>
            <a:xfrm>
              <a:off x="3525121" y="761194"/>
              <a:ext cx="5378395" cy="258532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u="sng" cap="none" spc="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 to</a:t>
              </a:r>
            </a:p>
            <a:p>
              <a:pPr algn="ctr"/>
              <a:r>
                <a:rPr lang="en-US" sz="5400" b="1" u="sng" cap="none" spc="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my</a:t>
              </a:r>
            </a:p>
            <a:p>
              <a:pPr algn="ctr"/>
              <a:r>
                <a:rPr lang="en-US" sz="5400" b="1" u="sng" cap="none" spc="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Multimedia class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0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E2506-9758-4A7E-9448-C46C41CAD968}"/>
              </a:ext>
            </a:extLst>
          </p:cNvPr>
          <p:cNvSpPr txBox="1"/>
          <p:nvPr/>
        </p:nvSpPr>
        <p:spPr>
          <a:xfrm>
            <a:off x="491836" y="582198"/>
            <a:ext cx="114923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>
                <a:solidFill>
                  <a:srgbClr val="00B050"/>
                </a:solidFill>
              </a:rPr>
              <a:t>Fill in the blanks</a:t>
            </a:r>
            <a:r>
              <a:rPr lang="en-US" sz="6600" b="1" u="sng" dirty="0"/>
              <a:t>.</a:t>
            </a:r>
          </a:p>
          <a:p>
            <a:r>
              <a:rPr lang="en-US" sz="6600" dirty="0"/>
              <a:t>1.What sound does a frog ------?.</a:t>
            </a:r>
          </a:p>
          <a:p>
            <a:r>
              <a:rPr lang="en-US" sz="6600" dirty="0"/>
              <a:t>2.Frog had  ---------- voice.</a:t>
            </a:r>
          </a:p>
          <a:p>
            <a:r>
              <a:rPr lang="en-US" sz="6600" dirty="0"/>
              <a:t>3.They enjoyed   ------to him.</a:t>
            </a:r>
          </a:p>
          <a:p>
            <a:endParaRPr lang="en-US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761B4-70DA-4200-AD05-AC2266DC87ED}"/>
              </a:ext>
            </a:extLst>
          </p:cNvPr>
          <p:cNvSpPr txBox="1"/>
          <p:nvPr/>
        </p:nvSpPr>
        <p:spPr>
          <a:xfrm>
            <a:off x="12077699" y="1406749"/>
            <a:ext cx="2161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59888-9840-4D92-A20A-43F09E6D2693}"/>
              </a:ext>
            </a:extLst>
          </p:cNvPr>
          <p:cNvSpPr txBox="1"/>
          <p:nvPr/>
        </p:nvSpPr>
        <p:spPr>
          <a:xfrm>
            <a:off x="12306300" y="2459635"/>
            <a:ext cx="2445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B819A-2782-4EE2-8AF1-A8B6AE75894E}"/>
              </a:ext>
            </a:extLst>
          </p:cNvPr>
          <p:cNvSpPr txBox="1"/>
          <p:nvPr/>
        </p:nvSpPr>
        <p:spPr>
          <a:xfrm>
            <a:off x="12191999" y="3450966"/>
            <a:ext cx="2673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296547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77 -1.11111E-6 L -0.22123 -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61029 0.022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51993 0.008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CE1D5E-1283-4AE3-8F70-E6C4ABD71BFD}"/>
              </a:ext>
            </a:extLst>
          </p:cNvPr>
          <p:cNvSpPr txBox="1"/>
          <p:nvPr/>
        </p:nvSpPr>
        <p:spPr>
          <a:xfrm>
            <a:off x="290946" y="374072"/>
            <a:ext cx="10404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sentences given by the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126D2-1D1E-4756-AA5E-2C9C453A3DC5}"/>
              </a:ext>
            </a:extLst>
          </p:cNvPr>
          <p:cNvSpPr txBox="1"/>
          <p:nvPr/>
        </p:nvSpPr>
        <p:spPr>
          <a:xfrm>
            <a:off x="637310" y="2389138"/>
            <a:ext cx="1925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56BDA3-FA2D-45D6-8230-EA5C7C5BFC40}"/>
              </a:ext>
            </a:extLst>
          </p:cNvPr>
          <p:cNvSpPr txBox="1"/>
          <p:nvPr/>
        </p:nvSpPr>
        <p:spPr>
          <a:xfrm>
            <a:off x="4291445" y="2209569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0583A-D75A-48A3-B6C5-CD023CF5142E}"/>
              </a:ext>
            </a:extLst>
          </p:cNvPr>
          <p:cNvSpPr txBox="1"/>
          <p:nvPr/>
        </p:nvSpPr>
        <p:spPr>
          <a:xfrm>
            <a:off x="2895599" y="34290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8BAA6-F209-45F4-93E2-809CCAFD4AB0}"/>
              </a:ext>
            </a:extLst>
          </p:cNvPr>
          <p:cNvSpPr txBox="1"/>
          <p:nvPr/>
        </p:nvSpPr>
        <p:spPr>
          <a:xfrm>
            <a:off x="4017232" y="5119300"/>
            <a:ext cx="658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21BF7-D5E1-40FD-B017-73C1E1EED816}"/>
              </a:ext>
            </a:extLst>
          </p:cNvPr>
          <p:cNvSpPr txBox="1"/>
          <p:nvPr/>
        </p:nvSpPr>
        <p:spPr>
          <a:xfrm>
            <a:off x="6858000" y="2348069"/>
            <a:ext cx="4765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sing song.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96FE33-2AAF-4D07-8B8D-659C81074109}"/>
              </a:ext>
            </a:extLst>
          </p:cNvPr>
          <p:cNvSpPr txBox="1"/>
          <p:nvPr/>
        </p:nvSpPr>
        <p:spPr>
          <a:xfrm>
            <a:off x="533399" y="3637866"/>
            <a:ext cx="1925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052C31-5606-412F-8E64-D8CF7EA61445}"/>
              </a:ext>
            </a:extLst>
          </p:cNvPr>
          <p:cNvSpPr txBox="1"/>
          <p:nvPr/>
        </p:nvSpPr>
        <p:spPr>
          <a:xfrm>
            <a:off x="3962400" y="356749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cant share the apple with you.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45D527-5C79-4E2E-B92F-83A2F214A21A}"/>
              </a:ext>
            </a:extLst>
          </p:cNvPr>
          <p:cNvSpPr txBox="1"/>
          <p:nvPr/>
        </p:nvSpPr>
        <p:spPr>
          <a:xfrm>
            <a:off x="533399" y="5257800"/>
            <a:ext cx="2029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1310F-7EB6-4509-B9F7-E67C3B6E5180}"/>
              </a:ext>
            </a:extLst>
          </p:cNvPr>
          <p:cNvSpPr txBox="1"/>
          <p:nvPr/>
        </p:nvSpPr>
        <p:spPr>
          <a:xfrm>
            <a:off x="6858000" y="5303965"/>
            <a:ext cx="504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 like to fly.</a:t>
            </a:r>
          </a:p>
        </p:txBody>
      </p:sp>
    </p:spTree>
    <p:extLst>
      <p:ext uri="{BB962C8B-B14F-4D97-AF65-F5344CB8AC3E}">
        <p14:creationId xmlns:p14="http://schemas.microsoft.com/office/powerpoint/2010/main" val="243577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F05D31D-EFEA-4280-B74B-F30629DAA133}"/>
              </a:ext>
            </a:extLst>
          </p:cNvPr>
          <p:cNvSpPr/>
          <p:nvPr/>
        </p:nvSpPr>
        <p:spPr>
          <a:xfrm>
            <a:off x="1447800" y="304800"/>
            <a:ext cx="58674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7030A0"/>
                </a:solidFill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C8D25-B38C-471F-91B2-4148B7CB8B85}"/>
              </a:ext>
            </a:extLst>
          </p:cNvPr>
          <p:cNvSpPr txBox="1"/>
          <p:nvPr/>
        </p:nvSpPr>
        <p:spPr>
          <a:xfrm>
            <a:off x="346364" y="1794160"/>
            <a:ext cx="696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1.What sound does a frog make?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DCBA7-81FE-4941-8AA5-9BE28F6C70A7}"/>
              </a:ext>
            </a:extLst>
          </p:cNvPr>
          <p:cNvSpPr txBox="1"/>
          <p:nvPr/>
        </p:nvSpPr>
        <p:spPr>
          <a:xfrm>
            <a:off x="346364" y="2801495"/>
            <a:ext cx="10584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2.When did the frogs have more beautiful voice then birds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9FC31-DBB3-4B28-86EB-8D01D7674418}"/>
              </a:ext>
            </a:extLst>
          </p:cNvPr>
          <p:cNvSpPr txBox="1"/>
          <p:nvPr/>
        </p:nvSpPr>
        <p:spPr>
          <a:xfrm>
            <a:off x="346364" y="4171100"/>
            <a:ext cx="7384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3.Which frog had the most beautiful voice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C4880-7B2D-4F04-A5B5-A13BE44515E0}"/>
              </a:ext>
            </a:extLst>
          </p:cNvPr>
          <p:cNvSpPr txBox="1"/>
          <p:nvPr/>
        </p:nvSpPr>
        <p:spPr>
          <a:xfrm>
            <a:off x="744682" y="2259616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Ans: croak </a:t>
            </a:r>
            <a:r>
              <a:rPr lang="en-US" sz="3200" dirty="0" err="1">
                <a:solidFill>
                  <a:srgbClr val="7030A0"/>
                </a:solidFill>
              </a:rPr>
              <a:t>croak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4E511-F4B9-4D80-94A5-367087F2E25D}"/>
              </a:ext>
            </a:extLst>
          </p:cNvPr>
          <p:cNvSpPr txBox="1"/>
          <p:nvPr/>
        </p:nvSpPr>
        <p:spPr>
          <a:xfrm>
            <a:off x="725632" y="3386270"/>
            <a:ext cx="1074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Ans: A long time ago, frogs have more beautiful voice then birds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F8D49-F951-4A4A-A485-BA819A2DA367}"/>
              </a:ext>
            </a:extLst>
          </p:cNvPr>
          <p:cNvSpPr txBox="1"/>
          <p:nvPr/>
        </p:nvSpPr>
        <p:spPr>
          <a:xfrm>
            <a:off x="725632" y="4816165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</a:rPr>
              <a:t>Ans:Bluster</a:t>
            </a:r>
            <a:r>
              <a:rPr lang="en-US" sz="3200" dirty="0">
                <a:solidFill>
                  <a:srgbClr val="7030A0"/>
                </a:solidFill>
              </a:rPr>
              <a:t> had the most beautiful voice .</a:t>
            </a:r>
          </a:p>
        </p:txBody>
      </p:sp>
    </p:spTree>
    <p:extLst>
      <p:ext uri="{BB962C8B-B14F-4D97-AF65-F5344CB8AC3E}">
        <p14:creationId xmlns:p14="http://schemas.microsoft.com/office/powerpoint/2010/main" val="1604590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4F9DDA-28E8-40FB-A7DB-1164AF266307}"/>
              </a:ext>
            </a:extLst>
          </p:cNvPr>
          <p:cNvSpPr txBox="1"/>
          <p:nvPr/>
        </p:nvSpPr>
        <p:spPr>
          <a:xfrm rot="1140000">
            <a:off x="1530761" y="3763248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DE057-A820-4A39-9947-1C252503B50B}"/>
              </a:ext>
            </a:extLst>
          </p:cNvPr>
          <p:cNvSpPr txBox="1"/>
          <p:nvPr/>
        </p:nvSpPr>
        <p:spPr>
          <a:xfrm rot="1140000">
            <a:off x="4105284" y="376324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সবসময়</a:t>
            </a:r>
            <a:r>
              <a:rPr lang="en-US" sz="2800" dirty="0"/>
              <a:t> -  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A0D56-3076-4F19-8535-5066FBADF8F5}"/>
              </a:ext>
            </a:extLst>
          </p:cNvPr>
          <p:cNvSpPr txBox="1"/>
          <p:nvPr/>
        </p:nvSpPr>
        <p:spPr>
          <a:xfrm rot="1140000">
            <a:off x="5536795" y="3721349"/>
            <a:ext cx="581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Lina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try to speak truth,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95C79-9304-4AE8-B8D9-8E86A15283EE}"/>
              </a:ext>
            </a:extLst>
          </p:cNvPr>
          <p:cNvSpPr txBox="1"/>
          <p:nvPr/>
        </p:nvSpPr>
        <p:spPr>
          <a:xfrm>
            <a:off x="2587337" y="570406"/>
            <a:ext cx="6102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</a:rPr>
              <a:t>One day one word</a:t>
            </a:r>
          </a:p>
        </p:txBody>
      </p:sp>
    </p:spTree>
    <p:extLst>
      <p:ext uri="{BB962C8B-B14F-4D97-AF65-F5344CB8AC3E}">
        <p14:creationId xmlns:p14="http://schemas.microsoft.com/office/powerpoint/2010/main" val="62675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5B30D-3AA1-4537-8BC1-B4FD3C258455}"/>
              </a:ext>
            </a:extLst>
          </p:cNvPr>
          <p:cNvSpPr txBox="1"/>
          <p:nvPr/>
        </p:nvSpPr>
        <p:spPr>
          <a:xfrm>
            <a:off x="1451263" y="3680734"/>
            <a:ext cx="75438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Why did bluster refuse to share his voice ?</a:t>
            </a:r>
          </a:p>
          <a:p>
            <a:pPr algn="ctr"/>
            <a:r>
              <a:rPr lang="en-US" sz="2800" b="1" dirty="0"/>
              <a:t>Write only two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0CEAD-0BF5-44C4-BD48-08488AC5C3D4}"/>
              </a:ext>
            </a:extLst>
          </p:cNvPr>
          <p:cNvSpPr txBox="1"/>
          <p:nvPr/>
        </p:nvSpPr>
        <p:spPr>
          <a:xfrm>
            <a:off x="3491345" y="762000"/>
            <a:ext cx="346363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Home work.</a:t>
            </a:r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98BF2886-895E-49AE-9849-13FC9A01EAB2}"/>
              </a:ext>
            </a:extLst>
          </p:cNvPr>
          <p:cNvSpPr/>
          <p:nvPr/>
        </p:nvSpPr>
        <p:spPr>
          <a:xfrm>
            <a:off x="4942886" y="2082242"/>
            <a:ext cx="484632" cy="863025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3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97B2F3-E480-49B0-88D7-76CC5FD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34" y="263236"/>
            <a:ext cx="4818784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38EC14-C53F-4BB3-9898-4633750E82D2}"/>
              </a:ext>
            </a:extLst>
          </p:cNvPr>
          <p:cNvSpPr txBox="1"/>
          <p:nvPr/>
        </p:nvSpPr>
        <p:spPr>
          <a:xfrm>
            <a:off x="623455" y="305068"/>
            <a:ext cx="61237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ALL </a:t>
            </a:r>
          </a:p>
          <a:p>
            <a:r>
              <a:rPr lang="en-US" sz="8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THINK</a:t>
            </a:r>
          </a:p>
          <a:p>
            <a:r>
              <a:rPr lang="en-US" sz="8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POSITIVE.</a:t>
            </a:r>
          </a:p>
        </p:txBody>
      </p:sp>
    </p:spTree>
    <p:extLst>
      <p:ext uri="{BB962C8B-B14F-4D97-AF65-F5344CB8AC3E}">
        <p14:creationId xmlns:p14="http://schemas.microsoft.com/office/powerpoint/2010/main" val="1108671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8934D-1360-43CB-9AE1-F1780271E0FB}"/>
              </a:ext>
            </a:extLst>
          </p:cNvPr>
          <p:cNvSpPr txBox="1"/>
          <p:nvPr/>
        </p:nvSpPr>
        <p:spPr>
          <a:xfrm>
            <a:off x="2273531" y="362919"/>
            <a:ext cx="7315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5B4790-3DD2-4550-9E78-B738ADC0004A}"/>
              </a:ext>
            </a:extLst>
          </p:cNvPr>
          <p:cNvSpPr txBox="1"/>
          <p:nvPr/>
        </p:nvSpPr>
        <p:spPr>
          <a:xfrm>
            <a:off x="344424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7E0325-5986-4E84-B372-426FFB0CACBE}"/>
              </a:ext>
            </a:extLst>
          </p:cNvPr>
          <p:cNvSpPr/>
          <p:nvPr/>
        </p:nvSpPr>
        <p:spPr>
          <a:xfrm>
            <a:off x="1029072" y="1884219"/>
            <a:ext cx="10400928" cy="34789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the end of the lesson-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Students will be able to ____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read the text with correct pronunciation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choose appropriate answers from the alternatives.</a:t>
            </a:r>
          </a:p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make answers of the textual questions.</a:t>
            </a:r>
          </a:p>
          <a:p>
            <a:pPr marL="342900" indent="-342900">
              <a:buAutoNum type="arabicPeriod"/>
            </a:pP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44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BAB4E7F3-6ACC-431A-B607-8E3136250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70264"/>
            <a:ext cx="9144000" cy="4495800"/>
          </a:xfrm>
          <a:prstGeom prst="rect">
            <a:avLst/>
          </a:prstGeom>
        </p:spPr>
      </p:pic>
      <p:sp>
        <p:nvSpPr>
          <p:cNvPr id="3" name="Left-Right Arrow 4">
            <a:extLst>
              <a:ext uri="{FF2B5EF4-FFF2-40B4-BE49-F238E27FC236}">
                <a16:creationId xmlns:a16="http://schemas.microsoft.com/office/drawing/2014/main" id="{54951F8E-00F1-4C34-AE15-D3AF26D5F230}"/>
              </a:ext>
            </a:extLst>
          </p:cNvPr>
          <p:cNvSpPr/>
          <p:nvPr/>
        </p:nvSpPr>
        <p:spPr>
          <a:xfrm>
            <a:off x="2743200" y="3464"/>
            <a:ext cx="6705600" cy="1066800"/>
          </a:xfrm>
          <a:prstGeom prst="leftRightArrow">
            <a:avLst>
              <a:gd name="adj1" fmla="val 50000"/>
              <a:gd name="adj2" fmla="val 59091"/>
            </a:avLst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What can you see  in this picture?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AAA61E-740A-4625-AD23-A7F756E76797}"/>
              </a:ext>
            </a:extLst>
          </p:cNvPr>
          <p:cNvSpPr/>
          <p:nvPr/>
        </p:nvSpPr>
        <p:spPr>
          <a:xfrm>
            <a:off x="1905000" y="5680364"/>
            <a:ext cx="8382000" cy="762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00B050"/>
                </a:solidFill>
              </a:rPr>
              <a:t>What are they doing?</a:t>
            </a:r>
          </a:p>
        </p:txBody>
      </p:sp>
    </p:spTree>
    <p:extLst>
      <p:ext uri="{BB962C8B-B14F-4D97-AF65-F5344CB8AC3E}">
        <p14:creationId xmlns:p14="http://schemas.microsoft.com/office/powerpoint/2010/main" val="221924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A7F1AC-465E-4CC7-8C31-63C3D7753036}"/>
              </a:ext>
            </a:extLst>
          </p:cNvPr>
          <p:cNvGrpSpPr/>
          <p:nvPr/>
        </p:nvGrpSpPr>
        <p:grpSpPr>
          <a:xfrm>
            <a:off x="249382" y="249382"/>
            <a:ext cx="11651673" cy="5999890"/>
            <a:chOff x="2059637" y="96171"/>
            <a:chExt cx="8065992" cy="61531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AD56A99-FD0E-4B80-92E2-C79984E404F2}"/>
                </a:ext>
              </a:extLst>
            </p:cNvPr>
            <p:cNvSpPr txBox="1"/>
            <p:nvPr/>
          </p:nvSpPr>
          <p:spPr>
            <a:xfrm>
              <a:off x="2082048" y="96171"/>
              <a:ext cx="8043581" cy="599708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Did you notice the sound on the video?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9D7535-4A81-4B4C-A951-291F9E7DBEB8}"/>
                </a:ext>
              </a:extLst>
            </p:cNvPr>
            <p:cNvSpPr txBox="1"/>
            <p:nvPr/>
          </p:nvSpPr>
          <p:spPr>
            <a:xfrm>
              <a:off x="5472111" y="1183346"/>
              <a:ext cx="1247778" cy="646331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360A6D-42AE-4948-BA82-C1A08D11D8BD}"/>
                </a:ext>
              </a:extLst>
            </p:cNvPr>
            <p:cNvSpPr txBox="1"/>
            <p:nvPr/>
          </p:nvSpPr>
          <p:spPr>
            <a:xfrm>
              <a:off x="2082048" y="2544944"/>
              <a:ext cx="8043581" cy="584775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was the sound?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EBEDD5-88F4-47B3-841A-BCE00A014358}"/>
                </a:ext>
              </a:extLst>
            </p:cNvPr>
            <p:cNvSpPr txBox="1"/>
            <p:nvPr/>
          </p:nvSpPr>
          <p:spPr>
            <a:xfrm>
              <a:off x="4777349" y="3608299"/>
              <a:ext cx="2618536" cy="646331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Croak, croak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7649AA-911A-4B1F-A3E8-FBB49931602E}"/>
                </a:ext>
              </a:extLst>
            </p:cNvPr>
            <p:cNvSpPr txBox="1"/>
            <p:nvPr/>
          </p:nvSpPr>
          <p:spPr>
            <a:xfrm>
              <a:off x="2059637" y="4660610"/>
              <a:ext cx="8043581" cy="584775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Which animal makes this sound?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8543F4-9077-440C-9E7B-8EE8479F1CF5}"/>
                </a:ext>
              </a:extLst>
            </p:cNvPr>
            <p:cNvSpPr txBox="1"/>
            <p:nvPr/>
          </p:nvSpPr>
          <p:spPr>
            <a:xfrm>
              <a:off x="5386947" y="5602941"/>
              <a:ext cx="1394853" cy="646331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09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4DBB3E1-67FA-410B-AD5C-9E78B89A9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9"/>
          <a:stretch/>
        </p:blipFill>
        <p:spPr>
          <a:xfrm>
            <a:off x="1690254" y="1427018"/>
            <a:ext cx="8811491" cy="51123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753065-0371-44FA-95CC-77AA6C4E3FB0}"/>
              </a:ext>
            </a:extLst>
          </p:cNvPr>
          <p:cNvSpPr/>
          <p:nvPr/>
        </p:nvSpPr>
        <p:spPr>
          <a:xfrm>
            <a:off x="2327563" y="401782"/>
            <a:ext cx="7883237" cy="13161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TODAYS LESSON IS </a:t>
            </a:r>
          </a:p>
          <a:p>
            <a:pPr algn="ctr"/>
            <a:r>
              <a:rPr lang="en-US" sz="4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 THE FROG QROAK?</a:t>
            </a:r>
          </a:p>
        </p:txBody>
      </p:sp>
    </p:spTree>
    <p:extLst>
      <p:ext uri="{BB962C8B-B14F-4D97-AF65-F5344CB8AC3E}">
        <p14:creationId xmlns:p14="http://schemas.microsoft.com/office/powerpoint/2010/main" val="78177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C013A9-1835-4BF4-ABAB-0644BC4FD091}"/>
              </a:ext>
            </a:extLst>
          </p:cNvPr>
          <p:cNvSpPr txBox="1"/>
          <p:nvPr/>
        </p:nvSpPr>
        <p:spPr>
          <a:xfrm>
            <a:off x="1444337" y="1470991"/>
            <a:ext cx="696537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Sound –           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 / ধ্বনি 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Voice –             </a:t>
            </a:r>
            <a:r>
              <a:rPr lang="bn-IN" sz="4400" dirty="0">
                <a:solidFill>
                  <a:srgbClr val="FF0000"/>
                </a:solidFill>
              </a:rPr>
              <a:t>কণ্ঠস্বর 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Enjoy –              </a:t>
            </a:r>
            <a:r>
              <a:rPr lang="bn-IN" sz="4400" dirty="0">
                <a:solidFill>
                  <a:srgbClr val="FF0000"/>
                </a:solidFill>
              </a:rPr>
              <a:t>উপভোগ করা 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Answer –              </a:t>
            </a:r>
            <a:r>
              <a:rPr lang="bn-IN" sz="4400" dirty="0">
                <a:solidFill>
                  <a:srgbClr val="FF0000"/>
                </a:solidFill>
              </a:rPr>
              <a:t>উত্তর 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bn-IN" sz="4400" dirty="0">
                <a:solidFill>
                  <a:srgbClr val="FF0000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DFC16-61D2-4FA8-A556-FD6729933389}"/>
              </a:ext>
            </a:extLst>
          </p:cNvPr>
          <p:cNvSpPr txBox="1"/>
          <p:nvPr/>
        </p:nvSpPr>
        <p:spPr>
          <a:xfrm>
            <a:off x="2348348" y="223130"/>
            <a:ext cx="6102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1341536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B3C8C3B-11AF-43B0-B220-66A7D09C8F22}"/>
              </a:ext>
            </a:extLst>
          </p:cNvPr>
          <p:cNvGrpSpPr/>
          <p:nvPr/>
        </p:nvGrpSpPr>
        <p:grpSpPr>
          <a:xfrm>
            <a:off x="206005" y="0"/>
            <a:ext cx="11537246" cy="6840415"/>
            <a:chOff x="233714" y="-499480"/>
            <a:chExt cx="11537246" cy="6840415"/>
          </a:xfrm>
        </p:grpSpPr>
        <p:sp>
          <p:nvSpPr>
            <p:cNvPr id="2" name="Up Arrow 1">
              <a:extLst>
                <a:ext uri="{FF2B5EF4-FFF2-40B4-BE49-F238E27FC236}">
                  <a16:creationId xmlns:a16="http://schemas.microsoft.com/office/drawing/2014/main" id="{CC014871-7838-4BE0-8C3D-71F4E45E303D}"/>
                </a:ext>
              </a:extLst>
            </p:cNvPr>
            <p:cNvSpPr/>
            <p:nvPr/>
          </p:nvSpPr>
          <p:spPr>
            <a:xfrm>
              <a:off x="6448055" y="-499480"/>
              <a:ext cx="2014374" cy="6840415"/>
            </a:xfrm>
            <a:prstGeom prst="upArrow">
              <a:avLst/>
            </a:prstGeom>
            <a:scene3d>
              <a:camera prst="isometricOffAxis1Righ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0F80FBDE-CAB5-4C1D-BEA3-FB04966ED27C}"/>
                </a:ext>
              </a:extLst>
            </p:cNvPr>
            <p:cNvSpPr/>
            <p:nvPr/>
          </p:nvSpPr>
          <p:spPr>
            <a:xfrm flipH="1">
              <a:off x="3856976" y="2560320"/>
              <a:ext cx="7589520" cy="1097280"/>
            </a:xfrm>
            <a:prstGeom prst="rightArrow">
              <a:avLst/>
            </a:prstGeom>
            <a:blipFill>
              <a:blip r:embed="rId2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Unit-25 lesson: 1</a:t>
              </a:r>
            </a:p>
          </p:txBody>
        </p:sp>
        <p:sp>
          <p:nvSpPr>
            <p:cNvPr id="5" name="Left Arrow 4">
              <a:extLst>
                <a:ext uri="{FF2B5EF4-FFF2-40B4-BE49-F238E27FC236}">
                  <a16:creationId xmlns:a16="http://schemas.microsoft.com/office/drawing/2014/main" id="{6AF6FAC1-9884-4375-83B2-136A809E8260}"/>
                </a:ext>
              </a:extLst>
            </p:cNvPr>
            <p:cNvSpPr/>
            <p:nvPr/>
          </p:nvSpPr>
          <p:spPr>
            <a:xfrm flipH="1">
              <a:off x="4181440" y="3389727"/>
              <a:ext cx="7589520" cy="1097280"/>
            </a:xfrm>
            <a:prstGeom prst="leftArrow">
              <a:avLst/>
            </a:prstGeom>
            <a:blipFill>
              <a:blip r:embed="rId3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Page- 98 </a:t>
              </a:r>
              <a:endPara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ight Arrow 6">
              <a:extLst>
                <a:ext uri="{FF2B5EF4-FFF2-40B4-BE49-F238E27FC236}">
                  <a16:creationId xmlns:a16="http://schemas.microsoft.com/office/drawing/2014/main" id="{7E54CC05-8CDF-425E-AE29-A00B727002E4}"/>
                </a:ext>
              </a:extLst>
            </p:cNvPr>
            <p:cNvSpPr/>
            <p:nvPr/>
          </p:nvSpPr>
          <p:spPr>
            <a:xfrm>
              <a:off x="4019208" y="1691640"/>
              <a:ext cx="7589520" cy="1097280"/>
            </a:xfrm>
            <a:prstGeom prst="rightArrow">
              <a:avLst/>
            </a:prstGeom>
            <a:blipFill>
              <a:blip r:embed="rId4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Class- Five</a:t>
              </a:r>
            </a:p>
          </p:txBody>
        </p:sp>
        <p:sp>
          <p:nvSpPr>
            <p:cNvPr id="7" name="Left Arrow 7">
              <a:extLst>
                <a:ext uri="{FF2B5EF4-FFF2-40B4-BE49-F238E27FC236}">
                  <a16:creationId xmlns:a16="http://schemas.microsoft.com/office/drawing/2014/main" id="{D57B32DB-19FB-4531-B1AE-8E0CB2CFD078}"/>
                </a:ext>
              </a:extLst>
            </p:cNvPr>
            <p:cNvSpPr/>
            <p:nvPr/>
          </p:nvSpPr>
          <p:spPr>
            <a:xfrm flipH="1">
              <a:off x="4019208" y="4270424"/>
              <a:ext cx="7589520" cy="1097280"/>
            </a:xfrm>
            <a:prstGeom prst="leftArrow">
              <a:avLst/>
            </a:prstGeom>
            <a:blipFill>
              <a:blip r:embed="rId5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sound……he said</a:t>
              </a:r>
              <a:endPara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8EE76DA-2BE8-425D-836D-4307C3A3586D}"/>
                </a:ext>
              </a:extLst>
            </p:cNvPr>
            <p:cNvSpPr/>
            <p:nvPr/>
          </p:nvSpPr>
          <p:spPr>
            <a:xfrm>
              <a:off x="233714" y="3112825"/>
              <a:ext cx="3623262" cy="1374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OPEN YOUR BOOK-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1D3044FD-B6ED-46B4-B5AA-DD269D981F15}"/>
              </a:ext>
            </a:extLst>
          </p:cNvPr>
          <p:cNvSpPr/>
          <p:nvPr/>
        </p:nvSpPr>
        <p:spPr>
          <a:xfrm>
            <a:off x="2764093" y="1449750"/>
            <a:ext cx="9326880" cy="914400"/>
          </a:xfrm>
          <a:custGeom>
            <a:avLst/>
            <a:gdLst>
              <a:gd name="connsiteX0" fmla="*/ 0 w 9906000"/>
              <a:gd name="connsiteY0" fmla="*/ 180978 h 1085848"/>
              <a:gd name="connsiteX1" fmla="*/ 180978 w 9906000"/>
              <a:gd name="connsiteY1" fmla="*/ 0 h 1085848"/>
              <a:gd name="connsiteX2" fmla="*/ 9725022 w 9906000"/>
              <a:gd name="connsiteY2" fmla="*/ 0 h 1085848"/>
              <a:gd name="connsiteX3" fmla="*/ 9906000 w 9906000"/>
              <a:gd name="connsiteY3" fmla="*/ 180978 h 1085848"/>
              <a:gd name="connsiteX4" fmla="*/ 9906000 w 9906000"/>
              <a:gd name="connsiteY4" fmla="*/ 904870 h 1085848"/>
              <a:gd name="connsiteX5" fmla="*/ 9725022 w 9906000"/>
              <a:gd name="connsiteY5" fmla="*/ 1085848 h 1085848"/>
              <a:gd name="connsiteX6" fmla="*/ 180978 w 9906000"/>
              <a:gd name="connsiteY6" fmla="*/ 1085848 h 1085848"/>
              <a:gd name="connsiteX7" fmla="*/ 0 w 9906000"/>
              <a:gd name="connsiteY7" fmla="*/ 904870 h 1085848"/>
              <a:gd name="connsiteX8" fmla="*/ 0 w 9906000"/>
              <a:gd name="connsiteY8" fmla="*/ 180978 h 108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6000" h="1085848">
                <a:moveTo>
                  <a:pt x="0" y="180978"/>
                </a:moveTo>
                <a:cubicBezTo>
                  <a:pt x="0" y="81027"/>
                  <a:pt x="81027" y="0"/>
                  <a:pt x="180978" y="0"/>
                </a:cubicBezTo>
                <a:lnTo>
                  <a:pt x="9725022" y="0"/>
                </a:lnTo>
                <a:cubicBezTo>
                  <a:pt x="9824973" y="0"/>
                  <a:pt x="9906000" y="81027"/>
                  <a:pt x="9906000" y="180978"/>
                </a:cubicBezTo>
                <a:lnTo>
                  <a:pt x="9906000" y="904870"/>
                </a:lnTo>
                <a:cubicBezTo>
                  <a:pt x="9906000" y="1004821"/>
                  <a:pt x="9824973" y="1085848"/>
                  <a:pt x="9725022" y="1085848"/>
                </a:cubicBezTo>
                <a:lnTo>
                  <a:pt x="180978" y="1085848"/>
                </a:lnTo>
                <a:cubicBezTo>
                  <a:pt x="81027" y="1085848"/>
                  <a:pt x="0" y="1004821"/>
                  <a:pt x="0" y="904870"/>
                </a:cubicBezTo>
                <a:lnTo>
                  <a:pt x="0" y="180978"/>
                </a:lnTo>
                <a:close/>
              </a:path>
            </a:pathLst>
          </a:custGeom>
          <a:blipFill rotWithShape="0">
            <a:blip r:embed="rId6"/>
            <a:tile tx="0" ty="0" sx="100000" sy="100000" flip="none" algn="tl"/>
          </a:blipFill>
          <a:ln w="76200">
            <a:solidFill>
              <a:srgbClr val="FFC000"/>
            </a:solidFill>
          </a:ln>
          <a:scene3d>
            <a:camera prst="perspectiveLeft" zoom="82000"/>
            <a:lightRig rig="morning" dir="t">
              <a:rot lat="0" lon="0" rev="20400000"/>
            </a:lightRig>
          </a:scene3d>
          <a:sp3d extrusionH="190500" prstMaterial="matte">
            <a:bevelT w="120650" h="38100" prst="slope"/>
            <a:bevelB w="120650" h="571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607" tIns="281607" rIns="281607" bIns="281607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frog croak?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7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29E26827-7CAB-4CFE-953A-5AA9DC9C0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-1019197"/>
            <a:ext cx="11998036" cy="76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4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2883A9-FD44-4E1B-985A-3135F332DAAB}"/>
              </a:ext>
            </a:extLst>
          </p:cNvPr>
          <p:cNvSpPr txBox="1"/>
          <p:nvPr/>
        </p:nvSpPr>
        <p:spPr>
          <a:xfrm>
            <a:off x="5647427" y="4681844"/>
            <a:ext cx="1034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7A6E9-F008-486A-919A-9D22CB167677}"/>
              </a:ext>
            </a:extLst>
          </p:cNvPr>
          <p:cNvSpPr txBox="1"/>
          <p:nvPr/>
        </p:nvSpPr>
        <p:spPr>
          <a:xfrm>
            <a:off x="145961" y="2864809"/>
            <a:ext cx="2350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BLUSTER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BBCA40D8-A760-4EC2-BB59-3D7130C6B071}"/>
              </a:ext>
            </a:extLst>
          </p:cNvPr>
          <p:cNvSpPr/>
          <p:nvPr/>
        </p:nvSpPr>
        <p:spPr>
          <a:xfrm>
            <a:off x="3047361" y="3039405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F91F6-3F3D-4D22-9C91-F5BD96E4C0CC}"/>
              </a:ext>
            </a:extLst>
          </p:cNvPr>
          <p:cNvSpPr txBox="1"/>
          <p:nvPr/>
        </p:nvSpPr>
        <p:spPr>
          <a:xfrm>
            <a:off x="4087691" y="2769394"/>
            <a:ext cx="163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BLUS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7EED6-DAD3-455C-B987-0731BB70E2C0}"/>
              </a:ext>
            </a:extLst>
          </p:cNvPr>
          <p:cNvSpPr txBox="1"/>
          <p:nvPr/>
        </p:nvSpPr>
        <p:spPr>
          <a:xfrm>
            <a:off x="6444534" y="2760740"/>
            <a:ext cx="116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7BC6E-F1A3-45B5-83B3-4A743118FC55}"/>
              </a:ext>
            </a:extLst>
          </p:cNvPr>
          <p:cNvSpPr txBox="1"/>
          <p:nvPr/>
        </p:nvSpPr>
        <p:spPr>
          <a:xfrm>
            <a:off x="8900748" y="2772476"/>
            <a:ext cx="237298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BLUSTER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52759-9A4E-4605-951B-DD5D4820E0B7}"/>
              </a:ext>
            </a:extLst>
          </p:cNvPr>
          <p:cNvSpPr txBox="1"/>
          <p:nvPr/>
        </p:nvSpPr>
        <p:spPr>
          <a:xfrm>
            <a:off x="131090" y="4652456"/>
            <a:ext cx="2922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BEAUTIFUL</a:t>
            </a:r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6B977FED-C57B-473E-B5C8-97FED9D447EF}"/>
              </a:ext>
            </a:extLst>
          </p:cNvPr>
          <p:cNvSpPr/>
          <p:nvPr/>
        </p:nvSpPr>
        <p:spPr>
          <a:xfrm>
            <a:off x="3136985" y="4915554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C942E-D6B6-4040-AA75-BA53D72A7E8A}"/>
              </a:ext>
            </a:extLst>
          </p:cNvPr>
          <p:cNvSpPr txBox="1"/>
          <p:nvPr/>
        </p:nvSpPr>
        <p:spPr>
          <a:xfrm>
            <a:off x="3941788" y="4714011"/>
            <a:ext cx="1425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BEAU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47B16-5065-4596-984C-2BA3C9F2CE03}"/>
              </a:ext>
            </a:extLst>
          </p:cNvPr>
          <p:cNvSpPr txBox="1"/>
          <p:nvPr/>
        </p:nvSpPr>
        <p:spPr>
          <a:xfrm>
            <a:off x="8900748" y="4683234"/>
            <a:ext cx="28742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BEAUTIFUL</a:t>
            </a:r>
          </a:p>
        </p:txBody>
      </p:sp>
      <p:sp>
        <p:nvSpPr>
          <p:cNvPr id="12" name="Right Arrow 14">
            <a:extLst>
              <a:ext uri="{FF2B5EF4-FFF2-40B4-BE49-F238E27FC236}">
                <a16:creationId xmlns:a16="http://schemas.microsoft.com/office/drawing/2014/main" id="{C07566D8-EE33-44B3-8DEB-737E31840137}"/>
              </a:ext>
            </a:extLst>
          </p:cNvPr>
          <p:cNvSpPr/>
          <p:nvPr/>
        </p:nvSpPr>
        <p:spPr>
          <a:xfrm>
            <a:off x="8043190" y="5013955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3" name="Right Arrow 15">
            <a:extLst>
              <a:ext uri="{FF2B5EF4-FFF2-40B4-BE49-F238E27FC236}">
                <a16:creationId xmlns:a16="http://schemas.microsoft.com/office/drawing/2014/main" id="{9901F761-8F9E-4F8C-847B-F93EF2253412}"/>
              </a:ext>
            </a:extLst>
          </p:cNvPr>
          <p:cNvSpPr/>
          <p:nvPr/>
        </p:nvSpPr>
        <p:spPr>
          <a:xfrm>
            <a:off x="8043190" y="2994097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01F44E-CFC8-4ED1-84D5-7DE61765BC2B}"/>
              </a:ext>
            </a:extLst>
          </p:cNvPr>
          <p:cNvSpPr txBox="1"/>
          <p:nvPr/>
        </p:nvSpPr>
        <p:spPr>
          <a:xfrm>
            <a:off x="6824217" y="4714011"/>
            <a:ext cx="1034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FUL</a:t>
            </a:r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id="{56A9A358-36DF-4BC0-925A-150F824B9BF7}"/>
              </a:ext>
            </a:extLst>
          </p:cNvPr>
          <p:cNvSpPr/>
          <p:nvPr/>
        </p:nvSpPr>
        <p:spPr>
          <a:xfrm>
            <a:off x="2556917" y="442180"/>
            <a:ext cx="6341503" cy="1295400"/>
          </a:xfrm>
          <a:prstGeom prst="plaque">
            <a:avLst>
              <a:gd name="adj" fmla="val 1694"/>
            </a:avLst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2688072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319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40</cp:revision>
  <dcterms:created xsi:type="dcterms:W3CDTF">2020-09-17T19:14:07Z</dcterms:created>
  <dcterms:modified xsi:type="dcterms:W3CDTF">2020-10-27T18:51:50Z</dcterms:modified>
</cp:coreProperties>
</file>