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B07E8-8371-4481-8989-C679AE96469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89B88-71DF-44ED-8680-1D12B919B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10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56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9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13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62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3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56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49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2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1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3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5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6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4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1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9B88-71DF-44ED-8680-1D12B919B9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210B-E197-4AF6-8995-5215FCB4F5B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F779-3342-471D-8D63-1E7A34C7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0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210B-E197-4AF6-8995-5215FCB4F5B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F779-3342-471D-8D63-1E7A34C7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3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210B-E197-4AF6-8995-5215FCB4F5B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F779-3342-471D-8D63-1E7A34C7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8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210B-E197-4AF6-8995-5215FCB4F5B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F779-3342-471D-8D63-1E7A34C7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6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210B-E197-4AF6-8995-5215FCB4F5B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F779-3342-471D-8D63-1E7A34C7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5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210B-E197-4AF6-8995-5215FCB4F5B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F779-3342-471D-8D63-1E7A34C7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4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210B-E197-4AF6-8995-5215FCB4F5B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F779-3342-471D-8D63-1E7A34C7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7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210B-E197-4AF6-8995-5215FCB4F5B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F779-3342-471D-8D63-1E7A34C7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9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210B-E197-4AF6-8995-5215FCB4F5B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F779-3342-471D-8D63-1E7A34C7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8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210B-E197-4AF6-8995-5215FCB4F5B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F779-3342-471D-8D63-1E7A34C7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3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210B-E197-4AF6-8995-5215FCB4F5B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F779-3342-471D-8D63-1E7A34C7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0210B-E197-4AF6-8995-5215FCB4F5B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6F779-3342-471D-8D63-1E7A34C7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5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7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9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6.jpeg"/><Relationship Id="rId5" Type="http://schemas.openxmlformats.org/officeDocument/2006/relationships/image" Target="../media/image4.jp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8.jpeg"/><Relationship Id="rId5" Type="http://schemas.openxmlformats.org/officeDocument/2006/relationships/image" Target="../media/image4.jp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8.jpeg"/><Relationship Id="rId5" Type="http://schemas.openxmlformats.org/officeDocument/2006/relationships/image" Target="../media/image4.jp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12357" y="0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71799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29" y="2028683"/>
            <a:ext cx="6692548" cy="325625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55024"/>
            <a:ext cx="6576762" cy="1333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46834" y="0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71799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s-IN" dirty="0" smtClean="0">
                  <a:solidFill>
                    <a:schemeClr val="bg1"/>
                  </a:solidFill>
                </a:rPr>
                <a:t> </a:t>
              </a:r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051321" y="889175"/>
            <a:ext cx="260986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</a:t>
            </a:r>
            <a:r>
              <a:rPr lang="en-US" sz="2400" dirty="0" err="1" smtClean="0">
                <a:solidFill>
                  <a:schemeClr val="bg1"/>
                </a:solidFill>
              </a:rPr>
              <a:t>ওহম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মিটার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74889" y="994152"/>
            <a:ext cx="299155" cy="2471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59323" y="989695"/>
            <a:ext cx="299155" cy="2471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1" y="1168656"/>
            <a:ext cx="3153939" cy="28304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46" y="1563298"/>
            <a:ext cx="2160202" cy="302428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537732" y="4164995"/>
            <a:ext cx="4619522" cy="707886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as-IN" sz="2000" b="1" dirty="0">
                <a:solidFill>
                  <a:schemeClr val="accent5">
                    <a:lumMod val="50000"/>
                  </a:schemeClr>
                </a:solidFill>
              </a:rPr>
              <a:t>ওহমিটার</a:t>
            </a:r>
            <a:r>
              <a:rPr lang="as-IN" sz="2000" dirty="0">
                <a:solidFill>
                  <a:schemeClr val="accent5">
                    <a:lumMod val="50000"/>
                  </a:schemeClr>
                </a:solidFill>
              </a:rPr>
              <a:t> একটি বৈদ্যুতিক উপকরণ যা বৈদ্যুতিক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রেজিস্ট্যান্স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পরিমাপ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করে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।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3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30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46834" y="0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71799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s-IN" dirty="0" smtClean="0">
                  <a:solidFill>
                    <a:schemeClr val="bg1"/>
                  </a:solidFill>
                </a:rPr>
                <a:t> </a:t>
              </a:r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051321" y="889175"/>
            <a:ext cx="2609868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</a:t>
            </a:r>
            <a:r>
              <a:rPr lang="en-US" sz="2400" dirty="0" smtClean="0">
                <a:solidFill>
                  <a:schemeClr val="bg1"/>
                </a:solidFill>
              </a:rPr>
              <a:t>AVO </a:t>
            </a:r>
            <a:r>
              <a:rPr lang="en-US" sz="2400" dirty="0" err="1" smtClean="0">
                <a:solidFill>
                  <a:schemeClr val="bg1"/>
                </a:solidFill>
              </a:rPr>
              <a:t>মিটার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74889" y="994152"/>
            <a:ext cx="299155" cy="2471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59323" y="989695"/>
            <a:ext cx="299155" cy="2471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91" y="1557785"/>
            <a:ext cx="2189920" cy="2651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19" y="1429020"/>
            <a:ext cx="2517543" cy="251754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21502" y="4246340"/>
            <a:ext cx="8142739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000" dirty="0">
                <a:latin typeface="sutonnyomj" panose="01010600010101010101" pitchFamily="2" charset="0"/>
              </a:rPr>
              <a:t>কারেন্ট</a:t>
            </a:r>
            <a:r>
              <a:rPr lang="as-IN" sz="2000" dirty="0">
                <a:latin typeface="times new roman" panose="02020603050405020304" pitchFamily="18" charset="0"/>
              </a:rPr>
              <a:t>, </a:t>
            </a:r>
            <a:r>
              <a:rPr lang="as-IN" sz="2000" dirty="0">
                <a:latin typeface="sutonnyomj" panose="01010600010101010101" pitchFamily="2" charset="0"/>
              </a:rPr>
              <a:t>ভোল্ট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ও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রেজিটেন্স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মাপার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জন্য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যে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বৈদ্যুতীক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যন্ত্র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বা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ডিভাইজ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ব্যাবহার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করা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হয়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তাকে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AVO </a:t>
            </a:r>
            <a:r>
              <a:rPr lang="as-IN" sz="2000" dirty="0">
                <a:latin typeface="sutonnyomj" panose="01010600010101010101" pitchFamily="2" charset="0"/>
              </a:rPr>
              <a:t>মিটার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বা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মাল্টিমিটার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বলে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।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যার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পূর্ণ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>
                <a:latin typeface="sutonnyomj" panose="01010600010101010101" pitchFamily="2" charset="0"/>
              </a:rPr>
              <a:t>রূপ</a:t>
            </a:r>
            <a:r>
              <a:rPr lang="as-IN" sz="2000" dirty="0">
                <a:latin typeface="times new roman" panose="02020603050405020304" pitchFamily="18" charset="0"/>
              </a:rPr>
              <a:t> </a:t>
            </a:r>
            <a:r>
              <a:rPr lang="as-IN" sz="2000" dirty="0" smtClean="0">
                <a:latin typeface="sutonnyomj" panose="01010600010101010101" pitchFamily="2" charset="0"/>
              </a:rPr>
              <a:t>হর্লঃ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A=Ammeter,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</a:t>
            </a:r>
            <a:r>
              <a:rPr lang="en-US" alt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voltmeter,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=ohmmeter</a:t>
            </a:r>
            <a:endParaRPr lang="en-US" sz="2400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908805" y="-169277"/>
            <a:ext cx="3743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3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65705" y="-3462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71799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s-IN" dirty="0" smtClean="0">
                  <a:solidFill>
                    <a:schemeClr val="bg1"/>
                  </a:solidFill>
                </a:rPr>
                <a:t> </a:t>
              </a:r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514542" y="791470"/>
            <a:ext cx="2718574" cy="584775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72000">
                <a:schemeClr val="accent5">
                  <a:lumMod val="89000"/>
                </a:schemeClr>
              </a:gs>
              <a:gs pos="73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sz="2400" b="1" dirty="0" err="1" smtClean="0">
                <a:solidFill>
                  <a:srgbClr val="FFFF00"/>
                </a:solidFill>
              </a:rPr>
              <a:t>ওয়াট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মিটার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908805" y="-169277"/>
            <a:ext cx="3743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3237" y="1450907"/>
            <a:ext cx="5626690" cy="18962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15717" y="3505687"/>
            <a:ext cx="71247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6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65705" y="-3462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71799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s-IN" dirty="0" smtClean="0">
                  <a:solidFill>
                    <a:schemeClr val="bg1"/>
                  </a:solidFill>
                </a:rPr>
                <a:t> </a:t>
              </a:r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070192" y="791470"/>
            <a:ext cx="3162924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24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8900000" scaled="1"/>
            <a:tileRect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sz="2400" dirty="0" err="1" smtClean="0">
                <a:solidFill>
                  <a:schemeClr val="bg1"/>
                </a:solidFill>
              </a:rPr>
              <a:t>ফ্রিকোয়েন্সি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মিটার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908805" y="-169277"/>
            <a:ext cx="3743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27" y="1517422"/>
            <a:ext cx="2835457" cy="2835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59" y="1503459"/>
            <a:ext cx="2615213" cy="27878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75837" y="4474695"/>
            <a:ext cx="740492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400" dirty="0"/>
              <a:t>যে যন্ত্রের সাহায্যে এসি সার্কিটের বিদ্যুৎ তরঙ্গ পরিমাপ করা যায়, তাকে </a:t>
            </a:r>
            <a:r>
              <a:rPr lang="as-IN" sz="2400" b="1" dirty="0"/>
              <a:t>ফ্রিকুয়েন্সি মিটার</a:t>
            </a:r>
            <a:r>
              <a:rPr lang="as-IN" sz="2400" dirty="0"/>
              <a:t> </a:t>
            </a:r>
            <a:r>
              <a:rPr lang="as-IN" sz="2400" dirty="0" smtClean="0"/>
              <a:t>বলে</a:t>
            </a:r>
            <a:r>
              <a:rPr lang="en-US" sz="2400" dirty="0" smtClean="0"/>
              <a:t>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03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107909" y="-3462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99935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s-IN" dirty="0" smtClean="0">
                  <a:solidFill>
                    <a:schemeClr val="bg1"/>
                  </a:solidFill>
                </a:rPr>
                <a:t> </a:t>
              </a:r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696668" y="791469"/>
            <a:ext cx="316292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sz="2400" dirty="0" err="1" smtClean="0">
                <a:solidFill>
                  <a:schemeClr val="bg1"/>
                </a:solidFill>
              </a:rPr>
              <a:t>ট্যাকো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মিটার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908805" y="-169277"/>
            <a:ext cx="3743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61" y="1376245"/>
            <a:ext cx="2623387" cy="2724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46560" y="2157968"/>
            <a:ext cx="545199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000" b="1" dirty="0"/>
              <a:t>এটা এমন একটি যন্ত্র যে, যন্ত্রের মাধ্যমে উড়োজাহাজ/মোটর গাড়ীর গতি নির্ণয় করা হয়, তাকে ট্যাকোমিটার বলা হয়।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063402" y="4015067"/>
            <a:ext cx="6096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ট্যাকো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মিটার তিন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ইলেকট্রো-ম্যাগনেটিক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ক)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ইন্ডাকটিভ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৩। ফটো ইলেকট্রিক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-18703" y="-3462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99935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s-IN" dirty="0" smtClean="0">
                  <a:solidFill>
                    <a:schemeClr val="bg1"/>
                  </a:solidFill>
                </a:rPr>
                <a:t> </a:t>
              </a:r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908805" y="-169277"/>
            <a:ext cx="3743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55362" y="1009800"/>
            <a:ext cx="3446585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55275" y="1009800"/>
            <a:ext cx="3446585" cy="7877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52571" y="1009800"/>
            <a:ext cx="3446585" cy="7877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একক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160752" y="2393967"/>
            <a:ext cx="4903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05233" y="2815776"/>
            <a:ext cx="4903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69094" y="3230307"/>
            <a:ext cx="4903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46723" y="3785272"/>
            <a:ext cx="7023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bn-IN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</a:t>
            </a:r>
            <a:r>
              <a:rPr lang="bn-IN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লোডের</a:t>
            </a:r>
            <a:r>
              <a:rPr lang="bn-IN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সংয়োগ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কোন সংযোগ দেওয়া হয়?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150617" y="4416446"/>
            <a:ext cx="5743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ট্যাকো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কোন সংযোগ দেওয়া হয়?</a:t>
            </a:r>
          </a:p>
        </p:txBody>
      </p:sp>
    </p:spTree>
    <p:extLst>
      <p:ext uri="{BB962C8B-B14F-4D97-AF65-F5344CB8AC3E}">
        <p14:creationId xmlns:p14="http://schemas.microsoft.com/office/powerpoint/2010/main" val="220307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-18703" y="-3462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99935" y="720270"/>
              <a:ext cx="8435167" cy="4705970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s-IN" dirty="0" smtClean="0">
                  <a:solidFill>
                    <a:schemeClr val="bg1"/>
                  </a:solidFill>
                </a:rPr>
                <a:t> </a:t>
              </a:r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908805" y="-169277"/>
            <a:ext cx="3743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72706" y="1036038"/>
            <a:ext cx="3446585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55275" y="1009800"/>
            <a:ext cx="3446585" cy="7877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52571" y="1009800"/>
            <a:ext cx="3446585" cy="7877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দলীয়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sp>
        <p:nvSpPr>
          <p:cNvPr id="44" name="Rectangle 43"/>
          <p:cNvSpPr/>
          <p:nvPr/>
        </p:nvSpPr>
        <p:spPr>
          <a:xfrm>
            <a:off x="4705233" y="2815776"/>
            <a:ext cx="4903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nut 8"/>
          <p:cNvSpPr/>
          <p:nvPr/>
        </p:nvSpPr>
        <p:spPr>
          <a:xfrm>
            <a:off x="3447535" y="2162432"/>
            <a:ext cx="925171" cy="753763"/>
          </a:xfrm>
          <a:prstGeom prst="donut">
            <a:avLst>
              <a:gd name="adj" fmla="val 15768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6064" y="2322552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০১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23127" y="2329328"/>
            <a:ext cx="6477823" cy="433522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ভোল্ট</a:t>
            </a:r>
            <a:r>
              <a:rPr lang="en-US" dirty="0" smtClean="0"/>
              <a:t> </a:t>
            </a:r>
            <a:r>
              <a:rPr lang="en-US" dirty="0" err="1" smtClean="0"/>
              <a:t>মিটারের</a:t>
            </a:r>
            <a:r>
              <a:rPr lang="en-US" dirty="0" smtClean="0"/>
              <a:t> </a:t>
            </a:r>
            <a:r>
              <a:rPr lang="en-US" dirty="0" err="1" smtClean="0"/>
              <a:t>প্রকারভেদ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endParaRPr lang="en-US" dirty="0"/>
          </a:p>
        </p:txBody>
      </p:sp>
      <p:sp>
        <p:nvSpPr>
          <p:cNvPr id="34" name="Donut 33"/>
          <p:cNvSpPr/>
          <p:nvPr/>
        </p:nvSpPr>
        <p:spPr>
          <a:xfrm>
            <a:off x="3463262" y="3191407"/>
            <a:ext cx="925171" cy="753763"/>
          </a:xfrm>
          <a:prstGeom prst="donut">
            <a:avLst>
              <a:gd name="adj" fmla="val 15768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238854" y="3358303"/>
            <a:ext cx="6477823" cy="433522"/>
          </a:xfrm>
          <a:prstGeom prst="round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অ্যাভো</a:t>
            </a:r>
            <a:r>
              <a:rPr lang="en-US" dirty="0" smtClean="0"/>
              <a:t> </a:t>
            </a:r>
            <a:r>
              <a:rPr lang="en-US" dirty="0" err="1" smtClean="0"/>
              <a:t>মিটারের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44984" y="3347912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০২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9" grpId="0" animBg="1"/>
      <p:bldP spid="12" grpId="0"/>
      <p:bldP spid="15" grpId="0" animBg="1"/>
      <p:bldP spid="34" grpId="0" animBg="1"/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-19150" y="-3462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99935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s-IN" dirty="0" smtClean="0">
                  <a:solidFill>
                    <a:schemeClr val="bg1"/>
                  </a:solidFill>
                </a:rPr>
                <a:t> </a:t>
              </a:r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908805" y="-169277"/>
            <a:ext cx="3743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05233" y="2815776"/>
            <a:ext cx="4903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391" y="741706"/>
            <a:ext cx="8347125" cy="46810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83293" y="3872198"/>
            <a:ext cx="7090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AVO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মিটারের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চিত্র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অংকন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করে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এর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বিভিন্ন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অংশ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</a:p>
          <a:p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চিহ্নিত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করে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দেখাও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52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-19150" y="-3462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99935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s-IN" dirty="0" smtClean="0">
                  <a:solidFill>
                    <a:schemeClr val="bg1"/>
                  </a:solidFill>
                </a:rPr>
                <a:t> </a:t>
              </a:r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908805" y="-169277"/>
            <a:ext cx="3743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05233" y="2815776"/>
            <a:ext cx="4903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53" y="730462"/>
            <a:ext cx="8292006" cy="469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58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12357" y="0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71799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864297" y="1631842"/>
            <a:ext cx="2465420" cy="1745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loud Callout 20"/>
          <p:cNvSpPr/>
          <p:nvPr/>
        </p:nvSpPr>
        <p:spPr>
          <a:xfrm>
            <a:off x="5273611" y="911263"/>
            <a:ext cx="3430599" cy="511874"/>
          </a:xfrm>
          <a:prstGeom prst="cloudCallout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পরিচিতি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89" y="1604269"/>
            <a:ext cx="899793" cy="3247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2997426" y="3827929"/>
            <a:ext cx="2774974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মোঃ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আতিকুর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রহমান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ট্রেড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ইন্স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ইলেক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ফুলকোট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নবোদয়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কারিগরি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উচ্চ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বিদ্যালয়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শাজাহানপুর,বগুড়া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01716727788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16865" y="2617582"/>
            <a:ext cx="3376940" cy="20313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বিষয়ঃ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জেনারেল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ইলেকট্রিক্যাল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ওয়ার্কস-১(১মপত্র)</a:t>
            </a:r>
          </a:p>
          <a:p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শ্রেণী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নবম</a:t>
            </a:r>
            <a:endParaRPr lang="en-US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অধ্যায়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১৫</a:t>
            </a:r>
          </a:p>
          <a:p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বৈদ্যুতিক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পরিমাপ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ও পরিমাপক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যন্ত্রসমুহ</a:t>
            </a:r>
            <a:endParaRPr lang="en-US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8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12357" y="0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71799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orizontal Scroll 2"/>
          <p:cNvSpPr/>
          <p:nvPr/>
        </p:nvSpPr>
        <p:spPr>
          <a:xfrm>
            <a:off x="5305956" y="840266"/>
            <a:ext cx="3571102" cy="872211"/>
          </a:xfrm>
          <a:prstGeom prst="horizontalScroll">
            <a:avLst>
              <a:gd name="adj" fmla="val 16500"/>
            </a:avLst>
          </a:prstGeom>
          <a:blipFill>
            <a:blip r:embed="rId12"/>
            <a:tile tx="0" ty="0" sx="100000" sy="100000" flip="none" algn="tl"/>
          </a:blip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শিখন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ফল</a:t>
            </a:r>
            <a:endParaRPr lang="en-US" sz="2400" dirty="0"/>
          </a:p>
        </p:txBody>
      </p:sp>
      <p:sp>
        <p:nvSpPr>
          <p:cNvPr id="32" name="Horizontal Scroll 31"/>
          <p:cNvSpPr/>
          <p:nvPr/>
        </p:nvSpPr>
        <p:spPr>
          <a:xfrm>
            <a:off x="3221116" y="1859243"/>
            <a:ext cx="1291418" cy="872211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০১</a:t>
            </a:r>
            <a:endParaRPr lang="en-US" sz="2400" dirty="0"/>
          </a:p>
        </p:txBody>
      </p:sp>
      <p:sp>
        <p:nvSpPr>
          <p:cNvPr id="33" name="Horizontal Scroll 32"/>
          <p:cNvSpPr/>
          <p:nvPr/>
        </p:nvSpPr>
        <p:spPr>
          <a:xfrm flipH="1">
            <a:off x="4812616" y="1859243"/>
            <a:ext cx="6073679" cy="872211"/>
          </a:xfrm>
          <a:prstGeom prst="horizontalScroll">
            <a:avLst>
              <a:gd name="adj" fmla="val 25000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বৈদ্যুতিক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পরিমাপক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যন্ত্রপাতি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সম্পর্কে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জানতে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পারবে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Horizontal Scroll 33"/>
          <p:cNvSpPr/>
          <p:nvPr/>
        </p:nvSpPr>
        <p:spPr>
          <a:xfrm>
            <a:off x="3236381" y="2719664"/>
            <a:ext cx="1291418" cy="872211"/>
          </a:xfrm>
          <a:prstGeom prst="horizontalScroll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০২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Horizontal Scroll 34"/>
          <p:cNvSpPr/>
          <p:nvPr/>
        </p:nvSpPr>
        <p:spPr>
          <a:xfrm flipH="1">
            <a:off x="4812616" y="2784278"/>
            <a:ext cx="6073679" cy="872211"/>
          </a:xfrm>
          <a:prstGeom prst="horizontalScroll">
            <a:avLst>
              <a:gd name="adj" fmla="val 2500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অ্যামিটার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ও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ভোল্ট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মিটার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সম্পর্কে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জানতে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পারবে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Horizontal Scroll 35"/>
          <p:cNvSpPr/>
          <p:nvPr/>
        </p:nvSpPr>
        <p:spPr>
          <a:xfrm>
            <a:off x="3246499" y="3596052"/>
            <a:ext cx="1291418" cy="872211"/>
          </a:xfrm>
          <a:prstGeom prst="horizontalScroll">
            <a:avLst>
              <a:gd name="adj" fmla="val 25000"/>
            </a:avLst>
          </a:prstGeom>
          <a:solidFill>
            <a:srgbClr val="00B0F0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০৩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Horizontal Scroll 36"/>
          <p:cNvSpPr/>
          <p:nvPr/>
        </p:nvSpPr>
        <p:spPr>
          <a:xfrm flipH="1">
            <a:off x="4812615" y="3642633"/>
            <a:ext cx="6073679" cy="872211"/>
          </a:xfrm>
          <a:prstGeom prst="horizontalScroll">
            <a:avLst>
              <a:gd name="adj" fmla="val 25000"/>
            </a:avLst>
          </a:prstGeom>
          <a:blipFill>
            <a:blip r:embed="rId13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ওহম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মিটার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ও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ওয়াট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মিটার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সম্পর্কে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জানতে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পারবে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4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12357" y="-37071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71799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n 8"/>
          <p:cNvSpPr/>
          <p:nvPr/>
        </p:nvSpPr>
        <p:spPr>
          <a:xfrm>
            <a:off x="5830140" y="847534"/>
            <a:ext cx="2718486" cy="494267"/>
          </a:xfrm>
          <a:prstGeom prst="can">
            <a:avLst>
              <a:gd name="adj" fmla="val 75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পরিমাপক </a:t>
            </a:r>
            <a:r>
              <a:rPr lang="en-US" sz="2400" dirty="0" err="1" smtClean="0"/>
              <a:t>যন্ত্র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63599" y="1436560"/>
            <a:ext cx="7808843" cy="378565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বৈদ্যুতিক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যন্ত্র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তৈরীর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সমস্ত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যন্ত্রপাতি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ব্যবাহার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বৈদ্যুতিক</a:t>
            </a:r>
            <a:r>
              <a:rPr lang="en-US" sz="2000" dirty="0" smtClean="0"/>
              <a:t> পরিমাপক </a:t>
            </a:r>
            <a:r>
              <a:rPr lang="en-US" sz="2000" dirty="0" err="1" smtClean="0"/>
              <a:t>যন্ত্র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 ।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বৈদ্যুতিক</a:t>
            </a:r>
            <a:r>
              <a:rPr lang="en-US" sz="2000" dirty="0" smtClean="0"/>
              <a:t> পরিমাপক </a:t>
            </a:r>
            <a:r>
              <a:rPr lang="en-US" sz="2000" dirty="0" err="1" smtClean="0"/>
              <a:t>যন্ত্র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কারেন্টের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ধর্মের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উপর</a:t>
            </a:r>
            <a:r>
              <a:rPr lang="en-US" sz="2000" dirty="0" smtClean="0"/>
              <a:t> </a:t>
            </a:r>
            <a:r>
              <a:rPr lang="en-US" sz="2000" dirty="0" err="1" smtClean="0"/>
              <a:t>ভিত্তি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তৈরী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 </a:t>
            </a:r>
            <a:r>
              <a:rPr lang="en-US" sz="2000" dirty="0" err="1" smtClean="0"/>
              <a:t>সাধারনত</a:t>
            </a:r>
            <a:r>
              <a:rPr lang="en-US" sz="2000" dirty="0" smtClean="0"/>
              <a:t>  </a:t>
            </a:r>
            <a:r>
              <a:rPr lang="en-US" sz="2000" dirty="0" err="1" smtClean="0"/>
              <a:t>বিভিন্ন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বৈদ্যুতিক</a:t>
            </a:r>
            <a:r>
              <a:rPr lang="en-US" sz="2000" dirty="0" smtClean="0"/>
              <a:t> পরিমাপক </a:t>
            </a:r>
            <a:r>
              <a:rPr lang="en-US" sz="2000" dirty="0" err="1" smtClean="0"/>
              <a:t>রাশি</a:t>
            </a:r>
            <a:r>
              <a:rPr lang="en-US" sz="2000" dirty="0" smtClean="0"/>
              <a:t>  </a:t>
            </a:r>
            <a:r>
              <a:rPr lang="en-US" sz="2000" dirty="0" err="1" smtClean="0"/>
              <a:t>পরিমাপের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বিভিন্ন</a:t>
            </a:r>
            <a:r>
              <a:rPr lang="en-US" sz="2000" dirty="0" smtClean="0"/>
              <a:t> পরিমাপক </a:t>
            </a:r>
            <a:r>
              <a:rPr lang="en-US" sz="2000" dirty="0" err="1" smtClean="0"/>
              <a:t>যন্ত্র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প্রয়োজন</a:t>
            </a:r>
            <a:r>
              <a:rPr lang="en-US" sz="2000" dirty="0" smtClean="0"/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যেমন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কারেন্ট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পরিমাপের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অ্যামিটার,ভোল্টেজ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পরিমাপের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ভোল্ট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মিটার,পাওয়ার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পরিমাপের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ওয়াট</a:t>
            </a:r>
            <a:r>
              <a:rPr lang="en-US" sz="2000" dirty="0" smtClean="0"/>
              <a:t> </a:t>
            </a:r>
            <a:r>
              <a:rPr lang="en-US" sz="2000" dirty="0" err="1" smtClean="0"/>
              <a:t>মিটার,এনার্জি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পরিমাপের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এনার্জি</a:t>
            </a:r>
            <a:r>
              <a:rPr lang="en-US" sz="2000" dirty="0" smtClean="0"/>
              <a:t> </a:t>
            </a:r>
            <a:r>
              <a:rPr lang="en-US" sz="2000" dirty="0" err="1" smtClean="0"/>
              <a:t>মিটার</a:t>
            </a:r>
            <a:r>
              <a:rPr lang="en-US" sz="2000" dirty="0" smtClean="0"/>
              <a:t> 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752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71799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s-IN" dirty="0" smtClean="0">
                  <a:solidFill>
                    <a:schemeClr val="bg1"/>
                  </a:solidFill>
                </a:rPr>
                <a:t> </a:t>
              </a:r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n 8"/>
          <p:cNvSpPr/>
          <p:nvPr/>
        </p:nvSpPr>
        <p:spPr>
          <a:xfrm>
            <a:off x="4497859" y="847534"/>
            <a:ext cx="4967417" cy="494267"/>
          </a:xfrm>
          <a:prstGeom prst="can">
            <a:avLst>
              <a:gd name="adj" fmla="val 15000"/>
            </a:avLst>
          </a:prstGeom>
          <a:blipFill>
            <a:blip r:embed="rId12"/>
            <a:tile tx="0" ty="0" sx="100000" sy="100000" flip="none" algn="tl"/>
          </a:blipFill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পরিমাপক </a:t>
            </a:r>
            <a:r>
              <a:rPr lang="en-US" sz="2000" dirty="0" err="1" smtClean="0"/>
              <a:t>যন্ত্রের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নাম</a:t>
            </a:r>
            <a:r>
              <a:rPr lang="en-US" sz="2000" dirty="0" smtClean="0"/>
              <a:t> ও </a:t>
            </a:r>
            <a:r>
              <a:rPr lang="en-US" sz="2000" dirty="0" err="1" smtClean="0"/>
              <a:t>ব্যবহার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224" y="1482668"/>
            <a:ext cx="2339323" cy="22846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69329" y="2179607"/>
            <a:ext cx="5679255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 smtClean="0">
                <a:solidFill>
                  <a:schemeClr val="bg1"/>
                </a:solidFill>
              </a:rPr>
              <a:t>একটি </a:t>
            </a:r>
            <a:r>
              <a:rPr lang="as-IN" dirty="0">
                <a:solidFill>
                  <a:schemeClr val="bg1"/>
                </a:solidFill>
              </a:rPr>
              <a:t>যন্ত্র, যার সহায়তায় বিদ্যুতের প্রবাহ সরাসরি বৈদ্যুতিক একক অ্যাম্পিয়ারে পরিমাপ করা যায়।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071" y="1674073"/>
            <a:ext cx="1755516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অ্যামিটার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2142" y="3105835"/>
            <a:ext cx="6096000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chemeClr val="tx1"/>
                </a:solidFill>
              </a:rPr>
              <a:t>কোনো বৈদ্যুতিক যন্ত্রের বিদ্যুৎ প্রবাহের পরিমাপ করতে অ্যামিটার সিরিজে সংযোগ করতে হয়।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69276" y="3967963"/>
            <a:ext cx="6096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chemeClr val="bg1"/>
                </a:solidFill>
              </a:rPr>
              <a:t>অ্যামিটার প্রবাহকে অ্যাম্পিয়ার এককে প্রদর্শন করে অর্থাৎ একক অ্যাম্পিয়ার। অ্যামিটারের গায়ে অ্যাম্পিয়ার এককে দাগাঙ্কিত থাকে</a:t>
            </a:r>
            <a:r>
              <a:rPr lang="as-IN" dirty="0" smtClean="0">
                <a:solidFill>
                  <a:schemeClr val="bg1"/>
                </a:solidFill>
              </a:rPr>
              <a:t>।</a:t>
            </a:r>
            <a:endParaRPr lang="as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9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E94C3-81E3-456D-9575-51525F3F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2" y="3471455"/>
            <a:ext cx="5434291" cy="3185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71799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s-IN" dirty="0" smtClean="0">
                  <a:solidFill>
                    <a:schemeClr val="bg1"/>
                  </a:solidFill>
                </a:rPr>
                <a:t> </a:t>
              </a:r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n 8"/>
          <p:cNvSpPr/>
          <p:nvPr/>
        </p:nvSpPr>
        <p:spPr>
          <a:xfrm>
            <a:off x="4497859" y="847534"/>
            <a:ext cx="4967417" cy="494267"/>
          </a:xfrm>
          <a:prstGeom prst="can">
            <a:avLst>
              <a:gd name="adj" fmla="val 15000"/>
            </a:avLst>
          </a:prstGeom>
          <a:blipFill>
            <a:blip r:embed="rId12"/>
            <a:tile tx="0" ty="0" sx="100000" sy="100000" flip="none" algn="tl"/>
          </a:blipFill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20635" y="938576"/>
            <a:ext cx="368241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</a:t>
            </a:r>
            <a:r>
              <a:rPr lang="en-US" dirty="0" err="1" smtClean="0">
                <a:solidFill>
                  <a:schemeClr val="bg1"/>
                </a:solidFill>
              </a:rPr>
              <a:t>অ্যামিটারের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প্রকারভেদ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2443" y="2330756"/>
            <a:ext cx="6721753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প্রধানত দুই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মুভিং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আয়রণ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টাইপ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অ্যাট্রাকশন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টাইপ (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)           খ)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রিপালশন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টাইপ (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মুভিং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টাইপ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পারমানেন্ট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টাইপ (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) খ) 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ডায়নামোমিটার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12357" y="-37071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71799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n 8"/>
          <p:cNvSpPr/>
          <p:nvPr/>
        </p:nvSpPr>
        <p:spPr>
          <a:xfrm>
            <a:off x="4497859" y="847534"/>
            <a:ext cx="4967417" cy="494267"/>
          </a:xfrm>
          <a:prstGeom prst="can">
            <a:avLst>
              <a:gd name="adj" fmla="val 15000"/>
            </a:avLst>
          </a:prstGeom>
          <a:blipFill>
            <a:blip r:embed="rId11"/>
            <a:tile tx="0" ty="0" sx="100000" sy="100000" flip="none" algn="tl"/>
          </a:blipFill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পরিমাপক </a:t>
            </a:r>
            <a:r>
              <a:rPr lang="en-US" sz="2000" dirty="0" err="1" smtClean="0"/>
              <a:t>যন্ত্রের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নাম</a:t>
            </a:r>
            <a:r>
              <a:rPr lang="en-US" sz="2000" dirty="0" smtClean="0"/>
              <a:t> ও </a:t>
            </a:r>
            <a:r>
              <a:rPr lang="en-US" sz="2000" dirty="0" err="1" smtClean="0"/>
              <a:t>ব্যবহার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971798" y="1525623"/>
            <a:ext cx="263347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dirty="0">
                <a:solidFill>
                  <a:srgbClr val="C00000"/>
                </a:solidFill>
              </a:rPr>
              <a:t>ভোল্ট মিটার (</a:t>
            </a:r>
            <a:r>
              <a:rPr lang="en-US" dirty="0">
                <a:solidFill>
                  <a:srgbClr val="C00000"/>
                </a:solidFill>
              </a:rPr>
              <a:t>Voltmeter)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8555" y="1776444"/>
            <a:ext cx="4916612" cy="3539430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as-IN" sz="1600" dirty="0">
                <a:solidFill>
                  <a:schemeClr val="bg1"/>
                </a:solidFill>
              </a:rPr>
              <a:t>ভোল্ট মিটারের সাহায্যে ভোল্টেজ</a:t>
            </a:r>
            <a:br>
              <a:rPr lang="as-IN" sz="1600" dirty="0">
                <a:solidFill>
                  <a:schemeClr val="bg1"/>
                </a:solidFill>
              </a:rPr>
            </a:br>
            <a:r>
              <a:rPr lang="as-IN" sz="1600" dirty="0">
                <a:solidFill>
                  <a:schemeClr val="bg1"/>
                </a:solidFill>
              </a:rPr>
              <a:t>পরিমাপ করা হয়। এটি লোডের সাথে</a:t>
            </a:r>
            <a:br>
              <a:rPr lang="as-IN" sz="1600" dirty="0">
                <a:solidFill>
                  <a:schemeClr val="bg1"/>
                </a:solidFill>
              </a:rPr>
            </a:br>
            <a:r>
              <a:rPr lang="as-IN" sz="1600" dirty="0">
                <a:solidFill>
                  <a:schemeClr val="bg1"/>
                </a:solidFill>
              </a:rPr>
              <a:t>প্যারালেলে সংযোগ করা হয়।</a:t>
            </a:r>
            <a:br>
              <a:rPr lang="as-IN" sz="1600" dirty="0">
                <a:solidFill>
                  <a:schemeClr val="bg1"/>
                </a:solidFill>
              </a:rPr>
            </a:br>
            <a:r>
              <a:rPr lang="as-IN" sz="1600" dirty="0">
                <a:solidFill>
                  <a:schemeClr val="bg1"/>
                </a:solidFill>
              </a:rPr>
              <a:t>সাধারণ ভোল্ট মিটার ও অ্যামিটারের</a:t>
            </a:r>
            <a:br>
              <a:rPr lang="as-IN" sz="1600" dirty="0">
                <a:solidFill>
                  <a:schemeClr val="bg1"/>
                </a:solidFill>
              </a:rPr>
            </a:br>
            <a:r>
              <a:rPr lang="as-IN" sz="1600" dirty="0">
                <a:solidFill>
                  <a:schemeClr val="bg1"/>
                </a:solidFill>
              </a:rPr>
              <a:t>কার্যপ্রণালী একই এবং একই</a:t>
            </a:r>
            <a:br>
              <a:rPr lang="as-IN" sz="1600" dirty="0">
                <a:solidFill>
                  <a:schemeClr val="bg1"/>
                </a:solidFill>
              </a:rPr>
            </a:br>
            <a:r>
              <a:rPr lang="as-IN" sz="1600" dirty="0">
                <a:solidFill>
                  <a:schemeClr val="bg1"/>
                </a:solidFill>
              </a:rPr>
              <a:t>নীতিতে কাজ করে। ভোল্টমিটারের</a:t>
            </a:r>
            <a:br>
              <a:rPr lang="as-IN" sz="1600" dirty="0">
                <a:solidFill>
                  <a:schemeClr val="bg1"/>
                </a:solidFill>
              </a:rPr>
            </a:br>
            <a:r>
              <a:rPr lang="as-IN" sz="1600" dirty="0">
                <a:solidFill>
                  <a:schemeClr val="bg1"/>
                </a:solidFill>
              </a:rPr>
              <a:t>কয়েলের মধ্যদিয়ে ভোল্টেজের</a:t>
            </a:r>
            <a:br>
              <a:rPr lang="as-IN" sz="1600" dirty="0">
                <a:solidFill>
                  <a:schemeClr val="bg1"/>
                </a:solidFill>
              </a:rPr>
            </a:br>
            <a:r>
              <a:rPr lang="as-IN" sz="1600" dirty="0">
                <a:solidFill>
                  <a:schemeClr val="bg1"/>
                </a:solidFill>
              </a:rPr>
              <a:t>আনুপাতিক হারে কারেন্ট প্রবাহিত হয়</a:t>
            </a:r>
            <a:br>
              <a:rPr lang="as-IN" sz="1600" dirty="0">
                <a:solidFill>
                  <a:schemeClr val="bg1"/>
                </a:solidFill>
              </a:rPr>
            </a:br>
            <a:r>
              <a:rPr lang="as-IN" sz="1600" dirty="0">
                <a:solidFill>
                  <a:schemeClr val="bg1"/>
                </a:solidFill>
              </a:rPr>
              <a:t>এবং পাঠ পাওয়া যায়। এই মিটারের</a:t>
            </a:r>
            <a:br>
              <a:rPr lang="as-IN" sz="1600" dirty="0">
                <a:solidFill>
                  <a:schemeClr val="bg1"/>
                </a:solidFill>
              </a:rPr>
            </a:br>
            <a:r>
              <a:rPr lang="as-IN" sz="1600" dirty="0">
                <a:solidFill>
                  <a:schemeClr val="bg1"/>
                </a:solidFill>
              </a:rPr>
              <a:t>ইন্টারনাল রেজিস্টেন্স অনেক বেশি।</a:t>
            </a:r>
            <a:br>
              <a:rPr lang="as-IN" sz="1600" dirty="0">
                <a:solidFill>
                  <a:schemeClr val="bg1"/>
                </a:solidFill>
              </a:rPr>
            </a:br>
            <a:r>
              <a:rPr lang="as-IN" sz="1600" dirty="0">
                <a:solidFill>
                  <a:schemeClr val="bg1"/>
                </a:solidFill>
              </a:rPr>
              <a:t>ভোল্ট মিটারের কয়েল চিকন তারের</a:t>
            </a:r>
            <a:br>
              <a:rPr lang="as-IN" sz="1600" dirty="0">
                <a:solidFill>
                  <a:schemeClr val="bg1"/>
                </a:solidFill>
              </a:rPr>
            </a:br>
            <a:r>
              <a:rPr lang="as-IN" sz="1600" dirty="0">
                <a:solidFill>
                  <a:schemeClr val="bg1"/>
                </a:solidFill>
              </a:rPr>
              <a:t>অনেকগুলো প্যাঁচের</a:t>
            </a:r>
            <a:br>
              <a:rPr lang="as-IN" sz="1600" dirty="0">
                <a:solidFill>
                  <a:schemeClr val="bg1"/>
                </a:solidFill>
              </a:rPr>
            </a:br>
            <a:r>
              <a:rPr lang="as-IN" sz="1600" dirty="0">
                <a:solidFill>
                  <a:schemeClr val="bg1"/>
                </a:solidFill>
              </a:rPr>
              <a:t>কমন্বয়ে তৈরি করা হয়</a:t>
            </a:r>
            <a:r>
              <a:rPr lang="as-IN" sz="1600" dirty="0" smtClean="0">
                <a:solidFill>
                  <a:schemeClr val="bg1"/>
                </a:solidFill>
              </a:rPr>
              <a:t>।</a:t>
            </a:r>
            <a:r>
              <a:rPr lang="as-IN" sz="1600" dirty="0">
                <a:solidFill>
                  <a:schemeClr val="bg1"/>
                </a:solidFill>
              </a:rPr>
              <a:t>ভোল্টমিটারের গায়ে ভোল্ট এককে দাগ কাটা থাকে অর্থাৎ ভোল্টমিটারের একক ভোল্ট।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67" y="2536706"/>
            <a:ext cx="2491362" cy="249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2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12357" y="-37071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71799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n 8"/>
          <p:cNvSpPr/>
          <p:nvPr/>
        </p:nvSpPr>
        <p:spPr>
          <a:xfrm>
            <a:off x="3643532" y="847533"/>
            <a:ext cx="6896455" cy="729017"/>
          </a:xfrm>
          <a:prstGeom prst="can">
            <a:avLst>
              <a:gd name="adj" fmla="val 561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000" dirty="0" smtClean="0"/>
              <a:t>ভোল্ট </a:t>
            </a:r>
            <a:r>
              <a:rPr lang="as-IN" sz="2000" dirty="0"/>
              <a:t>মিটারের প্রকারভেদ (</a:t>
            </a:r>
            <a:r>
              <a:rPr lang="en-US" sz="2000" dirty="0"/>
              <a:t>Types of</a:t>
            </a:r>
            <a:br>
              <a:rPr lang="en-US" sz="2000" dirty="0"/>
            </a:br>
            <a:r>
              <a:rPr lang="en-US" sz="2000" dirty="0"/>
              <a:t>Voltmeter</a:t>
            </a:r>
            <a:r>
              <a:rPr lang="en-US" sz="2000" dirty="0" smtClean="0"/>
              <a:t>): 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082878" y="2078485"/>
            <a:ext cx="6096000" cy="3046988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প্রধানত তিন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endParaRPr lang="bn-IN" sz="2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মুভিং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আয়রণ</a:t>
            </a:r>
            <a:endParaRPr lang="bn-IN" sz="2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অ্যাট্রাকশন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(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ডিসি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         খ)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রিপালশন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(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ডিসি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মুভিং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পারমানেন্ট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ম্যাগনেট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(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খ)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ডায়নামোমিটার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ডিসি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ইন্ডাক্টশন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604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E694B-F4E7-432E-A5E1-9D2058173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" y="4383310"/>
            <a:ext cx="1803573" cy="5279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D8C74-49B9-42C1-BE27-F0C4E01464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8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12357" y="-37071"/>
            <a:ext cx="12180143" cy="6858000"/>
            <a:chOff x="12357" y="0"/>
            <a:chExt cx="1218014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1F37A-4255-490A-B3A6-F54E1C49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0"/>
              <a:ext cx="101351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54C6B-D685-44AE-B0EE-1DEB87E724DC}"/>
                </a:ext>
              </a:extLst>
            </p:cNvPr>
            <p:cNvSpPr/>
            <p:nvPr/>
          </p:nvSpPr>
          <p:spPr>
            <a:xfrm>
              <a:off x="12357" y="0"/>
              <a:ext cx="2057400" cy="685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8C8AA-0FCB-4DC8-AA9D-85175EE631E1}"/>
                </a:ext>
              </a:extLst>
            </p:cNvPr>
            <p:cNvSpPr/>
            <p:nvPr/>
          </p:nvSpPr>
          <p:spPr>
            <a:xfrm>
              <a:off x="2569555" y="324853"/>
              <a:ext cx="402246" cy="5496806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13FAF1-AB4D-4FAC-A89B-C8FB25F9A3A5}"/>
                </a:ext>
              </a:extLst>
            </p:cNvPr>
            <p:cNvSpPr/>
            <p:nvPr/>
          </p:nvSpPr>
          <p:spPr>
            <a:xfrm>
              <a:off x="11442031" y="324853"/>
              <a:ext cx="402243" cy="5496806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2E0E-AA3E-430A-AA2D-13B76354A884}"/>
                </a:ext>
              </a:extLst>
            </p:cNvPr>
            <p:cNvSpPr/>
            <p:nvPr/>
          </p:nvSpPr>
          <p:spPr>
            <a:xfrm rot="5400000">
              <a:off x="7009208" y="-3728484"/>
              <a:ext cx="395415" cy="847023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D6A94B-396D-4C72-A57A-82C6D0E7FE89}"/>
                </a:ext>
              </a:extLst>
            </p:cNvPr>
            <p:cNvSpPr/>
            <p:nvPr/>
          </p:nvSpPr>
          <p:spPr>
            <a:xfrm rot="5400000">
              <a:off x="7009207" y="1388835"/>
              <a:ext cx="395416" cy="847023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86D784-A627-4460-9541-9F886FD19564}"/>
                </a:ext>
              </a:extLst>
            </p:cNvPr>
            <p:cNvSpPr/>
            <p:nvPr/>
          </p:nvSpPr>
          <p:spPr>
            <a:xfrm>
              <a:off x="2971799" y="720270"/>
              <a:ext cx="8435167" cy="47059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5D386-4F2F-4436-B2E6-14D7B8E9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87" y="43228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24D829-487F-47D9-B6F1-BACBE350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930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B204FE-9DD8-4701-8EE0-74E35CEB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372" y="5332347"/>
              <a:ext cx="402243" cy="40797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9713D-7230-4201-B727-28DAFA1A52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41" y="432287"/>
            <a:ext cx="402243" cy="40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C47FAC-DA75-41BB-A672-BE266558E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21"/>
            <a:ext cx="12192000" cy="395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" y="5600766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103974"/>
            <a:ext cx="1472577" cy="147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" y="2295349"/>
            <a:ext cx="1995301" cy="149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" y="5613568"/>
            <a:ext cx="1037967" cy="102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n 8"/>
          <p:cNvSpPr/>
          <p:nvPr/>
        </p:nvSpPr>
        <p:spPr>
          <a:xfrm>
            <a:off x="3643532" y="847533"/>
            <a:ext cx="6896455" cy="729017"/>
          </a:xfrm>
          <a:prstGeom prst="can">
            <a:avLst>
              <a:gd name="adj" fmla="val 561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000" dirty="0" smtClean="0"/>
              <a:t>ভোল্ট </a:t>
            </a:r>
            <a:r>
              <a:rPr lang="as-IN" sz="2000" dirty="0"/>
              <a:t>মিটারের প্রকারভেদ (</a:t>
            </a:r>
            <a:r>
              <a:rPr lang="en-US" sz="2000" dirty="0"/>
              <a:t>Types of</a:t>
            </a:r>
            <a:br>
              <a:rPr lang="en-US" sz="2000" dirty="0"/>
            </a:br>
            <a:r>
              <a:rPr lang="en-US" sz="2000" dirty="0"/>
              <a:t>Voltmeter</a:t>
            </a:r>
            <a:r>
              <a:rPr lang="en-US" sz="2000" dirty="0" smtClean="0"/>
              <a:t>): 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082878" y="2078485"/>
            <a:ext cx="6096000" cy="3046988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প্রধানত তিন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endParaRPr lang="bn-IN" sz="2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মুভিং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আয়রণ</a:t>
            </a:r>
            <a:endParaRPr lang="bn-IN" sz="2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অ্যাট্রাকশন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(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ডিসি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         খ)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রিপালশন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(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ডিসি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মুভিং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পারমানেন্ট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ম্যাগনেট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(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খ)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ডায়নামোমিটার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ডিসি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ইন্ডাক্টশন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</a:t>
            </a:r>
            <a:r>
              <a:rPr lang="bn-IN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658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644</Words>
  <Application>Microsoft Office PowerPoint</Application>
  <PresentationFormat>Widescreen</PresentationFormat>
  <Paragraphs>120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NikoshBAN</vt:lpstr>
      <vt:lpstr>sutonnyomj</vt:lpstr>
      <vt:lpstr>Times New Roman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r</cp:lastModifiedBy>
  <cp:revision>18</cp:revision>
  <dcterms:created xsi:type="dcterms:W3CDTF">2020-10-23T05:21:36Z</dcterms:created>
  <dcterms:modified xsi:type="dcterms:W3CDTF">2020-10-28T12:43:54Z</dcterms:modified>
</cp:coreProperties>
</file>