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93" r:id="rId3"/>
    <p:sldId id="287" r:id="rId4"/>
    <p:sldId id="263" r:id="rId5"/>
    <p:sldId id="290" r:id="rId6"/>
    <p:sldId id="285" r:id="rId7"/>
    <p:sldId id="292" r:id="rId8"/>
    <p:sldId id="268" r:id="rId9"/>
    <p:sldId id="276" r:id="rId10"/>
    <p:sldId id="267" r:id="rId11"/>
    <p:sldId id="259" r:id="rId12"/>
    <p:sldId id="260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66" r:id="rId21"/>
    <p:sldId id="279" r:id="rId22"/>
    <p:sldId id="280" r:id="rId23"/>
    <p:sldId id="281" r:id="rId24"/>
    <p:sldId id="283" r:id="rId25"/>
    <p:sldId id="284" r:id="rId26"/>
    <p:sldId id="282" r:id="rId27"/>
    <p:sldId id="291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4C3BC45-2AF7-4DD9-8889-0FC6C3DAE9D3}">
          <p14:sldIdLst>
            <p14:sldId id="288"/>
          </p14:sldIdLst>
        </p14:section>
        <p14:section name="Untitled Section" id="{9776C89B-69F1-4552-BE9C-70B3C8B98E65}">
          <p14:sldIdLst>
            <p14:sldId id="257"/>
            <p14:sldId id="287"/>
            <p14:sldId id="263"/>
            <p14:sldId id="290"/>
            <p14:sldId id="285"/>
            <p14:sldId id="292"/>
            <p14:sldId id="268"/>
            <p14:sldId id="276"/>
            <p14:sldId id="267"/>
            <p14:sldId id="259"/>
            <p14:sldId id="260"/>
            <p14:sldId id="269"/>
            <p14:sldId id="270"/>
            <p14:sldId id="271"/>
            <p14:sldId id="272"/>
            <p14:sldId id="273"/>
            <p14:sldId id="274"/>
            <p14:sldId id="277"/>
            <p14:sldId id="266"/>
            <p14:sldId id="279"/>
            <p14:sldId id="280"/>
            <p14:sldId id="281"/>
            <p14:sldId id="283"/>
            <p14:sldId id="284"/>
            <p14:sldId id="282"/>
            <p14:sldId id="291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050E3"/>
    <a:srgbClr val="FFFF99"/>
    <a:srgbClr val="E57588"/>
    <a:srgbClr val="0CB8DA"/>
    <a:srgbClr val="A34F8B"/>
    <a:srgbClr val="F2B800"/>
    <a:srgbClr val="F13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6877D-6279-46BF-AE39-CA75A33F0B03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7CED-DF8B-4542-8289-ED2381EB1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61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7CED-DF8B-4542-8289-ED2381EB1E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6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4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5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2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78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74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69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31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08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4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B68B7-4C60-436C-ABF6-822B5685FA28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4F6B-4BF2-4D58-8585-F20B1E1EF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8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23" y="40512"/>
            <a:ext cx="12192000" cy="67596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418"/>
            <a:ext cx="12192000" cy="47170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 l="9888" t="21833" r="8531" b="15780"/>
          <a:stretch/>
        </p:blipFill>
        <p:spPr>
          <a:xfrm>
            <a:off x="4195894" y="712927"/>
            <a:ext cx="2696760" cy="1676160"/>
          </a:xfrm>
          <a:prstGeom prst="rect">
            <a:avLst/>
          </a:prstGeom>
          <a:ln>
            <a:noFill/>
          </a:ln>
          <a:scene3d>
            <a:camera prst="perspectiveRelaxedModerately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2905245" y="120452"/>
            <a:ext cx="5648446" cy="101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684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227238" cy="49577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42974" y="5472113"/>
            <a:ext cx="10472739" cy="1014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28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196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609" y="5766816"/>
            <a:ext cx="1099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32" y="5458563"/>
            <a:ext cx="10929937" cy="985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গাছে নতুন পাতা গজিয়েছে।পলাশ ফুল ফুটেছে।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845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" y="27432"/>
            <a:ext cx="12158226" cy="514304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82301" y="5400675"/>
            <a:ext cx="10329862" cy="1000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 এলাকা। চারদিকে থমথমে ভাব।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59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5490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3823" y="5672137"/>
            <a:ext cx="8184356" cy="88582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মিছিল করতে নিষেধ করেছে।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9755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8712" y="5800726"/>
            <a:ext cx="9444038" cy="87153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8"/>
            <a:ext cx="12192000" cy="5577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58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12162692" cy="522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" y="5414963"/>
            <a:ext cx="11501438" cy="144303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সরকার চায় উর্দুকে রাষ্ট্রভাষা করতে। বাঙালির মুখের ভাষা কেড়ে নিতে চায়। 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827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7350" y="5743575"/>
            <a:ext cx="9629775" cy="842963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ছাত্র-জনতা তা মানবে না। তারা মিছিল করবে।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829"/>
          <a:stretch/>
        </p:blipFill>
        <p:spPr>
          <a:xfrm>
            <a:off x="0" y="12700"/>
            <a:ext cx="12192000" cy="5459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29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77" y="5540189"/>
            <a:ext cx="11916102" cy="113356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টগবগে তরুণরা বেপরোয়া। প্রয়োজনে তারা জীবন দেবে। মায়ের ভাষার দাবি ছাড়বে না।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83" b="38440"/>
          <a:stretch/>
        </p:blipFill>
        <p:spPr>
          <a:xfrm>
            <a:off x="107576" y="150124"/>
            <a:ext cx="12084424" cy="5148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333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829"/>
          <a:stretch/>
        </p:blipFill>
        <p:spPr>
          <a:xfrm>
            <a:off x="0" y="12700"/>
            <a:ext cx="12192000" cy="54594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71776" y="5743575"/>
            <a:ext cx="5886450" cy="857249"/>
          </a:xfrm>
          <a:prstGeom prst="roundRect">
            <a:avLst/>
          </a:prstGeom>
          <a:solidFill>
            <a:srgbClr val="FFFF99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 বের হলো।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5733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0"/>
            <a:ext cx="12041875" cy="5586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771774" y="5843586"/>
            <a:ext cx="6086475" cy="101441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করল।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928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8800" y="457200"/>
            <a:ext cx="599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9971" y="1679541"/>
            <a:ext cx="52832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1209" y="2085631"/>
            <a:ext cx="5220124" cy="236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প্রতাপ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তেমরম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হেডম্যান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রামগড়,খাগড়াছড়ি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8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4129" y="13447"/>
            <a:ext cx="12192000" cy="5108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89" y="594790"/>
            <a:ext cx="2532803" cy="29097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77" y="218331"/>
            <a:ext cx="2674369" cy="37222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" y="218331"/>
            <a:ext cx="2850215" cy="34202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1" y="427949"/>
            <a:ext cx="2781575" cy="35126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11936" y="5413248"/>
            <a:ext cx="10838688" cy="12313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জব্বারসহ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184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958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0112" y="235746"/>
            <a:ext cx="10944225" cy="2185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যুক্তবর্ণগুলো চিনে নিই। যুক্তবর্ণ দিয়ে তৈরি করা নতুন শব্দ পড়ি।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92969" y="3118247"/>
            <a:ext cx="2757488" cy="1514475"/>
          </a:xfrm>
          <a:prstGeom prst="rightArrow">
            <a:avLst/>
          </a:prstGeom>
          <a:solidFill>
            <a:srgbClr val="E05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8893" y="3434358"/>
            <a:ext cx="657225" cy="728662"/>
          </a:xfrm>
          <a:prstGeom prst="rect">
            <a:avLst/>
          </a:prstGeom>
          <a:solidFill>
            <a:srgbClr val="E05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7821" y="3434358"/>
            <a:ext cx="639366" cy="728662"/>
          </a:xfrm>
          <a:prstGeom prst="rect">
            <a:avLst/>
          </a:prstGeom>
          <a:solidFill>
            <a:srgbClr val="E05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85825" y="4782742"/>
            <a:ext cx="2757488" cy="15144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137" y="5175648"/>
            <a:ext cx="671513" cy="728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9618" y="5175646"/>
            <a:ext cx="657225" cy="728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8268" y="5189042"/>
            <a:ext cx="657225" cy="728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78571" y="5175646"/>
            <a:ext cx="1232014" cy="728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র-ফলা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7061" y="3315894"/>
            <a:ext cx="1465958" cy="803672"/>
          </a:xfrm>
          <a:prstGeom prst="ellipse">
            <a:avLst/>
          </a:prstGeom>
          <a:solidFill>
            <a:srgbClr val="E05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বল্গা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824606" y="5151537"/>
            <a:ext cx="1229914" cy="803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442104" y="5136953"/>
            <a:ext cx="1229914" cy="803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উষ্ট্র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8892" y="3420071"/>
            <a:ext cx="657225" cy="728662"/>
          </a:xfrm>
          <a:prstGeom prst="rect">
            <a:avLst/>
          </a:prstGeom>
          <a:solidFill>
            <a:srgbClr val="E05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9196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1276 -0.002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2396 -0.0025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11276 -0.0016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88 0.0041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8177 0.004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6" grpId="0" animBg="1"/>
      <p:bldP spid="2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986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0250" y="300039"/>
            <a:ext cx="8786813" cy="118586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খুজে বের করি। অর্থ বলি।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150268"/>
            <a:ext cx="2557462" cy="1443037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থমথমে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4479130"/>
            <a:ext cx="2557462" cy="1443037"/>
          </a:xfrm>
          <a:prstGeom prst="rightArrow">
            <a:avLst/>
          </a:prstGeom>
          <a:solidFill>
            <a:srgbClr val="F13FC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6087" y="4479130"/>
            <a:ext cx="4200525" cy="1921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6086" y="1971674"/>
            <a:ext cx="4200525" cy="1921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6" y="4479131"/>
            <a:ext cx="4200525" cy="192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4786311"/>
            <a:ext cx="3514725" cy="1307305"/>
          </a:xfrm>
          <a:prstGeom prst="rect">
            <a:avLst/>
          </a:prstGeom>
          <a:solidFill>
            <a:srgbClr val="F13FC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9600" y="2150269"/>
            <a:ext cx="3514725" cy="1443036"/>
          </a:xfrm>
          <a:prstGeom prst="rect">
            <a:avLst/>
          </a:prstGeom>
          <a:solidFill>
            <a:srgbClr val="0CB8D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বিপদের ভয়ে নিরব অবস্থা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46" t="47806" r="1"/>
          <a:stretch/>
        </p:blipFill>
        <p:spPr>
          <a:xfrm>
            <a:off x="2986086" y="1971673"/>
            <a:ext cx="4200525" cy="19216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378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7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0" y="700086"/>
            <a:ext cx="3400425" cy="19145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836193"/>
            <a:ext cx="3400425" cy="1914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4776" y="3564729"/>
            <a:ext cx="4572000" cy="2457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776" y="553639"/>
            <a:ext cx="4572000" cy="2457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2727" b="35860"/>
          <a:stretch/>
        </p:blipFill>
        <p:spPr>
          <a:xfrm>
            <a:off x="3914776" y="553640"/>
            <a:ext cx="4686299" cy="2589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6332" y="882252"/>
            <a:ext cx="3300411" cy="15609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রাগে উত্তেজিত হয়ে উঠা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6332" y="3957639"/>
            <a:ext cx="3300411" cy="135731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59" r="51091" b="4370"/>
          <a:stretch/>
        </p:blipFill>
        <p:spPr>
          <a:xfrm>
            <a:off x="3914776" y="3564729"/>
            <a:ext cx="4686299" cy="2457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90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5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-21432" y="0"/>
            <a:ext cx="8801100" cy="2071687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55164" y="2071687"/>
            <a:ext cx="1300161" cy="12715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389" y="3343275"/>
            <a:ext cx="8643937" cy="222885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0"/>
            <a:ext cx="3390900" cy="2508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608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447645" y="35718"/>
            <a:ext cx="6086475" cy="1528761"/>
          </a:xfrm>
          <a:prstGeom prst="flowChartDecision">
            <a:avLst/>
          </a:prstGeom>
          <a:solidFill>
            <a:srgbClr val="E050E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388" y="1582339"/>
            <a:ext cx="10186987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ঠিক শব্দটি বেছে নিয়ে খালি জায়গায় বসাই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538" y="3429002"/>
            <a:ext cx="8115299" cy="3429000"/>
          </a:xfrm>
          <a:prstGeom prst="rect">
            <a:avLst/>
          </a:prstGeom>
          <a:solidFill>
            <a:srgbClr val="E57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তরুনেরা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-----------।</a:t>
            </a:r>
          </a:p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ভাষাশহিদেরা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ভালোবাসতেন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929187" y="2514599"/>
            <a:ext cx="957261" cy="985837"/>
          </a:xfrm>
          <a:prstGeom prst="downArrow">
            <a:avLst/>
          </a:prstGeom>
          <a:solidFill>
            <a:srgbClr val="E050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29788" y="3429000"/>
            <a:ext cx="2462212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মাতৃভাষাকে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11" y="-1"/>
            <a:ext cx="2636489" cy="1469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55511" y="-1"/>
            <a:ext cx="2636489" cy="1469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1540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-0.00186 L -0.46576 -0.15301 " pathEditMode="relative" rAng="0" ptsTypes="AA">
                                      <p:cBhvr>
                                        <p:cTn id="63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8311 L -0.62435 -0.23958 " pathEditMode="relative" rAng="0" ptsTypes="AA">
                                      <p:cBhvr>
                                        <p:cTn id="67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49974 -0.07245 " pathEditMode="relative" rAng="0" ptsTypes="AA">
                                      <p:cBhvr>
                                        <p:cTn id="71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7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53 0.19676 " pathEditMode="relative" rAng="0" ptsTypes="AA">
                                      <p:cBhvr>
                                        <p:cTn id="75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777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4672" y="-17681"/>
            <a:ext cx="5843587" cy="1245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677" y="1340892"/>
            <a:ext cx="8799585" cy="1187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ছাত্র- জনতা কী দাবি জানিয়েছিল?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674" y="4831307"/>
            <a:ext cx="8799585" cy="1276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ভাষার জন্য যাঁরা প্রাণ দিয়েছেন তাঁদের আমরা কী নামে ডাকি?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676" y="2528247"/>
            <a:ext cx="8799585" cy="1115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পাকিস্থানিরা কী চেয়েছিল?</a:t>
            </a:r>
          </a:p>
          <a:p>
            <a:pPr algn="just"/>
            <a:endParaRPr lang="bn-IN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675" y="3643952"/>
            <a:ext cx="8799585" cy="1187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১৯৫২ সালের ২১ এ ফেব্রুয়ারি কে কে শহিদ হয়েছিলেন?</a:t>
            </a:r>
          </a:p>
          <a:p>
            <a:pPr algn="just"/>
            <a:endParaRPr lang="bn-IN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497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244436" y="451262"/>
            <a:ext cx="6365174" cy="195627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4436" y="2407534"/>
            <a:ext cx="6365174" cy="128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71438" y="3692324"/>
            <a:ext cx="1111169" cy="67148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4436" y="4386957"/>
            <a:ext cx="6365174" cy="2123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4386957"/>
            <a:ext cx="6365174" cy="2291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1873" y="208344"/>
            <a:ext cx="2801074" cy="1909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rcRect l="4649" t="13285" r="4649" b="11444"/>
          <a:stretch/>
        </p:blipFill>
        <p:spPr>
          <a:xfrm>
            <a:off x="9016678" y="208344"/>
            <a:ext cx="3078865" cy="2058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69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2476" cy="6800127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4227177" y="330484"/>
            <a:ext cx="4664598" cy="1956121"/>
          </a:xfrm>
          <a:prstGeom prst="flowChartPunchedTape">
            <a:avLst/>
          </a:prstGeom>
          <a:solidFill>
            <a:srgbClr val="E050E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983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 rot="3962664">
            <a:off x="-182881" y="1218671"/>
            <a:ext cx="365760" cy="3657600"/>
            <a:chOff x="542924" y="1257480"/>
            <a:chExt cx="514351" cy="4943476"/>
          </a:xfrm>
        </p:grpSpPr>
        <p:grpSp>
          <p:nvGrpSpPr>
            <p:cNvPr id="3" name="Group 2"/>
            <p:cNvGrpSpPr/>
            <p:nvPr/>
          </p:nvGrpSpPr>
          <p:grpSpPr>
            <a:xfrm>
              <a:off x="614363" y="1257480"/>
              <a:ext cx="385762" cy="4943476"/>
              <a:chOff x="421482" y="1557517"/>
              <a:chExt cx="385762" cy="4943476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421482" y="1557517"/>
                <a:ext cx="385762" cy="247173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>
                      <a:alpha val="67000"/>
                    </a:prstClr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421482" y="4029255"/>
                <a:ext cx="385762" cy="247173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>
                      <a:alpha val="67000"/>
                    </a:prstClr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42924" y="3479277"/>
              <a:ext cx="514351" cy="4998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alpha val="67000"/>
                  </a:prstClr>
                </a:solidFill>
              </a:endParaRPr>
            </a:p>
          </p:txBody>
        </p:sp>
      </p:grpSp>
      <p:sp>
        <p:nvSpPr>
          <p:cNvPr id="15" name="Arc 14"/>
          <p:cNvSpPr/>
          <p:nvPr/>
        </p:nvSpPr>
        <p:spPr>
          <a:xfrm>
            <a:off x="-2514963" y="493110"/>
            <a:ext cx="6185171" cy="5929491"/>
          </a:xfrm>
          <a:prstGeom prst="arc">
            <a:avLst>
              <a:gd name="adj1" fmla="val 16200000"/>
              <a:gd name="adj2" fmla="val 5465736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0208" y="1188185"/>
            <a:ext cx="101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84355" y="1372851"/>
            <a:ext cx="554636" cy="6062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5168" y="146304"/>
            <a:ext cx="3182112" cy="743712"/>
          </a:xfrm>
          <a:prstGeom prst="rect">
            <a:avLst/>
          </a:prstGeom>
          <a:solidFill>
            <a:srgbClr val="E5758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627" y="1254266"/>
            <a:ext cx="227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38991" y="2542616"/>
            <a:ext cx="554636" cy="6062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0354" y="2502542"/>
            <a:ext cx="250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95575" y="3847008"/>
            <a:ext cx="554636" cy="6062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prstClr val="white"/>
                </a:solidFill>
              </a:rPr>
              <a:t>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6938" y="3806934"/>
            <a:ext cx="392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ভাষাশহিদদের কথা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08006" y="5013183"/>
            <a:ext cx="554636" cy="6062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prstClr val="white"/>
                </a:solidFill>
              </a:rPr>
              <a:t>4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9369" y="4973109"/>
            <a:ext cx="636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ফেব্রুয়ারি মাসের---------আমাদের ভাষাশহিদ।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82279" y="5899627"/>
            <a:ext cx="554636" cy="6062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prstClr val="white"/>
                </a:solidFill>
              </a:rPr>
              <a:t>5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3642" y="5921338"/>
            <a:ext cx="628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২০-১০-২০১৯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527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7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7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7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4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4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40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2" grpId="0" animBg="1"/>
      <p:bldP spid="13" grpId="0"/>
      <p:bldP spid="14" grpId="0" animBg="1"/>
      <p:bldP spid="16" grpId="0"/>
      <p:bldP spid="17" grpId="0" animBg="1"/>
      <p:bldP spid="18" grpId="0"/>
      <p:bldP spid="21" grpId="0" animBg="1"/>
      <p:bldP spid="22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173108"/>
            <a:ext cx="11067010" cy="4467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603" y="5106625"/>
            <a:ext cx="10070275" cy="10075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</a:p>
          <a:p>
            <a:pPr algn="ctr"/>
            <a:r>
              <a:rPr lang="bn-IN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02" y="5082151"/>
            <a:ext cx="10070275" cy="98848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শহিদ মিনার </a:t>
            </a:r>
            <a:endParaRPr lang="en-US" sz="6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02" y="5136534"/>
            <a:ext cx="10070275" cy="98848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কেন নির্মাণ হয়েছে? </a:t>
            </a:r>
            <a:endParaRPr lang="en-US" sz="6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601" y="5082150"/>
            <a:ext cx="10070275" cy="98848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এ ভাষার সম্মান রক্ষা করেছেন তাদের স্মৃতির জন্য।  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20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614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87" r="-1194" b="16145"/>
          <a:stretch/>
        </p:blipFill>
        <p:spPr>
          <a:xfrm>
            <a:off x="180360" y="272955"/>
            <a:ext cx="11287525" cy="3848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9194" y="4497558"/>
            <a:ext cx="7505206" cy="1389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শুনেছো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194" y="4497558"/>
            <a:ext cx="7505206" cy="1389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7694" y="750627"/>
            <a:ext cx="8328001" cy="3019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>
                  <a:solidFill>
                    <a:srgbClr val="FF0000"/>
                  </a:solidFill>
                </a:ln>
                <a:solidFill>
                  <a:srgbClr val="E050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en-US" sz="8000" b="1" dirty="0" smtClean="0">
                <a:ln>
                  <a:solidFill>
                    <a:srgbClr val="FF0000"/>
                  </a:solidFill>
                </a:ln>
                <a:solidFill>
                  <a:srgbClr val="E050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0000"/>
                  </a:solidFill>
                </a:ln>
                <a:solidFill>
                  <a:srgbClr val="E050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</a:t>
            </a:r>
            <a:r>
              <a:rPr lang="bn-IN" sz="8000" b="1" dirty="0" smtClean="0">
                <a:ln>
                  <a:solidFill>
                    <a:srgbClr val="FF0000"/>
                  </a:solidFill>
                </a:ln>
                <a:solidFill>
                  <a:srgbClr val="E050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দদের কথা </a:t>
            </a:r>
            <a:r>
              <a:rPr lang="en-US" sz="8000" b="1" dirty="0" smtClean="0">
                <a:ln>
                  <a:solidFill>
                    <a:srgbClr val="FF0000"/>
                  </a:solidFill>
                </a:ln>
                <a:solidFill>
                  <a:srgbClr val="E050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E050E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839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43" y="126802"/>
            <a:ext cx="12192000" cy="6900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57475" y="0"/>
            <a:ext cx="7272337" cy="13430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4300" y="485776"/>
            <a:ext cx="12139612" cy="6541890"/>
          </a:xfrm>
          <a:prstGeom prst="horizontalScroll">
            <a:avLst/>
          </a:prstGeom>
          <a:solidFill>
            <a:srgbClr val="E57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1894" y="1815164"/>
            <a:ext cx="9453561" cy="451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১.১.১  বর্ণ ও যুক্তবর্ণসহযোগে তৈরি শব্দ শুনে স্পষ্ট ও শুদ্ধভাবে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  ১.১.১ যুক্তবর্ণ দিয়ে গঠিত শব্দ স্পষ্ট ও শুদ্ধভাবে বলতে পারবে।     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  ১.৩.১ যুক্তব্যঞ্জন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উচ্চারনে পড়তে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 ১.৪.১ যুক্তব্যঞ্জন ভেঙে লিখতে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২.৩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বর্ণনা সংশ্লিষ্ট প্রশ্নের উত্তর লিখতে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947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3850869"/>
              </p:ext>
            </p:extLst>
          </p:nvPr>
        </p:nvGraphicFramePr>
        <p:xfrm>
          <a:off x="5590471" y="3797804"/>
          <a:ext cx="961560" cy="811316"/>
        </p:xfrm>
        <a:graphic>
          <a:graphicData uri="http://schemas.openxmlformats.org/presentationml/2006/ole">
            <p:oleObj spid="_x0000_s103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628805" y="620665"/>
            <a:ext cx="6884894" cy="1506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9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15" y="-1057274"/>
            <a:ext cx="12300615" cy="6472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4449" y="5715000"/>
            <a:ext cx="9901239" cy="828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১৯৫২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313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"/>
            <a:ext cx="12192000" cy="55576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57463" y="5729288"/>
            <a:ext cx="8001000" cy="785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73023" cy="68001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894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432</Words>
  <Application>Microsoft Office PowerPoint</Application>
  <PresentationFormat>Custom</PresentationFormat>
  <Paragraphs>99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PPCH</cp:lastModifiedBy>
  <cp:revision>193</cp:revision>
  <dcterms:created xsi:type="dcterms:W3CDTF">2019-10-15T12:40:25Z</dcterms:created>
  <dcterms:modified xsi:type="dcterms:W3CDTF">2020-10-28T08:53:59Z</dcterms:modified>
</cp:coreProperties>
</file>