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9" r:id="rId2"/>
    <p:sldId id="256" r:id="rId3"/>
    <p:sldId id="260" r:id="rId4"/>
    <p:sldId id="257" r:id="rId5"/>
    <p:sldId id="261" r:id="rId6"/>
    <p:sldId id="263" r:id="rId7"/>
    <p:sldId id="283" r:id="rId8"/>
    <p:sldId id="267" r:id="rId9"/>
    <p:sldId id="269" r:id="rId10"/>
    <p:sldId id="270" r:id="rId11"/>
    <p:sldId id="273" r:id="rId12"/>
    <p:sldId id="272" r:id="rId13"/>
    <p:sldId id="277" r:id="rId14"/>
    <p:sldId id="274" r:id="rId15"/>
    <p:sldId id="284" r:id="rId16"/>
    <p:sldId id="275" r:id="rId17"/>
    <p:sldId id="276" r:id="rId18"/>
    <p:sldId id="285" r:id="rId19"/>
    <p:sldId id="266" r:id="rId20"/>
    <p:sldId id="281"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E2CC5B-0388-4D43-BC9B-DA59BDBB3FB1}">
          <p14:sldIdLst>
            <p14:sldId id="259"/>
            <p14:sldId id="256"/>
            <p14:sldId id="260"/>
            <p14:sldId id="257"/>
            <p14:sldId id="261"/>
            <p14:sldId id="263"/>
            <p14:sldId id="283"/>
            <p14:sldId id="267"/>
            <p14:sldId id="269"/>
            <p14:sldId id="270"/>
            <p14:sldId id="273"/>
            <p14:sldId id="272"/>
          </p14:sldIdLst>
        </p14:section>
        <p14:section name="Untitled Section" id="{EBA6C153-CE4E-4214-8298-3E7CE63B573E}">
          <p14:sldIdLst>
            <p14:sldId id="277"/>
          </p14:sldIdLst>
        </p14:section>
        <p14:section name="Untitled Section" id="{9315E928-E8D2-4F3F-B0B3-E56B1C212043}">
          <p14:sldIdLst>
            <p14:sldId id="274"/>
            <p14:sldId id="284"/>
            <p14:sldId id="275"/>
            <p14:sldId id="276"/>
            <p14:sldId id="285"/>
            <p14:sldId id="266"/>
            <p14:sldId id="281"/>
            <p14:sldId id="279"/>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941" autoAdjust="0"/>
  </p:normalViewPr>
  <p:slideViewPr>
    <p:cSldViewPr>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17F50-E7AE-4E96-9953-E5E4D24B2C1B}" type="datetimeFigureOut">
              <a:rPr lang="en-US" smtClean="0"/>
              <a:t>10/28/2020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A34F1-6431-4A31-839D-12D6D981D2F0}" type="slidenum">
              <a:rPr lang="en-US" smtClean="0"/>
              <a:t>‹#›</a:t>
            </a:fld>
            <a:endParaRPr lang="en-US"/>
          </a:p>
        </p:txBody>
      </p:sp>
    </p:spTree>
    <p:extLst>
      <p:ext uri="{BB962C8B-B14F-4D97-AF65-F5344CB8AC3E}">
        <p14:creationId xmlns:p14="http://schemas.microsoft.com/office/powerpoint/2010/main" val="302502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A34F1-6431-4A31-839D-12D6D981D2F0}" type="slidenum">
              <a:rPr lang="en-US" smtClean="0"/>
              <a:t>15</a:t>
            </a:fld>
            <a:endParaRPr lang="en-US"/>
          </a:p>
        </p:txBody>
      </p:sp>
    </p:spTree>
    <p:extLst>
      <p:ext uri="{BB962C8B-B14F-4D97-AF65-F5344CB8AC3E}">
        <p14:creationId xmlns:p14="http://schemas.microsoft.com/office/powerpoint/2010/main" val="245093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10/28/2020</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10/28/2020</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10/28/2020</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1481" y="381000"/>
            <a:ext cx="6096000" cy="1782187"/>
          </a:xfrm>
          <a:prstGeom prst="ribbon">
            <a:avLst>
              <a:gd name="adj1" fmla="val 12296"/>
              <a:gd name="adj2" fmla="val 49552"/>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bn-BD"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স্বাগতম</a:t>
            </a:r>
            <a:endPar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6" name="Picture 5" descr="10.jpg"/>
          <p:cNvPicPr>
            <a:picLocks noChangeAspect="1"/>
          </p:cNvPicPr>
          <p:nvPr/>
        </p:nvPicPr>
        <p:blipFill>
          <a:blip r:embed="rId2"/>
          <a:stretch>
            <a:fillRect/>
          </a:stretch>
        </p:blipFill>
        <p:spPr>
          <a:xfrm>
            <a:off x="1397758" y="2514600"/>
            <a:ext cx="5374821" cy="3886200"/>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1"/>
            <a:ext cx="3200400" cy="1015663"/>
          </a:xfrm>
          <a:prstGeom prst="rect">
            <a:avLst/>
          </a:prstGeom>
          <a:noFill/>
        </p:spPr>
        <p:txBody>
          <a:bodyPr wrap="square" rtlCol="0">
            <a:spAutoFit/>
          </a:bodyPr>
          <a:lstStyle/>
          <a:p>
            <a:pPr algn="ctr"/>
            <a:r>
              <a:rPr lang="bn-BD" sz="6000" dirty="0">
                <a:latin typeface="NikoshBAN" pitchFamily="2" charset="0"/>
                <a:cs typeface="NikoshBAN" pitchFamily="2" charset="0"/>
              </a:rPr>
              <a:t>শব্দার্থ </a:t>
            </a:r>
            <a:endParaRPr lang="en-US" sz="6000" dirty="0">
              <a:latin typeface="NikoshBAN" pitchFamily="2" charset="0"/>
              <a:cs typeface="NikoshBAN" pitchFamily="2" charset="0"/>
            </a:endParaRPr>
          </a:p>
        </p:txBody>
      </p:sp>
      <p:sp>
        <p:nvSpPr>
          <p:cNvPr id="3" name="TextBox 2"/>
          <p:cNvSpPr txBox="1"/>
          <p:nvPr/>
        </p:nvSpPr>
        <p:spPr>
          <a:xfrm>
            <a:off x="457200" y="1371600"/>
            <a:ext cx="1676400" cy="851297"/>
          </a:xfrm>
          <a:prstGeom prst="round2DiagRect">
            <a:avLst/>
          </a:prstGeom>
          <a:solidFill>
            <a:schemeClr val="tx2">
              <a:lumMod val="10000"/>
              <a:lumOff val="90000"/>
            </a:schemeClr>
          </a:solidFill>
          <a:ln w="38100">
            <a:solidFill>
              <a:srgbClr val="FF0000"/>
            </a:solidFill>
          </a:ln>
        </p:spPr>
        <p:txBody>
          <a:bodyPr wrap="square" rtlCol="0">
            <a:spAutoFit/>
          </a:bodyPr>
          <a:lstStyle/>
          <a:p>
            <a:r>
              <a:rPr lang="bn-BD" sz="4400" b="1" dirty="0">
                <a:solidFill>
                  <a:srgbClr val="00B050"/>
                </a:solidFill>
                <a:latin typeface="NikoshBAN" pitchFamily="2" charset="0"/>
                <a:cs typeface="NikoshBAN" pitchFamily="2" charset="0"/>
              </a:rPr>
              <a:t>বনভূমি </a:t>
            </a:r>
            <a:endParaRPr lang="en-US" sz="4400" b="1" dirty="0">
              <a:solidFill>
                <a:srgbClr val="00B050"/>
              </a:solidFill>
              <a:latin typeface="NikoshBAN" pitchFamily="2" charset="0"/>
              <a:cs typeface="NikoshBAN" pitchFamily="2" charset="0"/>
            </a:endParaRPr>
          </a:p>
        </p:txBody>
      </p:sp>
      <p:sp>
        <p:nvSpPr>
          <p:cNvPr id="4" name="TextBox 3"/>
          <p:cNvSpPr txBox="1"/>
          <p:nvPr/>
        </p:nvSpPr>
        <p:spPr>
          <a:xfrm>
            <a:off x="5943600" y="1447800"/>
            <a:ext cx="2362200" cy="646331"/>
          </a:xfrm>
          <a:prstGeom prst="rect">
            <a:avLst/>
          </a:prstGeom>
          <a:solidFill>
            <a:schemeClr val="accent3">
              <a:lumMod val="40000"/>
              <a:lumOff val="60000"/>
            </a:schemeClr>
          </a:solidFill>
        </p:spPr>
        <p:txBody>
          <a:bodyPr wrap="square" rtlCol="0">
            <a:spAutoFit/>
          </a:bodyPr>
          <a:lstStyle/>
          <a:p>
            <a:r>
              <a:rPr lang="bn-BD" sz="3600" b="1" dirty="0">
                <a:solidFill>
                  <a:srgbClr val="FF0000"/>
                </a:solidFill>
                <a:latin typeface="NikoshBAN" pitchFamily="2" charset="0"/>
                <a:cs typeface="NikoshBAN" pitchFamily="2" charset="0"/>
              </a:rPr>
              <a:t>অরণ্য এলাকা </a:t>
            </a:r>
            <a:endParaRPr lang="en-US" sz="3600" b="1" dirty="0">
              <a:solidFill>
                <a:srgbClr val="FF0000"/>
              </a:solidFill>
              <a:latin typeface="NikoshBAN" pitchFamily="2" charset="0"/>
              <a:cs typeface="NikoshBAN" pitchFamily="2" charset="0"/>
            </a:endParaRPr>
          </a:p>
        </p:txBody>
      </p:sp>
      <p:sp>
        <p:nvSpPr>
          <p:cNvPr id="5" name="TextBox 4"/>
          <p:cNvSpPr txBox="1"/>
          <p:nvPr/>
        </p:nvSpPr>
        <p:spPr>
          <a:xfrm>
            <a:off x="609600" y="2743200"/>
            <a:ext cx="1219200" cy="646331"/>
          </a:xfrm>
          <a:prstGeom prst="round1Rect">
            <a:avLst/>
          </a:prstGeom>
          <a:solidFill>
            <a:schemeClr val="accent1">
              <a:lumMod val="60000"/>
              <a:lumOff val="40000"/>
            </a:schemeClr>
          </a:solidFill>
          <a:ln w="28575">
            <a:solidFill>
              <a:srgbClr val="00B050"/>
            </a:solidFill>
          </a:ln>
        </p:spPr>
        <p:txBody>
          <a:bodyPr wrap="square" rtlCol="0">
            <a:spAutoFit/>
          </a:bodyPr>
          <a:lstStyle/>
          <a:p>
            <a:r>
              <a:rPr lang="bn-BD" sz="3600" b="1" dirty="0">
                <a:solidFill>
                  <a:srgbClr val="002060"/>
                </a:solidFill>
                <a:latin typeface="NikoshBAN" pitchFamily="2" charset="0"/>
                <a:cs typeface="NikoshBAN" pitchFamily="2" charset="0"/>
              </a:rPr>
              <a:t>বালুচর </a:t>
            </a:r>
            <a:endParaRPr lang="en-US" sz="3600" b="1" dirty="0">
              <a:solidFill>
                <a:srgbClr val="002060"/>
              </a:solidFill>
              <a:latin typeface="NikoshBAN" pitchFamily="2" charset="0"/>
              <a:cs typeface="NikoshBAN" pitchFamily="2" charset="0"/>
            </a:endParaRPr>
          </a:p>
        </p:txBody>
      </p:sp>
      <p:sp>
        <p:nvSpPr>
          <p:cNvPr id="6" name="TextBox 5"/>
          <p:cNvSpPr txBox="1"/>
          <p:nvPr/>
        </p:nvSpPr>
        <p:spPr>
          <a:xfrm>
            <a:off x="5257800" y="2743200"/>
            <a:ext cx="3505200" cy="523220"/>
          </a:xfrm>
          <a:prstGeom prst="rect">
            <a:avLst/>
          </a:prstGeom>
          <a:solidFill>
            <a:schemeClr val="tx2">
              <a:lumMod val="25000"/>
              <a:lumOff val="75000"/>
            </a:schemeClr>
          </a:solidFill>
          <a:ln w="28575">
            <a:solidFill>
              <a:srgbClr val="00B050"/>
            </a:solidFill>
          </a:ln>
        </p:spPr>
        <p:txBody>
          <a:bodyPr wrap="square" rtlCol="0">
            <a:spAutoFit/>
          </a:bodyPr>
          <a:lstStyle/>
          <a:p>
            <a:r>
              <a:rPr lang="bn-BD" sz="2800" b="1" dirty="0">
                <a:solidFill>
                  <a:srgbClr val="FF0000"/>
                </a:solidFill>
                <a:latin typeface="NikoshBAN" pitchFamily="2" charset="0"/>
                <a:cs typeface="NikoshBAN" pitchFamily="2" charset="0"/>
              </a:rPr>
              <a:t>বালুর পলি পড়ে উৎপন্ন যে চর।  </a:t>
            </a:r>
            <a:endParaRPr lang="en-US" sz="2800" b="1" dirty="0">
              <a:solidFill>
                <a:srgbClr val="FF0000"/>
              </a:solidFill>
              <a:latin typeface="NikoshBAN" pitchFamily="2" charset="0"/>
              <a:cs typeface="NikoshBAN" pitchFamily="2" charset="0"/>
            </a:endParaRPr>
          </a:p>
        </p:txBody>
      </p:sp>
      <p:sp>
        <p:nvSpPr>
          <p:cNvPr id="7" name="TextBox 6"/>
          <p:cNvSpPr txBox="1"/>
          <p:nvPr/>
        </p:nvSpPr>
        <p:spPr>
          <a:xfrm>
            <a:off x="381000" y="3733800"/>
            <a:ext cx="1600200" cy="707886"/>
          </a:xfrm>
          <a:prstGeom prst="rect">
            <a:avLst/>
          </a:prstGeom>
          <a:solidFill>
            <a:schemeClr val="accent1">
              <a:lumMod val="40000"/>
              <a:lumOff val="60000"/>
            </a:schemeClr>
          </a:solidFill>
          <a:ln w="28575">
            <a:solidFill>
              <a:srgbClr val="002060"/>
            </a:solidFill>
          </a:ln>
        </p:spPr>
        <p:txBody>
          <a:bodyPr wrap="square" rtlCol="0">
            <a:spAutoFit/>
          </a:bodyPr>
          <a:lstStyle/>
          <a:p>
            <a:r>
              <a:rPr lang="bn-BD" sz="4000" dirty="0">
                <a:solidFill>
                  <a:srgbClr val="C00000"/>
                </a:solidFill>
                <a:latin typeface="NikoshBAN" pitchFamily="2" charset="0"/>
                <a:cs typeface="NikoshBAN" pitchFamily="2" charset="0"/>
              </a:rPr>
              <a:t>সোনাধান </a:t>
            </a:r>
            <a:endParaRPr lang="en-US" sz="4000" dirty="0">
              <a:solidFill>
                <a:srgbClr val="C00000"/>
              </a:solidFill>
              <a:latin typeface="NikoshBAN" pitchFamily="2" charset="0"/>
              <a:cs typeface="NikoshBAN" pitchFamily="2" charset="0"/>
            </a:endParaRPr>
          </a:p>
        </p:txBody>
      </p:sp>
      <p:sp>
        <p:nvSpPr>
          <p:cNvPr id="8" name="TextBox 7"/>
          <p:cNvSpPr txBox="1"/>
          <p:nvPr/>
        </p:nvSpPr>
        <p:spPr>
          <a:xfrm>
            <a:off x="5410200" y="3810000"/>
            <a:ext cx="3200400" cy="584775"/>
          </a:xfrm>
          <a:prstGeom prst="rect">
            <a:avLst/>
          </a:prstGeom>
          <a:solidFill>
            <a:schemeClr val="accent2">
              <a:lumMod val="40000"/>
              <a:lumOff val="60000"/>
            </a:schemeClr>
          </a:solidFill>
          <a:ln w="28575">
            <a:solidFill>
              <a:schemeClr val="tx1"/>
            </a:solidFill>
          </a:ln>
        </p:spPr>
        <p:txBody>
          <a:bodyPr wrap="square" rtlCol="0">
            <a:spAutoFit/>
          </a:bodyPr>
          <a:lstStyle/>
          <a:p>
            <a:r>
              <a:rPr lang="bn-BD" sz="3200" b="1" dirty="0">
                <a:solidFill>
                  <a:srgbClr val="FF0000"/>
                </a:solidFill>
                <a:latin typeface="NikoshBAN" pitchFamily="2" charset="0"/>
                <a:cs typeface="NikoshBAN" pitchFamily="2" charset="0"/>
              </a:rPr>
              <a:t>স্বর্ণের মতো  বর্ণের ধান </a:t>
            </a:r>
            <a:endParaRPr lang="en-US" sz="3200" b="1" dirty="0">
              <a:solidFill>
                <a:srgbClr val="FF0000"/>
              </a:solidFill>
              <a:latin typeface="NikoshBAN" pitchFamily="2" charset="0"/>
              <a:cs typeface="NikoshBAN" pitchFamily="2" charset="0"/>
            </a:endParaRPr>
          </a:p>
        </p:txBody>
      </p:sp>
      <p:sp>
        <p:nvSpPr>
          <p:cNvPr id="9" name="TextBox 8"/>
          <p:cNvSpPr txBox="1"/>
          <p:nvPr/>
        </p:nvSpPr>
        <p:spPr>
          <a:xfrm>
            <a:off x="381000" y="5181600"/>
            <a:ext cx="1676400" cy="707886"/>
          </a:xfrm>
          <a:prstGeom prst="rect">
            <a:avLst/>
          </a:prstGeom>
          <a:solidFill>
            <a:schemeClr val="bg2">
              <a:lumMod val="10000"/>
            </a:schemeClr>
          </a:solidFill>
          <a:ln w="28575">
            <a:solidFill>
              <a:schemeClr val="tx1"/>
            </a:solidFill>
          </a:ln>
        </p:spPr>
        <p:txBody>
          <a:bodyPr wrap="square" rtlCol="0">
            <a:spAutoFit/>
          </a:bodyPr>
          <a:lstStyle/>
          <a:p>
            <a:r>
              <a:rPr lang="bn-BD" sz="4000" b="1" dirty="0">
                <a:solidFill>
                  <a:srgbClr val="00B0F0"/>
                </a:solidFill>
                <a:latin typeface="NikoshBAN" pitchFamily="2" charset="0"/>
                <a:cs typeface="NikoshBAN" pitchFamily="2" charset="0"/>
              </a:rPr>
              <a:t>চিরশিশু </a:t>
            </a:r>
            <a:endParaRPr lang="en-US" sz="4000" b="1" dirty="0">
              <a:solidFill>
                <a:srgbClr val="00B0F0"/>
              </a:solidFill>
              <a:latin typeface="NikoshBAN" pitchFamily="2" charset="0"/>
              <a:cs typeface="NikoshBAN" pitchFamily="2" charset="0"/>
            </a:endParaRPr>
          </a:p>
        </p:txBody>
      </p:sp>
      <p:sp>
        <p:nvSpPr>
          <p:cNvPr id="10" name="TextBox 9"/>
          <p:cNvSpPr txBox="1"/>
          <p:nvPr/>
        </p:nvSpPr>
        <p:spPr>
          <a:xfrm>
            <a:off x="5181600" y="5105400"/>
            <a:ext cx="3581400" cy="954107"/>
          </a:xfrm>
          <a:prstGeom prst="rect">
            <a:avLst/>
          </a:prstGeom>
          <a:solidFill>
            <a:schemeClr val="accent4">
              <a:lumMod val="60000"/>
              <a:lumOff val="40000"/>
            </a:schemeClr>
          </a:solidFill>
          <a:ln w="28575">
            <a:solidFill>
              <a:srgbClr val="7030A0"/>
            </a:solidFill>
          </a:ln>
        </p:spPr>
        <p:txBody>
          <a:bodyPr wrap="square" rtlCol="0">
            <a:spAutoFit/>
          </a:bodyPr>
          <a:lstStyle/>
          <a:p>
            <a:r>
              <a:rPr lang="bn-BD" sz="2800" b="1" dirty="0">
                <a:solidFill>
                  <a:srgbClr val="FF0000"/>
                </a:solidFill>
                <a:latin typeface="NikoshBAN" pitchFamily="2" charset="0"/>
                <a:cs typeface="NikoshBAN" pitchFamily="2" charset="0"/>
              </a:rPr>
              <a:t>চিরকাল যে শিশুর মতো সহজ</a:t>
            </a:r>
            <a:r>
              <a:rPr lang="en-US" sz="2800" b="1" dirty="0">
                <a:solidFill>
                  <a:srgbClr val="FF0000"/>
                </a:solidFill>
                <a:latin typeface="NikoshBAN" pitchFamily="2" charset="0"/>
                <a:cs typeface="NikoshBAN" pitchFamily="2" charset="0"/>
              </a:rPr>
              <a:t>, </a:t>
            </a:r>
            <a:r>
              <a:rPr lang="bn-BD" sz="2800" b="1" dirty="0">
                <a:solidFill>
                  <a:srgbClr val="FF0000"/>
                </a:solidFill>
                <a:latin typeface="NikoshBAN" pitchFamily="2" charset="0"/>
                <a:cs typeface="NikoshBAN" pitchFamily="2" charset="0"/>
              </a:rPr>
              <a:t>অকৃত্রিম ও মমতাময় । </a:t>
            </a:r>
            <a:endParaRPr lang="en-US" sz="2800" b="1" dirty="0">
              <a:solidFill>
                <a:srgbClr val="FF0000"/>
              </a:solidFill>
              <a:latin typeface="NikoshBAN" pitchFamily="2" charset="0"/>
              <a:cs typeface="NikoshBAN" pitchFamily="2" charset="0"/>
            </a:endParaRPr>
          </a:p>
        </p:txBody>
      </p:sp>
      <p:pic>
        <p:nvPicPr>
          <p:cNvPr id="11" name="Picture 10" descr="images (6).jpg"/>
          <p:cNvPicPr>
            <a:picLocks noChangeAspect="1"/>
          </p:cNvPicPr>
          <p:nvPr/>
        </p:nvPicPr>
        <p:blipFill>
          <a:blip r:embed="rId2"/>
          <a:stretch>
            <a:fillRect/>
          </a:stretch>
        </p:blipFill>
        <p:spPr>
          <a:xfrm>
            <a:off x="2895600" y="2514600"/>
            <a:ext cx="1571625" cy="1057275"/>
          </a:xfrm>
          <a:prstGeom prst="rect">
            <a:avLst/>
          </a:prstGeom>
          <a:ln w="28575">
            <a:solidFill>
              <a:srgbClr val="FF0000"/>
            </a:solidFill>
          </a:ln>
        </p:spPr>
      </p:pic>
      <p:pic>
        <p:nvPicPr>
          <p:cNvPr id="12" name="Picture 11" descr="images (10).jpg"/>
          <p:cNvPicPr>
            <a:picLocks noChangeAspect="1"/>
          </p:cNvPicPr>
          <p:nvPr/>
        </p:nvPicPr>
        <p:blipFill>
          <a:blip r:embed="rId3"/>
          <a:stretch>
            <a:fillRect/>
          </a:stretch>
        </p:blipFill>
        <p:spPr>
          <a:xfrm>
            <a:off x="2895600" y="1295400"/>
            <a:ext cx="1653823" cy="990600"/>
          </a:xfrm>
          <a:prstGeom prst="rect">
            <a:avLst/>
          </a:prstGeom>
          <a:ln w="28575">
            <a:solidFill>
              <a:srgbClr val="002060"/>
            </a:solidFill>
          </a:ln>
        </p:spPr>
      </p:pic>
      <p:pic>
        <p:nvPicPr>
          <p:cNvPr id="13" name="Picture 12" descr="download (5).jpg"/>
          <p:cNvPicPr>
            <a:picLocks noChangeAspect="1"/>
          </p:cNvPicPr>
          <p:nvPr/>
        </p:nvPicPr>
        <p:blipFill>
          <a:blip r:embed="rId4"/>
          <a:stretch>
            <a:fillRect/>
          </a:stretch>
        </p:blipFill>
        <p:spPr>
          <a:xfrm>
            <a:off x="2895600" y="3657600"/>
            <a:ext cx="1577380" cy="1037928"/>
          </a:xfrm>
          <a:prstGeom prst="rect">
            <a:avLst/>
          </a:prstGeom>
          <a:ln w="28575">
            <a:solidFill>
              <a:srgbClr val="7030A0"/>
            </a:solidFill>
          </a:ln>
        </p:spPr>
      </p:pic>
      <p:pic>
        <p:nvPicPr>
          <p:cNvPr id="14" name="Picture 13" descr="images (11).jpg"/>
          <p:cNvPicPr>
            <a:picLocks noChangeAspect="1"/>
          </p:cNvPicPr>
          <p:nvPr/>
        </p:nvPicPr>
        <p:blipFill>
          <a:blip r:embed="rId5"/>
          <a:stretch>
            <a:fillRect/>
          </a:stretch>
        </p:blipFill>
        <p:spPr>
          <a:xfrm>
            <a:off x="2895600" y="5029200"/>
            <a:ext cx="1600199" cy="1200149"/>
          </a:xfrm>
          <a:prstGeom prst="rect">
            <a:avLst/>
          </a:prstGeom>
          <a:ln w="28575">
            <a:solidFill>
              <a:srgbClr val="FF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4)">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style.rotation</p:attrName>
                                        </p:attrNameLst>
                                      </p:cBhvr>
                                      <p:tavLst>
                                        <p:tav tm="0">
                                          <p:val>
                                            <p:fltVal val="90"/>
                                          </p:val>
                                        </p:tav>
                                        <p:tav tm="100000">
                                          <p:val>
                                            <p:fltVal val="0"/>
                                          </p:val>
                                        </p:tav>
                                      </p:tavLst>
                                    </p:anim>
                                    <p:animEffect transition="in" filter="fad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770" decel="100000"/>
                                        <p:tgtEl>
                                          <p:spTgt spid="11"/>
                                        </p:tgtEl>
                                      </p:cBhvr>
                                    </p:animEffect>
                                    <p:animScale>
                                      <p:cBhvr>
                                        <p:cTn id="40" dur="770" decel="100000"/>
                                        <p:tgtEl>
                                          <p:spTgt spid="11"/>
                                        </p:tgtEl>
                                      </p:cBhvr>
                                      <p:from x="10000" y="10000"/>
                                      <p:to x="200000" y="450000"/>
                                    </p:animScale>
                                    <p:animScale>
                                      <p:cBhvr>
                                        <p:cTn id="41" dur="1230" accel="100000" fill="hold">
                                          <p:stCondLst>
                                            <p:cond delay="770"/>
                                          </p:stCondLst>
                                        </p:cTn>
                                        <p:tgtEl>
                                          <p:spTgt spid="11"/>
                                        </p:tgtEl>
                                      </p:cBhvr>
                                      <p:from x="200000" y="450000"/>
                                      <p:to x="100000" y="100000"/>
                                    </p:animScale>
                                    <p:set>
                                      <p:cBhvr>
                                        <p:cTn id="42" dur="770" fill="hold"/>
                                        <p:tgtEl>
                                          <p:spTgt spid="11"/>
                                        </p:tgtEl>
                                        <p:attrNameLst>
                                          <p:attrName>ppt_x</p:attrName>
                                        </p:attrNameLst>
                                      </p:cBhvr>
                                      <p:to>
                                        <p:strVal val="(0.5)"/>
                                      </p:to>
                                    </p:set>
                                    <p:anim from="(0.5)" to="(#ppt_x)" calcmode="lin" valueType="num">
                                      <p:cBhvr>
                                        <p:cTn id="43" dur="1230" accel="100000" fill="hold">
                                          <p:stCondLst>
                                            <p:cond delay="770"/>
                                          </p:stCondLst>
                                        </p:cTn>
                                        <p:tgtEl>
                                          <p:spTgt spid="11"/>
                                        </p:tgtEl>
                                        <p:attrNameLst>
                                          <p:attrName>ppt_x</p:attrName>
                                        </p:attrNameLst>
                                      </p:cBhvr>
                                    </p:anim>
                                    <p:set>
                                      <p:cBhvr>
                                        <p:cTn id="44" dur="770" fill="hold"/>
                                        <p:tgtEl>
                                          <p:spTgt spid="11"/>
                                        </p:tgtEl>
                                        <p:attrNameLst>
                                          <p:attrName>ppt_y</p:attrName>
                                        </p:attrNameLst>
                                      </p:cBhvr>
                                      <p:to>
                                        <p:strVal val="(#ppt_y+0.4)"/>
                                      </p:to>
                                    </p:set>
                                    <p:anim from="(#ppt_y+0.4)" to="(#ppt_y)" calcmode="lin" valueType="num">
                                      <p:cBhvr>
                                        <p:cTn id="45" dur="1230" accel="100000" fill="hold">
                                          <p:stCondLst>
                                            <p:cond delay="770"/>
                                          </p:stCondLst>
                                        </p:cTn>
                                        <p:tgtEl>
                                          <p:spTgt spid="11"/>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000"/>
                                        <p:tgtEl>
                                          <p:spTgt spid="6"/>
                                        </p:tgtEl>
                                      </p:cBhvr>
                                    </p:animEffect>
                                    <p:anim calcmode="lin" valueType="num">
                                      <p:cBhvr>
                                        <p:cTn id="51" dur="2000" fill="hold"/>
                                        <p:tgtEl>
                                          <p:spTgt spid="6"/>
                                        </p:tgtEl>
                                        <p:attrNameLst>
                                          <p:attrName>style.rotation</p:attrName>
                                        </p:attrNameLst>
                                      </p:cBhvr>
                                      <p:tavLst>
                                        <p:tav tm="0">
                                          <p:val>
                                            <p:fltVal val="720"/>
                                          </p:val>
                                        </p:tav>
                                        <p:tav tm="100000">
                                          <p:val>
                                            <p:fltVal val="0"/>
                                          </p:val>
                                        </p:tav>
                                      </p:tavLst>
                                    </p:anim>
                                    <p:anim calcmode="lin" valueType="num">
                                      <p:cBhvr>
                                        <p:cTn id="52" dur="2000" fill="hold"/>
                                        <p:tgtEl>
                                          <p:spTgt spid="6"/>
                                        </p:tgtEl>
                                        <p:attrNameLst>
                                          <p:attrName>ppt_h</p:attrName>
                                        </p:attrNameLst>
                                      </p:cBhvr>
                                      <p:tavLst>
                                        <p:tav tm="0">
                                          <p:val>
                                            <p:fltVal val="0"/>
                                          </p:val>
                                        </p:tav>
                                        <p:tav tm="100000">
                                          <p:val>
                                            <p:strVal val="#ppt_h"/>
                                          </p:val>
                                        </p:tav>
                                      </p:tavLst>
                                    </p:anim>
                                    <p:anim calcmode="lin" valueType="num">
                                      <p:cBhvr>
                                        <p:cTn id="53"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by="(-#ppt_w*2)" calcmode="lin" valueType="num">
                                      <p:cBhvr rctx="PPT">
                                        <p:cTn id="58" dur="1000" autoRev="1" fill="hold">
                                          <p:stCondLst>
                                            <p:cond delay="0"/>
                                          </p:stCondLst>
                                        </p:cTn>
                                        <p:tgtEl>
                                          <p:spTgt spid="7"/>
                                        </p:tgtEl>
                                        <p:attrNameLst>
                                          <p:attrName>ppt_w</p:attrName>
                                        </p:attrNameLst>
                                      </p:cBhvr>
                                    </p:anim>
                                    <p:anim by="(#ppt_w*0.50)" calcmode="lin" valueType="num">
                                      <p:cBhvr>
                                        <p:cTn id="59" dur="1000" decel="50000" autoRev="1" fill="hold">
                                          <p:stCondLst>
                                            <p:cond delay="0"/>
                                          </p:stCondLst>
                                        </p:cTn>
                                        <p:tgtEl>
                                          <p:spTgt spid="7"/>
                                        </p:tgtEl>
                                        <p:attrNameLst>
                                          <p:attrName>ppt_x</p:attrName>
                                        </p:attrNameLst>
                                      </p:cBhvr>
                                    </p:anim>
                                    <p:anim from="(-#ppt_h/2)" to="(#ppt_y)" calcmode="lin" valueType="num">
                                      <p:cBhvr>
                                        <p:cTn id="60" dur="2000" fill="hold">
                                          <p:stCondLst>
                                            <p:cond delay="0"/>
                                          </p:stCondLst>
                                        </p:cTn>
                                        <p:tgtEl>
                                          <p:spTgt spid="7"/>
                                        </p:tgtEl>
                                        <p:attrNameLst>
                                          <p:attrName>ppt_y</p:attrName>
                                        </p:attrNameLst>
                                      </p:cBhvr>
                                    </p:anim>
                                    <p:animRot by="21600000">
                                      <p:cBhvr>
                                        <p:cTn id="61" dur="2000" fill="hold">
                                          <p:stCondLst>
                                            <p:cond delay="0"/>
                                          </p:stCondLst>
                                        </p:cTn>
                                        <p:tgtEl>
                                          <p:spTgt spid="7"/>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strVal val="#ppt_w*2.5"/>
                                          </p:val>
                                        </p:tav>
                                        <p:tav tm="100000">
                                          <p:val>
                                            <p:strVal val="#ppt_w"/>
                                          </p:val>
                                        </p:tav>
                                      </p:tavLst>
                                    </p:anim>
                                    <p:anim calcmode="lin" valueType="num">
                                      <p:cBhvr>
                                        <p:cTn id="67" dur="1000" fill="hold"/>
                                        <p:tgtEl>
                                          <p:spTgt spid="13"/>
                                        </p:tgtEl>
                                        <p:attrNameLst>
                                          <p:attrName>ppt_h</p:attrName>
                                        </p:attrNameLst>
                                      </p:cBhvr>
                                      <p:tavLst>
                                        <p:tav tm="0">
                                          <p:val>
                                            <p:strVal val="#ppt_h*0.01"/>
                                          </p:val>
                                        </p:tav>
                                        <p:tav tm="100000">
                                          <p:val>
                                            <p:strVal val="#ppt_h"/>
                                          </p:val>
                                        </p:tav>
                                      </p:tavLst>
                                    </p:anim>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h+1"/>
                                          </p:val>
                                        </p:tav>
                                        <p:tav tm="100000">
                                          <p:val>
                                            <p:strVal val="#ppt_y"/>
                                          </p:val>
                                        </p:tav>
                                      </p:tavLst>
                                    </p:anim>
                                    <p:animEffect transition="in" filter="fade">
                                      <p:cBhvr>
                                        <p:cTn id="70" dur="1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48" presetClass="entr" presetSubtype="0" accel="5000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2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6" dur="2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77" dur="2000" fill="hold"/>
                                        <p:tgtEl>
                                          <p:spTgt spid="8"/>
                                        </p:tgtEl>
                                        <p:attrNameLst>
                                          <p:attrName>ppt_y</p:attrName>
                                        </p:attrNameLst>
                                      </p:cBhvr>
                                      <p:tavLst>
                                        <p:tav tm="0">
                                          <p:val>
                                            <p:strVal val="#ppt_y"/>
                                          </p:val>
                                        </p:tav>
                                        <p:tav tm="100000">
                                          <p:val>
                                            <p:strVal val="#ppt_y"/>
                                          </p:val>
                                        </p:tav>
                                      </p:tavLst>
                                    </p:anim>
                                    <p:animEffect transition="in" filter="fade">
                                      <p:cBhvr>
                                        <p:cTn id="78" dur="20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5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770" decel="100000"/>
                                        <p:tgtEl>
                                          <p:spTgt spid="9"/>
                                        </p:tgtEl>
                                      </p:cBhvr>
                                    </p:animEffect>
                                    <p:animScale>
                                      <p:cBhvr>
                                        <p:cTn id="84" dur="770" decel="100000"/>
                                        <p:tgtEl>
                                          <p:spTgt spid="9"/>
                                        </p:tgtEl>
                                      </p:cBhvr>
                                      <p:from x="10000" y="10000"/>
                                      <p:to x="200000" y="450000"/>
                                    </p:animScale>
                                    <p:animScale>
                                      <p:cBhvr>
                                        <p:cTn id="85" dur="1230" accel="100000" fill="hold">
                                          <p:stCondLst>
                                            <p:cond delay="770"/>
                                          </p:stCondLst>
                                        </p:cTn>
                                        <p:tgtEl>
                                          <p:spTgt spid="9"/>
                                        </p:tgtEl>
                                      </p:cBhvr>
                                      <p:from x="200000" y="450000"/>
                                      <p:to x="100000" y="100000"/>
                                    </p:animScale>
                                    <p:set>
                                      <p:cBhvr>
                                        <p:cTn id="86" dur="770" fill="hold"/>
                                        <p:tgtEl>
                                          <p:spTgt spid="9"/>
                                        </p:tgtEl>
                                        <p:attrNameLst>
                                          <p:attrName>ppt_x</p:attrName>
                                        </p:attrNameLst>
                                      </p:cBhvr>
                                      <p:to>
                                        <p:strVal val="(0.5)"/>
                                      </p:to>
                                    </p:set>
                                    <p:anim from="(0.5)" to="(#ppt_x)" calcmode="lin" valueType="num">
                                      <p:cBhvr>
                                        <p:cTn id="87" dur="1230" accel="100000" fill="hold">
                                          <p:stCondLst>
                                            <p:cond delay="770"/>
                                          </p:stCondLst>
                                        </p:cTn>
                                        <p:tgtEl>
                                          <p:spTgt spid="9"/>
                                        </p:tgtEl>
                                        <p:attrNameLst>
                                          <p:attrName>ppt_x</p:attrName>
                                        </p:attrNameLst>
                                      </p:cBhvr>
                                    </p:anim>
                                    <p:set>
                                      <p:cBhvr>
                                        <p:cTn id="88" dur="770" fill="hold"/>
                                        <p:tgtEl>
                                          <p:spTgt spid="9"/>
                                        </p:tgtEl>
                                        <p:attrNameLst>
                                          <p:attrName>ppt_y</p:attrName>
                                        </p:attrNameLst>
                                      </p:cBhvr>
                                      <p:to>
                                        <p:strVal val="(#ppt_y+0.4)"/>
                                      </p:to>
                                    </p:set>
                                    <p:anim from="(#ppt_y+0.4)" to="(#ppt_y)" calcmode="lin" valueType="num">
                                      <p:cBhvr>
                                        <p:cTn id="89" dur="1230" accel="100000" fill="hold">
                                          <p:stCondLst>
                                            <p:cond delay="770"/>
                                          </p:stCondLst>
                                        </p:cTn>
                                        <p:tgtEl>
                                          <p:spTgt spid="9"/>
                                        </p:tgtEl>
                                        <p:attrNameLst>
                                          <p:attrName>ppt_y</p:attrName>
                                        </p:attrNameLst>
                                      </p:cBhvr>
                                    </p:anim>
                                  </p:childTnLst>
                                </p:cTn>
                              </p:par>
                            </p:childTnLst>
                          </p:cTn>
                        </p:par>
                      </p:childTnLst>
                    </p:cTn>
                  </p:par>
                  <p:par>
                    <p:cTn id="90" fill="hold">
                      <p:stCondLst>
                        <p:cond delay="indefinite"/>
                      </p:stCondLst>
                      <p:childTnLst>
                        <p:par>
                          <p:cTn id="91" fill="hold">
                            <p:stCondLst>
                              <p:cond delay="0"/>
                            </p:stCondLst>
                            <p:childTnLst>
                              <p:par>
                                <p:cTn id="92" presetID="19" presetClass="entr" presetSubtype="10" fill="hold" nodeType="click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2000" fill="hold"/>
                                        <p:tgtEl>
                                          <p:spTgt spid="14"/>
                                        </p:tgtEl>
                                        <p:attrNameLst>
                                          <p:attrName>ppt_w</p:attrName>
                                        </p:attrNameLst>
                                      </p:cBhvr>
                                      <p:tavLst>
                                        <p:tav tm="0" fmla="#ppt_w*sin(2.5*pi*$)">
                                          <p:val>
                                            <p:fltVal val="0"/>
                                          </p:val>
                                        </p:tav>
                                        <p:tav tm="100000">
                                          <p:val>
                                            <p:fltVal val="1"/>
                                          </p:val>
                                        </p:tav>
                                      </p:tavLst>
                                    </p:anim>
                                    <p:anim calcmode="lin" valueType="num">
                                      <p:cBhvr>
                                        <p:cTn id="95"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1000" fill="hold"/>
                                        <p:tgtEl>
                                          <p:spTgt spid="10"/>
                                        </p:tgtEl>
                                        <p:attrNameLst>
                                          <p:attrName>ppt_w</p:attrName>
                                        </p:attrNameLst>
                                      </p:cBhvr>
                                      <p:tavLst>
                                        <p:tav tm="0">
                                          <p:val>
                                            <p:fltVal val="0"/>
                                          </p:val>
                                        </p:tav>
                                        <p:tav tm="100000">
                                          <p:val>
                                            <p:strVal val="#ppt_w"/>
                                          </p:val>
                                        </p:tav>
                                      </p:tavLst>
                                    </p:anim>
                                    <p:anim calcmode="lin" valueType="num">
                                      <p:cBhvr>
                                        <p:cTn id="101" dur="1000" fill="hold"/>
                                        <p:tgtEl>
                                          <p:spTgt spid="10"/>
                                        </p:tgtEl>
                                        <p:attrNameLst>
                                          <p:attrName>ppt_h</p:attrName>
                                        </p:attrNameLst>
                                      </p:cBhvr>
                                      <p:tavLst>
                                        <p:tav tm="0">
                                          <p:val>
                                            <p:fltVal val="0"/>
                                          </p:val>
                                        </p:tav>
                                        <p:tav tm="100000">
                                          <p:val>
                                            <p:strVal val="#ppt_h"/>
                                          </p:val>
                                        </p:tav>
                                      </p:tavLst>
                                    </p:anim>
                                    <p:animEffect transition="in" filter="fade">
                                      <p:cBhvr>
                                        <p:cTn id="10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images (6).jpg"/>
          <p:cNvPicPr>
            <a:picLocks noChangeAspect="1"/>
          </p:cNvPicPr>
          <p:nvPr/>
        </p:nvPicPr>
        <p:blipFill>
          <a:blip r:embed="rId3"/>
          <a:stretch>
            <a:fillRect/>
          </a:stretch>
        </p:blipFill>
        <p:spPr>
          <a:xfrm>
            <a:off x="2209800" y="838200"/>
            <a:ext cx="3402496" cy="3810000"/>
          </a:xfrm>
          <a:prstGeom prst="rect">
            <a:avLst/>
          </a:prstGeom>
          <a:ln w="38100">
            <a:solidFill>
              <a:srgbClr val="FF0000"/>
            </a:solidFill>
          </a:ln>
        </p:spPr>
      </p:pic>
      <p:sp>
        <p:nvSpPr>
          <p:cNvPr id="3" name="TextBox 2"/>
          <p:cNvSpPr txBox="1"/>
          <p:nvPr/>
        </p:nvSpPr>
        <p:spPr>
          <a:xfrm>
            <a:off x="1676400" y="4724400"/>
            <a:ext cx="4495800" cy="769441"/>
          </a:xfrm>
          <a:prstGeom prst="rect">
            <a:avLst/>
          </a:prstGeom>
          <a:noFill/>
        </p:spPr>
        <p:txBody>
          <a:bodyPr wrap="square" rtlCol="0">
            <a:spAutoFit/>
          </a:bodyPr>
          <a:lstStyle/>
          <a:p>
            <a:pPr algn="ctr"/>
            <a:r>
              <a:rPr lang="bn-BD" sz="4400" b="1" dirty="0">
                <a:solidFill>
                  <a:srgbClr val="C00000"/>
                </a:solidFill>
                <a:latin typeface="NikoshBAN" pitchFamily="2" charset="0"/>
                <a:cs typeface="NikoshBAN" pitchFamily="2" charset="0"/>
              </a:rPr>
              <a:t>শেখ মুজিবর রহমান </a:t>
            </a:r>
            <a:endParaRPr lang="en-US" sz="44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7086600" cy="1477328"/>
          </a:xfrm>
          <a:prstGeom prst="rect">
            <a:avLst/>
          </a:prstGeom>
          <a:solidFill>
            <a:schemeClr val="bg2">
              <a:lumMod val="90000"/>
            </a:schemeClr>
          </a:solidFill>
          <a:ln w="38100">
            <a:solidFill>
              <a:srgbClr val="0070C0"/>
            </a:solidFill>
          </a:ln>
        </p:spPr>
        <p:txBody>
          <a:bodyPr wrap="square" rtlCol="0">
            <a:spAutoFit/>
          </a:bodyPr>
          <a:lstStyle/>
          <a:p>
            <a:r>
              <a:rPr lang="bn-BD" sz="5400" b="1" dirty="0">
                <a:solidFill>
                  <a:schemeClr val="tx1">
                    <a:lumMod val="85000"/>
                    <a:lumOff val="15000"/>
                  </a:schemeClr>
                </a:solidFill>
                <a:latin typeface="NikoshBAN" pitchFamily="2" charset="0"/>
                <a:cs typeface="NikoshBAN" pitchFamily="2" charset="0"/>
              </a:rPr>
              <a:t>একক কাজঃ</a:t>
            </a:r>
          </a:p>
          <a:p>
            <a:r>
              <a:rPr lang="bn-BD" sz="3600" b="1" dirty="0">
                <a:solidFill>
                  <a:srgbClr val="FF0000"/>
                </a:solidFill>
                <a:latin typeface="NikoshBAN" pitchFamily="2" charset="0"/>
                <a:cs typeface="NikoshBAN" pitchFamily="2" charset="0"/>
              </a:rPr>
              <a:t>কবি ব্যক্তি জীবনে কী পেশায় নিয়োজিত ছিলেন? </a:t>
            </a:r>
            <a:endParaRPr lang="en-US" sz="3600" b="1" dirty="0">
              <a:solidFill>
                <a:srgbClr val="FF0000"/>
              </a:solidFill>
              <a:latin typeface="NikoshBAN" pitchFamily="2" charset="0"/>
              <a:cs typeface="NikoshBAN" pitchFamily="2" charset="0"/>
            </a:endParaRPr>
          </a:p>
        </p:txBody>
      </p:sp>
      <p:sp>
        <p:nvSpPr>
          <p:cNvPr id="3" name="TextBox 2"/>
          <p:cNvSpPr txBox="1"/>
          <p:nvPr/>
        </p:nvSpPr>
        <p:spPr>
          <a:xfrm>
            <a:off x="1143000" y="4114800"/>
            <a:ext cx="3810000" cy="1569660"/>
          </a:xfrm>
          <a:prstGeom prst="rect">
            <a:avLst/>
          </a:prstGeom>
          <a:solidFill>
            <a:schemeClr val="accent1">
              <a:lumMod val="20000"/>
              <a:lumOff val="80000"/>
            </a:schemeClr>
          </a:solidFill>
          <a:ln w="38100">
            <a:solidFill>
              <a:schemeClr val="tx1"/>
            </a:solidFill>
          </a:ln>
        </p:spPr>
        <p:txBody>
          <a:bodyPr wrap="square" rtlCol="0">
            <a:spAutoFit/>
          </a:bodyPr>
          <a:lstStyle/>
          <a:p>
            <a:r>
              <a:rPr lang="bn-BD" sz="4800" b="1" dirty="0">
                <a:solidFill>
                  <a:srgbClr val="0070C0"/>
                </a:solidFill>
                <a:latin typeface="NikoshBAN" pitchFamily="2" charset="0"/>
                <a:cs typeface="NikoshBAN" pitchFamily="2" charset="0"/>
              </a:rPr>
              <a:t>সমাধানঃ</a:t>
            </a:r>
            <a:r>
              <a:rPr lang="bn-BD" sz="4800" b="1" dirty="0">
                <a:solidFill>
                  <a:srgbClr val="00B050"/>
                </a:solidFill>
                <a:latin typeface="NikoshBAN" pitchFamily="2" charset="0"/>
                <a:cs typeface="NikoshBAN" pitchFamily="2" charset="0"/>
              </a:rPr>
              <a:t> </a:t>
            </a:r>
          </a:p>
          <a:p>
            <a:r>
              <a:rPr lang="bn-BD" sz="4800" b="1" dirty="0">
                <a:solidFill>
                  <a:srgbClr val="00B050"/>
                </a:solidFill>
                <a:latin typeface="NikoshBAN" pitchFamily="2" charset="0"/>
                <a:cs typeface="NikoshBAN" pitchFamily="2" charset="0"/>
              </a:rPr>
              <a:t>সাংবাদিকতা </a:t>
            </a:r>
            <a:endParaRPr lang="en-US" sz="4800" b="1"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jpg"/>
          <p:cNvPicPr>
            <a:picLocks noChangeAspect="1"/>
          </p:cNvPicPr>
          <p:nvPr/>
        </p:nvPicPr>
        <p:blipFill>
          <a:blip r:embed="rId2"/>
          <a:stretch>
            <a:fillRect/>
          </a:stretch>
        </p:blipFill>
        <p:spPr>
          <a:xfrm>
            <a:off x="685800" y="762000"/>
            <a:ext cx="4038600" cy="4038600"/>
          </a:xfrm>
          <a:prstGeom prst="rect">
            <a:avLst/>
          </a:prstGeom>
          <a:ln w="28575">
            <a:solidFill>
              <a:srgbClr val="C00000"/>
            </a:solidFill>
          </a:ln>
        </p:spPr>
      </p:pic>
      <p:pic>
        <p:nvPicPr>
          <p:cNvPr id="3" name="Picture 2" descr="images (11).jpg"/>
          <p:cNvPicPr>
            <a:picLocks noChangeAspect="1"/>
          </p:cNvPicPr>
          <p:nvPr/>
        </p:nvPicPr>
        <p:blipFill>
          <a:blip r:embed="rId3"/>
          <a:stretch>
            <a:fillRect/>
          </a:stretch>
        </p:blipFill>
        <p:spPr>
          <a:xfrm>
            <a:off x="5181600" y="685800"/>
            <a:ext cx="3048000" cy="4032738"/>
          </a:xfrm>
          <a:prstGeom prst="rect">
            <a:avLst/>
          </a:prstGeom>
          <a:ln w="38100">
            <a:solidFill>
              <a:srgbClr val="FF0000"/>
            </a:solidFill>
          </a:ln>
        </p:spPr>
      </p:pic>
      <p:sp>
        <p:nvSpPr>
          <p:cNvPr id="4" name="TextBox 3"/>
          <p:cNvSpPr txBox="1"/>
          <p:nvPr/>
        </p:nvSpPr>
        <p:spPr>
          <a:xfrm>
            <a:off x="2514600" y="5410200"/>
            <a:ext cx="4495800" cy="646331"/>
          </a:xfrm>
          <a:prstGeom prst="rect">
            <a:avLst/>
          </a:prstGeom>
          <a:solidFill>
            <a:schemeClr val="tx2">
              <a:lumMod val="10000"/>
              <a:lumOff val="90000"/>
            </a:schemeClr>
          </a:solidFill>
          <a:ln w="38100">
            <a:solidFill>
              <a:srgbClr val="00B050"/>
            </a:solidFill>
          </a:ln>
        </p:spPr>
        <p:txBody>
          <a:bodyPr wrap="square" rtlCol="0">
            <a:spAutoFit/>
          </a:bodyPr>
          <a:lstStyle/>
          <a:p>
            <a:pPr algn="ctr"/>
            <a:r>
              <a:rPr lang="bn-BD" sz="3600" b="1" dirty="0">
                <a:solidFill>
                  <a:schemeClr val="accent3">
                    <a:lumMod val="75000"/>
                  </a:schemeClr>
                </a:solidFill>
                <a:latin typeface="NikoshBAN" pitchFamily="2" charset="0"/>
                <a:cs typeface="NikoshBAN" pitchFamily="2" charset="0"/>
              </a:rPr>
              <a:t>বঙ্গবন্ধু শেখ মুজিবুর রহমান </a:t>
            </a:r>
            <a:endParaRPr lang="en-US" sz="3600" b="1" dirty="0">
              <a:solidFill>
                <a:schemeClr val="accent3">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ppt_w</p:attrName>
                                        </p:attrNameLst>
                                      </p:cBhvr>
                                      <p:tavLst>
                                        <p:tav tm="0">
                                          <p:val>
                                            <p:fltVal val="0"/>
                                          </p:val>
                                        </p:tav>
                                        <p:tav tm="100000">
                                          <p:val>
                                            <p:strVal val="#ppt_w"/>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52" y="609600"/>
            <a:ext cx="8153400" cy="2339102"/>
          </a:xfrm>
          <a:prstGeom prst="rect">
            <a:avLst/>
          </a:prstGeom>
          <a:solidFill>
            <a:schemeClr val="tx2">
              <a:lumMod val="25000"/>
              <a:lumOff val="75000"/>
            </a:schemeClr>
          </a:solidFill>
          <a:ln w="38100">
            <a:solidFill>
              <a:srgbClr val="00B0F0"/>
            </a:solidFill>
          </a:ln>
        </p:spPr>
        <p:txBody>
          <a:bodyPr wrap="square" rtlCol="0">
            <a:spAutoFit/>
          </a:bodyPr>
          <a:lstStyle/>
          <a:p>
            <a:r>
              <a:rPr lang="bn-BD" sz="6600" b="1" dirty="0">
                <a:solidFill>
                  <a:schemeClr val="tx2"/>
                </a:solidFill>
                <a:latin typeface="NikoshBAN" pitchFamily="2" charset="0"/>
                <a:cs typeface="NikoshBAN" pitchFamily="2" charset="0"/>
              </a:rPr>
              <a:t>জোড়ায় কাজঃ</a:t>
            </a:r>
          </a:p>
          <a:p>
            <a:r>
              <a:rPr lang="bn-BD" sz="4000" b="1" dirty="0">
                <a:solidFill>
                  <a:srgbClr val="FF0000"/>
                </a:solidFill>
                <a:latin typeface="NikoshBAN" pitchFamily="2" charset="0"/>
                <a:cs typeface="NikoshBAN" pitchFamily="2" charset="0"/>
              </a:rPr>
              <a:t>বঙ্গবন্ধু শেখ মুজিবুর রহমানের বাল্য ও শৈশব জীবন সম্পর্কে লেখ।</a:t>
            </a:r>
            <a:endParaRPr lang="en-US" sz="40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609600"/>
            <a:ext cx="8077200" cy="5139869"/>
          </a:xfrm>
          <a:prstGeom prst="rect">
            <a:avLst/>
          </a:prstGeom>
          <a:noFill/>
          <a:ln w="28575">
            <a:solidFill>
              <a:srgbClr val="FF0000"/>
            </a:solidFill>
          </a:ln>
        </p:spPr>
        <p:txBody>
          <a:bodyPr wrap="square" rtlCol="0">
            <a:spAutoFit/>
          </a:bodyPr>
          <a:lstStyle/>
          <a:p>
            <a:r>
              <a:rPr lang="bn-BD" sz="4000" b="1" dirty="0">
                <a:solidFill>
                  <a:srgbClr val="C00000"/>
                </a:solidFill>
                <a:latin typeface="NikoshBAN" pitchFamily="2" charset="0"/>
                <a:cs typeface="NikoshBAN" pitchFamily="2" charset="0"/>
              </a:rPr>
              <a:t>সমাধানঃ</a:t>
            </a:r>
          </a:p>
          <a:p>
            <a:r>
              <a:rPr lang="bn-BD" sz="3200" b="1" dirty="0">
                <a:solidFill>
                  <a:srgbClr val="7030A0"/>
                </a:solidFill>
                <a:latin typeface="NikoshBAN" pitchFamily="2" charset="0"/>
                <a:cs typeface="NikoshBAN" pitchFamily="2" charset="0"/>
              </a:rPr>
              <a:t>বাংঙ্গালী জাতির স্রষ্টা বঙ্গবন্ধু শেখ মুজিবুর রহমান ১৯২০ সালে ১৭ মার্চ তৎকালীন ফরিদপুর জেলার গোপালগঞ্জ মহকুমার টুঙ্গীপাড়ায় জন্ম গ্রহন করেন। ১৯২৭ সালে সাত বছর বয়সে প্রাথমিক বিদ্যালয়ে যান। ১৯২৯সালে তিনি গোপালগঞ্জ পাবলিক স্কুলে ভর্তি হন। ছোটবেলা থেকে শেখ মুজিবুর রহমান খুব সাহসী ও মেধাবী ছিলেন। কিন্তু তাঁর চোখের জটিল রোগের কারণে দীর্ঘ চার বছর স্কুলে যেতে পারেনি। পরে গোপালগঞ্জ মিশনারি স্কুল থেকে ম্যাট্রিকুলেশন পাস করেন। শৈশব কাল থেকে বঙ্গবন্ধু শেখ মুজিবুর  রহমানের মধ্যে নেতৃত্ব সুলভ আচরন লক্ষ্য করা যায়।  </a:t>
            </a:r>
          </a:p>
        </p:txBody>
      </p:sp>
    </p:spTree>
    <p:extLst>
      <p:ext uri="{BB962C8B-B14F-4D97-AF65-F5344CB8AC3E}">
        <p14:creationId xmlns:p14="http://schemas.microsoft.com/office/powerpoint/2010/main" val="217210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6).jpg"/>
          <p:cNvPicPr>
            <a:picLocks noChangeAspect="1"/>
          </p:cNvPicPr>
          <p:nvPr/>
        </p:nvPicPr>
        <p:blipFill>
          <a:blip r:embed="rId2"/>
          <a:stretch>
            <a:fillRect/>
          </a:stretch>
        </p:blipFill>
        <p:spPr>
          <a:xfrm>
            <a:off x="990600" y="533400"/>
            <a:ext cx="2667000" cy="2732048"/>
          </a:xfrm>
          <a:prstGeom prst="rect">
            <a:avLst/>
          </a:prstGeom>
          <a:ln w="28575">
            <a:solidFill>
              <a:srgbClr val="FF0000"/>
            </a:solidFill>
          </a:ln>
        </p:spPr>
      </p:pic>
      <p:pic>
        <p:nvPicPr>
          <p:cNvPr id="3" name="Picture 2" descr="200px-Mujib_with_Suhrawardy1949.jpg"/>
          <p:cNvPicPr>
            <a:picLocks noChangeAspect="1"/>
          </p:cNvPicPr>
          <p:nvPr/>
        </p:nvPicPr>
        <p:blipFill>
          <a:blip r:embed="rId3"/>
          <a:stretch>
            <a:fillRect/>
          </a:stretch>
        </p:blipFill>
        <p:spPr>
          <a:xfrm>
            <a:off x="4495800" y="533400"/>
            <a:ext cx="3048001" cy="2589712"/>
          </a:xfrm>
          <a:prstGeom prst="rect">
            <a:avLst/>
          </a:prstGeom>
          <a:ln w="28575">
            <a:solidFill>
              <a:srgbClr val="FF0000"/>
            </a:solidFill>
          </a:ln>
        </p:spPr>
      </p:pic>
      <p:pic>
        <p:nvPicPr>
          <p:cNvPr id="4" name="Picture 3" descr="images (13).jpg"/>
          <p:cNvPicPr>
            <a:picLocks noChangeAspect="1"/>
          </p:cNvPicPr>
          <p:nvPr/>
        </p:nvPicPr>
        <p:blipFill>
          <a:blip r:embed="rId4"/>
          <a:stretch>
            <a:fillRect/>
          </a:stretch>
        </p:blipFill>
        <p:spPr>
          <a:xfrm>
            <a:off x="838200" y="3429000"/>
            <a:ext cx="2865904" cy="2514600"/>
          </a:xfrm>
          <a:prstGeom prst="rect">
            <a:avLst/>
          </a:prstGeom>
          <a:ln w="28575">
            <a:solidFill>
              <a:srgbClr val="FF0000"/>
            </a:solidFill>
          </a:ln>
        </p:spPr>
      </p:pic>
      <p:pic>
        <p:nvPicPr>
          <p:cNvPr id="5" name="Picture 4" descr="images (12).jpg"/>
          <p:cNvPicPr>
            <a:picLocks noChangeAspect="1"/>
          </p:cNvPicPr>
          <p:nvPr/>
        </p:nvPicPr>
        <p:blipFill>
          <a:blip r:embed="rId5"/>
          <a:stretch>
            <a:fillRect/>
          </a:stretch>
        </p:blipFill>
        <p:spPr>
          <a:xfrm>
            <a:off x="4495800" y="3352800"/>
            <a:ext cx="3163893" cy="2514600"/>
          </a:xfrm>
          <a:prstGeom prst="rect">
            <a:avLst/>
          </a:prstGeom>
          <a:ln w="28575">
            <a:solidFill>
              <a:srgbClr val="FF0000"/>
            </a:solidFill>
          </a:ln>
        </p:spPr>
      </p:pic>
      <p:sp>
        <p:nvSpPr>
          <p:cNvPr id="6" name="TextBox 5"/>
          <p:cNvSpPr txBox="1"/>
          <p:nvPr/>
        </p:nvSpPr>
        <p:spPr>
          <a:xfrm>
            <a:off x="2362200" y="6019800"/>
            <a:ext cx="3429000" cy="400110"/>
          </a:xfrm>
          <a:prstGeom prst="rect">
            <a:avLst/>
          </a:prstGeom>
          <a:solidFill>
            <a:schemeClr val="bg2">
              <a:lumMod val="75000"/>
            </a:schemeClr>
          </a:solidFill>
          <a:ln w="28575">
            <a:solidFill>
              <a:srgbClr val="FF0000"/>
            </a:solidFill>
          </a:ln>
        </p:spPr>
        <p:txBody>
          <a:bodyPr wrap="square" rtlCol="0">
            <a:spAutoFit/>
          </a:bodyPr>
          <a:lstStyle/>
          <a:p>
            <a:r>
              <a:rPr lang="bn-BD" sz="2000" b="1" dirty="0">
                <a:latin typeface="NikoshBAN" pitchFamily="2" charset="0"/>
                <a:cs typeface="NikoshBAN" pitchFamily="2" charset="0"/>
              </a:rPr>
              <a:t> শেখ মুজিবুর রহমানের কর্মজীবনের ছবি </a:t>
            </a:r>
            <a:endParaRPr lang="en-US" sz="2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style.rotation</p:attrName>
                                        </p:attrNameLst>
                                      </p:cBhvr>
                                      <p:tavLst>
                                        <p:tav tm="0">
                                          <p:val>
                                            <p:fltVal val="720"/>
                                          </p:val>
                                        </p:tav>
                                        <p:tav tm="100000">
                                          <p:val>
                                            <p:fltVal val="0"/>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33400" y="1295400"/>
            <a:ext cx="8001000" cy="2123658"/>
          </a:xfrm>
          <a:prstGeom prst="rect">
            <a:avLst/>
          </a:prstGeom>
          <a:solidFill>
            <a:schemeClr val="accent1">
              <a:lumMod val="20000"/>
              <a:lumOff val="80000"/>
            </a:schemeClr>
          </a:solidFill>
          <a:ln w="38100">
            <a:solidFill>
              <a:srgbClr val="00B050"/>
            </a:solidFill>
          </a:ln>
        </p:spPr>
        <p:txBody>
          <a:bodyPr wrap="square" rtlCol="0">
            <a:spAutoFit/>
          </a:bodyPr>
          <a:lstStyle/>
          <a:p>
            <a:r>
              <a:rPr lang="bn-BD" sz="6000" b="1" dirty="0">
                <a:solidFill>
                  <a:srgbClr val="FF0000"/>
                </a:solidFill>
                <a:latin typeface="NikoshBAN" pitchFamily="2" charset="0"/>
                <a:cs typeface="NikoshBAN" pitchFamily="2" charset="0"/>
              </a:rPr>
              <a:t>দলীয় কাজঃ</a:t>
            </a:r>
          </a:p>
          <a:p>
            <a:r>
              <a:rPr lang="bn-BD" sz="3600" b="1" dirty="0">
                <a:solidFill>
                  <a:srgbClr val="00B050"/>
                </a:solidFill>
                <a:latin typeface="NikoshBAN" pitchFamily="2" charset="0"/>
                <a:cs typeface="NikoshBAN" pitchFamily="2" charset="0"/>
              </a:rPr>
              <a:t>বঙ্গবন্ধু শেখ মুজিবুর রহমানের কর্মজীবন নিয়ে আলোচনা কর। </a:t>
            </a:r>
            <a:endParaRPr lang="en-US" sz="3600" b="1"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617196"/>
          </a:xfrm>
          <a:prstGeom prst="rect">
            <a:avLst/>
          </a:prstGeom>
          <a:ln w="38100">
            <a:solidFill>
              <a:srgbClr val="FF0000"/>
            </a:solidFill>
          </a:ln>
        </p:spPr>
        <p:txBody>
          <a:bodyPr wrap="square">
            <a:spAutoFit/>
          </a:bodyPr>
          <a:lstStyle/>
          <a:p>
            <a:r>
              <a:rPr lang="bn-BD" sz="4000" b="1" dirty="0">
                <a:solidFill>
                  <a:srgbClr val="C00000"/>
                </a:solidFill>
                <a:latin typeface="NikoshBAN" pitchFamily="2" charset="0"/>
                <a:cs typeface="NikoshBAN" pitchFamily="2" charset="0"/>
              </a:rPr>
              <a:t>সমাধানঃ</a:t>
            </a:r>
          </a:p>
          <a:p>
            <a:r>
              <a:rPr lang="bn-BD" sz="2400" b="1" dirty="0">
                <a:solidFill>
                  <a:srgbClr val="0070C0"/>
                </a:solidFill>
                <a:latin typeface="NikoshBAN" pitchFamily="2" charset="0"/>
                <a:cs typeface="NikoshBAN" pitchFamily="2" charset="0"/>
              </a:rPr>
              <a:t>বঙ্গবন্ধু শেখ মুজিবুর রহমান মাত্র ১৮ বছর বয়সে বিবাহ বন্ধনে আবদ্ধ হন। ব্যক্তিগত জীবনে তিনি দুই কন্যা ও তিন পুত্র সন্তারে জনক ছিলেন। তাঁর রাজনৈতিক জীবন শুরু হয় ১৯৩৯ সাল থেকে। ১৯৪০ সালে নিখিল ভারত মুসলিম ছাত্র ফেডারেশনে যোগ দেন। ১৯৪৩ সালে বেঙ্গল মুসলিমলীগে যোগ দেন এবং একই সালে বঙ্গীয় মুসলিমলীগের কাউন্সিলর নির্বাচিত হন। ১৯৪৯ সালে ২৩জুন আওয়ামী মুসলিমলীগ গঠিত হলে তিনি মুসলিমলীগ ছেড়ে আওয়ামী মুসলিমলীগে যোগ দেন।১৯৫৪ সালে নির্বাচনে জয়লাভ করে যুক্তফ্রন্ট সরকার গঠন করলে তিনি কৃষি ও বন মন্ত্রণালয়ের দায়িত্ব পান। ১৯৬৬ সালে  ৫ ফেব্রুয়ারী ঐতিহাসিক ছয় দফা পেশ করেন  এবং মার্চ মাসে আওয়ালীগের  সভাপতি নির্বাচিত হন। ১৯৬৮ সালে আগরতলা মামলার প্রধান আসামী হন। ১৯৬৯ সালে ছাত্র সংগ্রাম সন্মেলনে তাঁকে বঙ্গ উপাধি দেওয়া হয়। ১৯৭০সালে নির্বাচনে  আওয়ামীলীগ  কে ক্ষমতা দিতে টালবাহনা করলে ১৯৭১ সালে শেখ মুজিবুর রহমান ৭ মার্চ স্বাধীনতার  ডাক দেন। বাংলাদেশ স্বাধীন হওয়ার পর পাকিস্থানি কারাগার  মুক্তি পেয়ে ১৯৭২ সালে ১০ জানুয়ারী  ফেরেন। দেশে ফিরে বাংলাদেশের শাসন ভার গ্রহন করেন। তিনি অল্প সময়ে  বাংলাদেশের  প্রাথমিক শিক্ষা, স্বাস্থ্য ব্যবস্থা, খাদ্য,পানি, বিদ্যুৎ সরবরাহ প্রভৃতির বিস্তৃতি ঘটান। তাঁর অবদান বাঙ্গালী জাতি  চিরদিন স্মরন  রাখবে। </a:t>
            </a:r>
          </a:p>
          <a:p>
            <a:endParaRPr lang="bn-BD" sz="2400" b="1" dirty="0">
              <a:solidFill>
                <a:srgbClr val="0070C0"/>
              </a:solidFill>
              <a:latin typeface="NikoshBAN" pitchFamily="2" charset="0"/>
              <a:cs typeface="NikoshBAN" pitchFamily="2" charset="0"/>
            </a:endParaRPr>
          </a:p>
          <a:p>
            <a:endParaRPr lang="bn-BD" sz="2400" b="1"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285072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143000"/>
            <a:ext cx="7315200" cy="5005626"/>
          </a:xfrm>
          <a:prstGeom prst="flowChartAlternateProcess">
            <a:avLst/>
          </a:prstGeom>
          <a:solidFill>
            <a:schemeClr val="tx2">
              <a:lumMod val="10000"/>
              <a:lumOff val="90000"/>
            </a:schemeClr>
          </a:solidFill>
          <a:ln w="38100">
            <a:solidFill>
              <a:srgbClr val="00B050"/>
            </a:solidFill>
          </a:ln>
        </p:spPr>
        <p:txBody>
          <a:bodyPr wrap="square" rtlCol="0">
            <a:spAutoFit/>
          </a:bodyPr>
          <a:lstStyle/>
          <a:p>
            <a:r>
              <a:rPr lang="bn-BD" sz="7200" b="1" dirty="0">
                <a:latin typeface="NikoshBAN" pitchFamily="2" charset="0"/>
                <a:cs typeface="NikoshBAN" pitchFamily="2" charset="0"/>
              </a:rPr>
              <a:t>মূল্যায়নঃ</a:t>
            </a:r>
          </a:p>
          <a:p>
            <a:r>
              <a:rPr lang="bn-BD" sz="3600" b="1" dirty="0">
                <a:solidFill>
                  <a:schemeClr val="accent3">
                    <a:lumMod val="75000"/>
                  </a:schemeClr>
                </a:solidFill>
                <a:latin typeface="NikoshBAN" pitchFamily="2" charset="0"/>
                <a:cs typeface="NikoshBAN" pitchFamily="2" charset="0"/>
              </a:rPr>
              <a:t>উদ্দীপকটি পড়ে নিচের প্রশ্নগুলোর উত্তর দাওঃ</a:t>
            </a:r>
          </a:p>
          <a:p>
            <a:endParaRPr lang="bn-BD" sz="3600" b="1" dirty="0">
              <a:solidFill>
                <a:srgbClr val="FF0000"/>
              </a:solidFill>
              <a:latin typeface="NikoshBAN" pitchFamily="2" charset="0"/>
              <a:cs typeface="NikoshBAN" pitchFamily="2" charset="0"/>
            </a:endParaRPr>
          </a:p>
          <a:p>
            <a:r>
              <a:rPr lang="bn-BD" sz="3600" b="1" dirty="0">
                <a:solidFill>
                  <a:srgbClr val="FF0000"/>
                </a:solidFill>
                <a:latin typeface="NikoshBAN" pitchFamily="2" charset="0"/>
                <a:cs typeface="NikoshBAN" pitchFamily="2" charset="0"/>
              </a:rPr>
              <a:t>“যতকাল রবে পদ্দা-যমুনা-গৌরী-মঘনা বহমান</a:t>
            </a:r>
          </a:p>
          <a:p>
            <a:r>
              <a:rPr lang="bn-BD" sz="3600" b="1" dirty="0">
                <a:solidFill>
                  <a:srgbClr val="FF0000"/>
                </a:solidFill>
                <a:latin typeface="NikoshBAN" pitchFamily="2" charset="0"/>
                <a:cs typeface="NikoshBAN" pitchFamily="2" charset="0"/>
              </a:rPr>
              <a:t>ততকাল রবে কীর্তি তোমার শেখ মুজিবুর রহমান” </a:t>
            </a:r>
          </a:p>
          <a:p>
            <a:endParaRPr lang="en-US" sz="36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75"/>
            <a:ext cx="7772400" cy="1470025"/>
          </a:xfrm>
          <a:solidFill>
            <a:schemeClr val="tx2">
              <a:lumMod val="20000"/>
              <a:lumOff val="80000"/>
            </a:schemeClr>
          </a:solidFill>
          <a:ln w="19050">
            <a:solidFill>
              <a:schemeClr val="accent6">
                <a:lumMod val="75000"/>
              </a:schemeClr>
            </a:solidFill>
          </a:ln>
        </p:spPr>
        <p:txBody>
          <a:bodyPr/>
          <a:lstStyle/>
          <a:p>
            <a:pPr algn="ctr"/>
            <a:r>
              <a:rPr lang="en-US" dirty="0" err="1">
                <a:solidFill>
                  <a:srgbClr val="0070C0"/>
                </a:solidFill>
                <a:latin typeface="NikoshBAN" pitchFamily="2" charset="0"/>
                <a:cs typeface="NikoshBAN" pitchFamily="2" charset="0"/>
              </a:rPr>
              <a:t>শিক্ষক</a:t>
            </a:r>
            <a:r>
              <a:rPr lang="en-US" dirty="0">
                <a:solidFill>
                  <a:srgbClr val="0070C0"/>
                </a:solidFill>
                <a:latin typeface="NikoshBAN" pitchFamily="2" charset="0"/>
                <a:cs typeface="NikoshBAN" pitchFamily="2" charset="0"/>
              </a:rPr>
              <a:t> </a:t>
            </a:r>
            <a:r>
              <a:rPr lang="en-US" dirty="0" err="1">
                <a:solidFill>
                  <a:srgbClr val="0070C0"/>
                </a:solidFill>
                <a:latin typeface="NikoshBAN" pitchFamily="2" charset="0"/>
                <a:cs typeface="NikoshBAN" pitchFamily="2" charset="0"/>
              </a:rPr>
              <a:t>পরিচিতি</a:t>
            </a:r>
            <a:endParaRPr lang="en-US" dirty="0">
              <a:solidFill>
                <a:srgbClr val="0070C0"/>
              </a:solidFill>
              <a:latin typeface="NikoshBAN" pitchFamily="2" charset="0"/>
              <a:cs typeface="NikoshBAN" pitchFamily="2" charset="0"/>
            </a:endParaRPr>
          </a:p>
        </p:txBody>
      </p:sp>
      <p:sp>
        <p:nvSpPr>
          <p:cNvPr id="3" name="Subtitle 2"/>
          <p:cNvSpPr>
            <a:spLocks noGrp="1"/>
          </p:cNvSpPr>
          <p:nvPr>
            <p:ph type="subTitle" idx="1"/>
          </p:nvPr>
        </p:nvSpPr>
        <p:spPr>
          <a:xfrm>
            <a:off x="0" y="2438400"/>
            <a:ext cx="9144000" cy="4038600"/>
          </a:xfrm>
        </p:spPr>
        <p:style>
          <a:lnRef idx="1">
            <a:schemeClr val="accent4"/>
          </a:lnRef>
          <a:fillRef idx="2">
            <a:schemeClr val="accent4"/>
          </a:fillRef>
          <a:effectRef idx="1">
            <a:schemeClr val="accent4"/>
          </a:effectRef>
          <a:fontRef idx="minor">
            <a:schemeClr val="dk1"/>
          </a:fontRef>
        </p:style>
        <p:txBody>
          <a:bodyPr>
            <a:normAutofit/>
          </a:bodyPr>
          <a:lstStyle/>
          <a:p>
            <a:r>
              <a:rPr lang="en-US" sz="4000" dirty="0" err="1">
                <a:solidFill>
                  <a:srgbClr val="7030A0"/>
                </a:solidFill>
                <a:latin typeface="NikoshBAN" pitchFamily="2" charset="0"/>
                <a:cs typeface="NikoshBAN" pitchFamily="2" charset="0"/>
              </a:rPr>
              <a:t>মোঃ</a:t>
            </a:r>
            <a:r>
              <a:rPr lang="en-US" sz="4000" dirty="0">
                <a:solidFill>
                  <a:srgbClr val="7030A0"/>
                </a:solidFill>
                <a:latin typeface="NikoshBAN" pitchFamily="2" charset="0"/>
                <a:cs typeface="NikoshBAN" pitchFamily="2" charset="0"/>
              </a:rPr>
              <a:t> </a:t>
            </a:r>
            <a:r>
              <a:rPr lang="en-US" sz="4000" dirty="0" err="1">
                <a:solidFill>
                  <a:srgbClr val="7030A0"/>
                </a:solidFill>
                <a:latin typeface="NikoshBAN" pitchFamily="2" charset="0"/>
                <a:cs typeface="NikoshBAN" pitchFamily="2" charset="0"/>
              </a:rPr>
              <a:t>শহিদুল</a:t>
            </a:r>
            <a:r>
              <a:rPr lang="en-US" sz="4000" dirty="0">
                <a:solidFill>
                  <a:srgbClr val="7030A0"/>
                </a:solidFill>
                <a:latin typeface="NikoshBAN" pitchFamily="2" charset="0"/>
                <a:cs typeface="NikoshBAN" pitchFamily="2" charset="0"/>
              </a:rPr>
              <a:t> </a:t>
            </a:r>
            <a:r>
              <a:rPr lang="en-US" sz="4000" dirty="0" err="1">
                <a:solidFill>
                  <a:srgbClr val="7030A0"/>
                </a:solidFill>
                <a:latin typeface="NikoshBAN" pitchFamily="2" charset="0"/>
                <a:cs typeface="NikoshBAN" pitchFamily="2" charset="0"/>
              </a:rPr>
              <a:t>ইসলাম</a:t>
            </a:r>
            <a:r>
              <a:rPr lang="en-US" sz="4000" dirty="0">
                <a:solidFill>
                  <a:srgbClr val="7030A0"/>
                </a:solidFill>
                <a:latin typeface="NikoshBAN" pitchFamily="2" charset="0"/>
                <a:cs typeface="NikoshBAN" pitchFamily="2" charset="0"/>
              </a:rPr>
              <a:t> </a:t>
            </a:r>
          </a:p>
          <a:p>
            <a:r>
              <a:rPr lang="en-US" sz="4000" dirty="0" err="1">
                <a:solidFill>
                  <a:schemeClr val="accent3">
                    <a:lumMod val="75000"/>
                  </a:schemeClr>
                </a:solidFill>
                <a:latin typeface="NikoshBAN" pitchFamily="2" charset="0"/>
                <a:cs typeface="NikoshBAN" pitchFamily="2" charset="0"/>
              </a:rPr>
              <a:t>সহকারি</a:t>
            </a:r>
            <a:r>
              <a:rPr lang="en-US" sz="4000" dirty="0">
                <a:solidFill>
                  <a:schemeClr val="accent3">
                    <a:lumMod val="75000"/>
                  </a:schemeClr>
                </a:solidFill>
                <a:latin typeface="NikoshBAN" pitchFamily="2" charset="0"/>
                <a:cs typeface="NikoshBAN" pitchFamily="2" charset="0"/>
              </a:rPr>
              <a:t> </a:t>
            </a:r>
            <a:r>
              <a:rPr lang="en-US" sz="4000" dirty="0" err="1">
                <a:solidFill>
                  <a:schemeClr val="accent3">
                    <a:lumMod val="75000"/>
                  </a:schemeClr>
                </a:solidFill>
                <a:latin typeface="NikoshBAN" pitchFamily="2" charset="0"/>
                <a:cs typeface="NikoshBAN" pitchFamily="2" charset="0"/>
              </a:rPr>
              <a:t>শিক্ষক</a:t>
            </a:r>
            <a:endParaRPr lang="en-US" sz="4000" dirty="0">
              <a:solidFill>
                <a:schemeClr val="accent3">
                  <a:lumMod val="75000"/>
                </a:schemeClr>
              </a:solidFill>
              <a:latin typeface="NikoshBAN" pitchFamily="2" charset="0"/>
              <a:cs typeface="NikoshBAN" pitchFamily="2" charset="0"/>
            </a:endParaRPr>
          </a:p>
          <a:p>
            <a:r>
              <a:rPr lang="en-US" sz="4000" dirty="0" err="1">
                <a:solidFill>
                  <a:srgbClr val="00B0F0"/>
                </a:solidFill>
                <a:latin typeface="NikoshBAN" pitchFamily="2" charset="0"/>
                <a:cs typeface="NikoshBAN" pitchFamily="2" charset="0"/>
              </a:rPr>
              <a:t>পারুলিয়া</a:t>
            </a:r>
            <a:r>
              <a:rPr lang="en-US" sz="4000" dirty="0">
                <a:solidFill>
                  <a:srgbClr val="00B0F0"/>
                </a:solidFill>
                <a:latin typeface="NikoshBAN" pitchFamily="2" charset="0"/>
                <a:cs typeface="NikoshBAN" pitchFamily="2" charset="0"/>
              </a:rPr>
              <a:t> </a:t>
            </a:r>
            <a:r>
              <a:rPr lang="en-US" sz="4000" dirty="0" err="1">
                <a:solidFill>
                  <a:srgbClr val="00B0F0"/>
                </a:solidFill>
                <a:latin typeface="NikoshBAN" pitchFamily="2" charset="0"/>
                <a:cs typeface="NikoshBAN" pitchFamily="2" charset="0"/>
              </a:rPr>
              <a:t>উচ্চ</a:t>
            </a:r>
            <a:r>
              <a:rPr lang="en-US" sz="4000" dirty="0">
                <a:solidFill>
                  <a:srgbClr val="00B0F0"/>
                </a:solidFill>
                <a:latin typeface="NikoshBAN" pitchFamily="2" charset="0"/>
                <a:cs typeface="NikoshBAN" pitchFamily="2" charset="0"/>
              </a:rPr>
              <a:t> </a:t>
            </a:r>
            <a:r>
              <a:rPr lang="en-US" sz="4000" dirty="0" err="1">
                <a:solidFill>
                  <a:srgbClr val="00B0F0"/>
                </a:solidFill>
                <a:latin typeface="NikoshBAN" pitchFamily="2" charset="0"/>
                <a:cs typeface="NikoshBAN" pitchFamily="2" charset="0"/>
              </a:rPr>
              <a:t>বিদ্যালয়</a:t>
            </a:r>
            <a:r>
              <a:rPr lang="en-US" sz="4000" dirty="0">
                <a:solidFill>
                  <a:srgbClr val="00B0F0"/>
                </a:solidFill>
                <a:latin typeface="NikoshBAN" pitchFamily="2" charset="0"/>
                <a:cs typeface="NikoshBAN" pitchFamily="2" charset="0"/>
              </a:rPr>
              <a:t> </a:t>
            </a:r>
            <a:r>
              <a:rPr lang="en-US" sz="4000" dirty="0" err="1">
                <a:solidFill>
                  <a:srgbClr val="00B0F0"/>
                </a:solidFill>
                <a:latin typeface="NikoshBAN" pitchFamily="2" charset="0"/>
                <a:cs typeface="NikoshBAN" pitchFamily="2" charset="0"/>
              </a:rPr>
              <a:t>এন্ড</a:t>
            </a:r>
            <a:r>
              <a:rPr lang="en-US" sz="4000" dirty="0">
                <a:solidFill>
                  <a:srgbClr val="00B0F0"/>
                </a:solidFill>
                <a:latin typeface="NikoshBAN" pitchFamily="2" charset="0"/>
                <a:cs typeface="NikoshBAN" pitchFamily="2" charset="0"/>
              </a:rPr>
              <a:t> </a:t>
            </a:r>
            <a:r>
              <a:rPr lang="en-US" sz="4000" dirty="0" err="1">
                <a:solidFill>
                  <a:srgbClr val="00B0F0"/>
                </a:solidFill>
                <a:latin typeface="NikoshBAN" pitchFamily="2" charset="0"/>
                <a:cs typeface="NikoshBAN" pitchFamily="2" charset="0"/>
              </a:rPr>
              <a:t>কলেজ</a:t>
            </a:r>
            <a:endParaRPr lang="en-US" sz="4000" dirty="0">
              <a:latin typeface="NikoshBAN" pitchFamily="2" charset="0"/>
              <a:cs typeface="NikoshBAN" pitchFamily="2" charset="0"/>
            </a:endParaRPr>
          </a:p>
          <a:p>
            <a:r>
              <a:rPr lang="en-US" sz="4000" dirty="0" err="1">
                <a:solidFill>
                  <a:schemeClr val="tx2">
                    <a:lumMod val="75000"/>
                  </a:schemeClr>
                </a:solidFill>
                <a:latin typeface="NikoshBAN" pitchFamily="2" charset="0"/>
                <a:cs typeface="NikoshBAN" pitchFamily="2" charset="0"/>
              </a:rPr>
              <a:t>মোবাইল</a:t>
            </a:r>
            <a:r>
              <a:rPr lang="en-US" sz="4000" dirty="0">
                <a:solidFill>
                  <a:schemeClr val="tx2">
                    <a:lumMod val="75000"/>
                  </a:schemeClr>
                </a:solidFill>
                <a:latin typeface="NikoshBAN" pitchFamily="2" charset="0"/>
                <a:cs typeface="NikoshBAN" pitchFamily="2" charset="0"/>
              </a:rPr>
              <a:t> নং-০১৭61511624</a:t>
            </a:r>
          </a:p>
          <a:p>
            <a:r>
              <a:rPr lang="en-US" sz="4400" dirty="0">
                <a:solidFill>
                  <a:schemeClr val="tx1"/>
                </a:solidFill>
                <a:latin typeface="NikoshBAN" pitchFamily="2" charset="0"/>
                <a:cs typeface="NikoshBAN" pitchFamily="2" charset="0"/>
              </a:rPr>
              <a:t>Shahidulwww.eia@gmail.com</a:t>
            </a:r>
          </a:p>
        </p:txBody>
      </p:sp>
      <p:pic>
        <p:nvPicPr>
          <p:cNvPr id="5" name="Picture 4">
            <a:extLst>
              <a:ext uri="{FF2B5EF4-FFF2-40B4-BE49-F238E27FC236}">
                <a16:creationId xmlns:a16="http://schemas.microsoft.com/office/drawing/2014/main" id="{57912BF2-5805-4D0E-8EB2-321F7D40A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159" y="7961"/>
            <a:ext cx="2525841" cy="3222625"/>
          </a:xfrm>
          <a:prstGeom prst="rect">
            <a:avLst/>
          </a:prstGeom>
        </p:spPr>
      </p:pic>
      <p:pic>
        <p:nvPicPr>
          <p:cNvPr id="4" name="Picture 3">
            <a:extLst>
              <a:ext uri="{FF2B5EF4-FFF2-40B4-BE49-F238E27FC236}">
                <a16:creationId xmlns:a16="http://schemas.microsoft.com/office/drawing/2014/main" id="{1FA65CBF-67C6-462E-B476-762559C6E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1" y="7960"/>
            <a:ext cx="2785779" cy="3878239"/>
          </a:xfrm>
          <a:prstGeom prst="rect">
            <a:avLst/>
          </a:prstGeom>
        </p:spPr>
      </p:pic>
    </p:spTree>
    <p:extLst>
      <p:ext uri="{BB962C8B-B14F-4D97-AF65-F5344CB8AC3E}">
        <p14:creationId xmlns:p14="http://schemas.microsoft.com/office/powerpoint/2010/main" val="247228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45910" y="178951"/>
            <a:ext cx="7620000" cy="2690098"/>
          </a:xfrm>
          <a:prstGeom prst="flowChartAlternateProcess">
            <a:avLst/>
          </a:prstGeom>
          <a:ln w="28575">
            <a:solidFill>
              <a:srgbClr val="FF0000"/>
            </a:solidFill>
          </a:ln>
        </p:spPr>
        <p:txBody>
          <a:bodyPr wrap="square">
            <a:spAutoFit/>
          </a:bodyPr>
          <a:lstStyle/>
          <a:p>
            <a:r>
              <a:rPr lang="bn-BD" sz="2800" b="1" dirty="0">
                <a:solidFill>
                  <a:srgbClr val="C00000"/>
                </a:solidFill>
                <a:latin typeface="NikoshBAN" pitchFamily="2" charset="0"/>
                <a:cs typeface="NikoshBAN" pitchFamily="2" charset="0"/>
              </a:rPr>
              <a:t>১।মুজিব’ কবিতার কোন চরণে উদ্দীপকের প্রথম চরণটি ফুটে উঠেছে?</a:t>
            </a:r>
            <a:r>
              <a:rPr lang="en-US" sz="2800" b="1" dirty="0">
                <a:solidFill>
                  <a:srgbClr val="C00000"/>
                </a:solidFill>
                <a:latin typeface="NikoshBAN" pitchFamily="2" charset="0"/>
                <a:cs typeface="NikoshBAN" pitchFamily="2" charset="0"/>
              </a:rPr>
              <a:t> </a:t>
            </a:r>
            <a:r>
              <a:rPr lang="bn-BD" sz="2800" b="1" dirty="0">
                <a:solidFill>
                  <a:srgbClr val="C00000"/>
                </a:solidFill>
                <a:latin typeface="NikoshBAN" pitchFamily="2" charset="0"/>
                <a:cs typeface="NikoshBAN" pitchFamily="2" charset="0"/>
              </a:rPr>
              <a:t> </a:t>
            </a:r>
            <a:endParaRPr lang="en-US" sz="2800" b="1" dirty="0">
              <a:solidFill>
                <a:srgbClr val="C00000"/>
              </a:solidFill>
              <a:latin typeface="NikoshBAN" pitchFamily="2" charset="0"/>
              <a:cs typeface="NikoshBAN" pitchFamily="2" charset="0"/>
            </a:endParaRPr>
          </a:p>
          <a:p>
            <a:r>
              <a:rPr lang="en-US" sz="2400" b="1" dirty="0">
                <a:solidFill>
                  <a:srgbClr val="C00000"/>
                </a:solidFill>
                <a:latin typeface="NikoshBAN" pitchFamily="2" charset="0"/>
                <a:cs typeface="NikoshBAN" pitchFamily="2" charset="0"/>
              </a:rPr>
              <a:t> </a:t>
            </a:r>
            <a:r>
              <a:rPr lang="bn-BD" sz="2400" b="1" dirty="0">
                <a:solidFill>
                  <a:schemeClr val="tx2">
                    <a:lumMod val="50000"/>
                  </a:schemeClr>
                </a:solidFill>
                <a:latin typeface="NikoshBAN" pitchFamily="2" charset="0"/>
                <a:cs typeface="NikoshBAN" pitchFamily="2" charset="0"/>
              </a:rPr>
              <a:t>ক) সবখানে আছে বঙ্গবন্ধু শেখ মুজিবের ঘর</a:t>
            </a:r>
          </a:p>
          <a:p>
            <a:r>
              <a:rPr lang="en-US" sz="2400" b="1" dirty="0">
                <a:solidFill>
                  <a:schemeClr val="tx2">
                    <a:lumMod val="50000"/>
                  </a:schemeClr>
                </a:solidFill>
                <a:latin typeface="NikoshBAN" pitchFamily="2" charset="0"/>
                <a:cs typeface="NikoshBAN" pitchFamily="2" charset="0"/>
              </a:rPr>
              <a:t> </a:t>
            </a:r>
            <a:r>
              <a:rPr lang="bn-BD" sz="2400" b="1" dirty="0">
                <a:solidFill>
                  <a:schemeClr val="tx2">
                    <a:lumMod val="50000"/>
                  </a:schemeClr>
                </a:solidFill>
                <a:latin typeface="NikoshBAN" pitchFamily="2" charset="0"/>
                <a:cs typeface="NikoshBAN" pitchFamily="2" charset="0"/>
              </a:rPr>
              <a:t>খ) আমরা বাঙালি যতদিন বেঁচে রইব এ বাংলায়</a:t>
            </a:r>
          </a:p>
          <a:p>
            <a:r>
              <a:rPr lang="en-US" sz="2400" b="1" dirty="0">
                <a:solidFill>
                  <a:schemeClr val="tx2">
                    <a:lumMod val="50000"/>
                  </a:schemeClr>
                </a:solidFill>
                <a:latin typeface="NikoshBAN" pitchFamily="2" charset="0"/>
                <a:cs typeface="NikoshBAN" pitchFamily="2" charset="0"/>
              </a:rPr>
              <a:t> </a:t>
            </a:r>
            <a:r>
              <a:rPr lang="bn-BD" sz="2400" b="1" dirty="0">
                <a:solidFill>
                  <a:schemeClr val="tx2">
                    <a:lumMod val="50000"/>
                  </a:schemeClr>
                </a:solidFill>
                <a:latin typeface="NikoshBAN" pitchFamily="2" charset="0"/>
                <a:cs typeface="NikoshBAN" pitchFamily="2" charset="0"/>
              </a:rPr>
              <a:t>গ) সবুজ শ্যামল বনভূমি মাঠ নদীতীর বালুচর </a:t>
            </a:r>
          </a:p>
          <a:p>
            <a:r>
              <a:rPr lang="bn-BD" sz="2400" b="1" dirty="0">
                <a:solidFill>
                  <a:schemeClr val="tx2">
                    <a:lumMod val="50000"/>
                  </a:schemeClr>
                </a:solidFill>
                <a:latin typeface="NikoshBAN" pitchFamily="2" charset="0"/>
                <a:cs typeface="NikoshBAN" pitchFamily="2" charset="0"/>
              </a:rPr>
              <a:t> ঘ) সোনার দেশের মাঠে ফলে সোনাধান রাশিরাশি</a:t>
            </a:r>
          </a:p>
        </p:txBody>
      </p:sp>
      <p:sp>
        <p:nvSpPr>
          <p:cNvPr id="3" name="Flowchart: Alternate Process 2"/>
          <p:cNvSpPr/>
          <p:nvPr/>
        </p:nvSpPr>
        <p:spPr>
          <a:xfrm>
            <a:off x="531693" y="3124200"/>
            <a:ext cx="7634217" cy="2962513"/>
          </a:xfrm>
          <a:prstGeom prst="flowChartAlternateProcess">
            <a:avLst/>
          </a:prstGeom>
          <a:ln w="38100">
            <a:solidFill>
              <a:srgbClr val="00B050"/>
            </a:solidFill>
          </a:ln>
        </p:spPr>
        <p:txBody>
          <a:bodyPr wrap="square">
            <a:spAutoFit/>
          </a:bodyPr>
          <a:lstStyle/>
          <a:p>
            <a:r>
              <a:rPr lang="bn-BD" sz="2800" b="1" dirty="0">
                <a:solidFill>
                  <a:srgbClr val="0070C0"/>
                </a:solidFill>
                <a:latin typeface="NikoshBAN" pitchFamily="2" charset="0"/>
                <a:cs typeface="NikoshBAN" pitchFamily="2" charset="0"/>
              </a:rPr>
              <a:t>২। উদ্দীপকটির দ্বিতীয় চরণ প্রতিনিধিত্ব করছে ‘মুজিব’ কবিতার</a:t>
            </a:r>
          </a:p>
          <a:p>
            <a:r>
              <a:rPr lang="bn-BD" sz="2800" b="1" dirty="0">
                <a:solidFill>
                  <a:schemeClr val="tx2">
                    <a:lumMod val="50000"/>
                  </a:schemeClr>
                </a:solidFill>
                <a:latin typeface="NikoshBAN" pitchFamily="2" charset="0"/>
                <a:cs typeface="NikoshBAN" pitchFamily="2" charset="0"/>
              </a:rPr>
              <a:t> </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অবদানের</a:t>
            </a:r>
          </a:p>
          <a:p>
            <a:r>
              <a:rPr lang="bn-BD" sz="2800" b="1" dirty="0">
                <a:solidFill>
                  <a:schemeClr val="tx2">
                    <a:lumMod val="50000"/>
                  </a:schemeClr>
                </a:solidFill>
                <a:latin typeface="NikoshBAN" pitchFamily="2" charset="0"/>
                <a:cs typeface="NikoshBAN" pitchFamily="2" charset="0"/>
              </a:rPr>
              <a:t> </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অমরত্বের </a:t>
            </a:r>
          </a:p>
          <a:p>
            <a:r>
              <a:rPr lang="bn-BD" sz="2800" b="1" dirty="0">
                <a:solidFill>
                  <a:schemeClr val="tx2">
                    <a:lumMod val="50000"/>
                  </a:schemeClr>
                </a:solidFill>
                <a:latin typeface="NikoshBAN" pitchFamily="2" charset="0"/>
                <a:cs typeface="NikoshBAN" pitchFamily="2" charset="0"/>
              </a:rPr>
              <a:t>  </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শ্রেষ্ঠত্বের</a:t>
            </a:r>
          </a:p>
          <a:p>
            <a:r>
              <a:rPr lang="bn-BD" sz="2800" b="1" dirty="0">
                <a:solidFill>
                  <a:schemeClr val="tx2">
                    <a:lumMod val="50000"/>
                  </a:schemeClr>
                </a:solidFill>
                <a:latin typeface="NikoshBAN" pitchFamily="2" charset="0"/>
                <a:cs typeface="NikoshBAN" pitchFamily="2" charset="0"/>
              </a:rPr>
              <a:t>নিচের কোনটি সঠিক ? </a:t>
            </a:r>
          </a:p>
          <a:p>
            <a:r>
              <a:rPr lang="bn-BD" sz="2800" b="1" dirty="0">
                <a:solidFill>
                  <a:schemeClr val="tx2">
                    <a:lumMod val="50000"/>
                  </a:schemeClr>
                </a:solidFill>
                <a:latin typeface="NikoshBAN" pitchFamily="2" charset="0"/>
                <a:cs typeface="NikoshBAN" pitchFamily="2" charset="0"/>
              </a:rPr>
              <a:t>ক)</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ও</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খ) </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ও </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গ) </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ও</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ঘ) </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ও</a:t>
            </a:r>
            <a:r>
              <a:rPr lang="en-US" sz="2800" b="1" dirty="0">
                <a:solidFill>
                  <a:schemeClr val="tx2">
                    <a:lumMod val="50000"/>
                  </a:schemeClr>
                </a:solidFill>
                <a:latin typeface="NikoshBAN" pitchFamily="2" charset="0"/>
                <a:cs typeface="NikoshBAN" pitchFamily="2" charset="0"/>
              </a:rPr>
              <a:t>।।।</a:t>
            </a:r>
            <a:r>
              <a:rPr lang="bn-BD" sz="2800" b="1" dirty="0">
                <a:solidFill>
                  <a:schemeClr val="tx2">
                    <a:lumMod val="50000"/>
                  </a:schemeClr>
                </a:solidFill>
                <a:latin typeface="NikoshBAN" pitchFamily="2" charset="0"/>
                <a:cs typeface="NikoshBAN" pitchFamily="2" charset="0"/>
              </a:rPr>
              <a:t>    </a:t>
            </a:r>
          </a:p>
        </p:txBody>
      </p:sp>
      <p:sp>
        <p:nvSpPr>
          <p:cNvPr id="4" name="Oval 3"/>
          <p:cNvSpPr/>
          <p:nvPr/>
        </p:nvSpPr>
        <p:spPr>
          <a:xfrm>
            <a:off x="8382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Oval 5"/>
          <p:cNvSpPr/>
          <p:nvPr/>
        </p:nvSpPr>
        <p:spPr>
          <a:xfrm>
            <a:off x="5314950" y="5420200"/>
            <a:ext cx="381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Scale>
                                      <p:cBhvr>
                                        <p:cTn id="3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
                                        </p:tgtEl>
                                        <p:attrNameLst>
                                          <p:attrName>ppt_x</p:attrName>
                                          <p:attrName>ppt_y</p:attrName>
                                        </p:attrNameLst>
                                      </p:cBhvr>
                                    </p:animMotion>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66800" y="1295400"/>
            <a:ext cx="7315200" cy="3214152"/>
          </a:xfrm>
          <a:prstGeom prst="flowChartPunchedTape">
            <a:avLst/>
          </a:prstGeom>
          <a:solidFill>
            <a:schemeClr val="tx2">
              <a:lumMod val="10000"/>
              <a:lumOff val="90000"/>
            </a:schemeClr>
          </a:solidFill>
          <a:ln w="28575">
            <a:solidFill>
              <a:srgbClr val="92D050"/>
            </a:solidFill>
          </a:ln>
        </p:spPr>
        <p:txBody>
          <a:bodyPr wrap="square" rtlCol="0">
            <a:spAutoFit/>
          </a:bodyPr>
          <a:lstStyle/>
          <a:p>
            <a:r>
              <a:rPr lang="bn-BD" sz="4800" b="1" dirty="0">
                <a:latin typeface="NikoshBAN" pitchFamily="2" charset="0"/>
                <a:cs typeface="NikoshBAN" pitchFamily="2" charset="0"/>
              </a:rPr>
              <a:t>বাড়ির কাজঃ</a:t>
            </a:r>
          </a:p>
          <a:p>
            <a:r>
              <a:rPr lang="bn-BD" sz="3600" b="1" dirty="0">
                <a:solidFill>
                  <a:srgbClr val="FF0000"/>
                </a:solidFill>
                <a:latin typeface="NikoshBAN" pitchFamily="2" charset="0"/>
                <a:cs typeface="NikoshBAN" pitchFamily="2" charset="0"/>
              </a:rPr>
              <a:t>স্বাধীন বাংলাদেশ সৃষ্টিতে শেখ মুজিবুর রহমানের অবদান  তোমার নিজের ভাষায় লেখ। </a:t>
            </a:r>
            <a:endParaRPr lang="en-US" sz="36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28473" y="685799"/>
            <a:ext cx="4495800" cy="1328023"/>
          </a:xfrm>
          <a:prstGeom prst="flowChartAlternateProcess">
            <a:avLst/>
          </a:prstGeom>
          <a:solidFill>
            <a:schemeClr val="accent5">
              <a:lumMod val="20000"/>
              <a:lumOff val="80000"/>
            </a:schemeClr>
          </a:solidFill>
          <a:ln w="38100">
            <a:solidFill>
              <a:srgbClr val="FF0000"/>
            </a:solidFill>
          </a:ln>
        </p:spPr>
        <p:txBody>
          <a:bodyPr wrap="square" rtlCol="0">
            <a:spAutoFit/>
          </a:bodyPr>
          <a:lstStyle/>
          <a:p>
            <a:pPr algn="ctr"/>
            <a:r>
              <a:rPr lang="bn-BD" sz="7200" b="1" dirty="0">
                <a:solidFill>
                  <a:srgbClr val="00B050"/>
                </a:solidFill>
                <a:latin typeface="NikoshBAN" pitchFamily="2" charset="0"/>
                <a:cs typeface="NikoshBAN" pitchFamily="2" charset="0"/>
              </a:rPr>
              <a:t>খোদা হাফেজ</a:t>
            </a:r>
            <a:endParaRPr lang="en-US" sz="7200" b="1" dirty="0">
              <a:solidFill>
                <a:srgbClr val="00B050"/>
              </a:solidFill>
              <a:latin typeface="NikoshBAN" pitchFamily="2" charset="0"/>
              <a:cs typeface="NikoshBAN" pitchFamily="2" charset="0"/>
            </a:endParaRPr>
          </a:p>
        </p:txBody>
      </p:sp>
      <p:pic>
        <p:nvPicPr>
          <p:cNvPr id="3" name="Picture 2" descr="8.jpg"/>
          <p:cNvPicPr>
            <a:picLocks noChangeAspect="1"/>
          </p:cNvPicPr>
          <p:nvPr/>
        </p:nvPicPr>
        <p:blipFill>
          <a:blip r:embed="rId3"/>
          <a:stretch>
            <a:fillRect/>
          </a:stretch>
        </p:blipFill>
        <p:spPr>
          <a:xfrm>
            <a:off x="1905000" y="2286000"/>
            <a:ext cx="5142746" cy="3962400"/>
          </a:xfrm>
          <a:prstGeom prst="roundRect">
            <a:avLst>
              <a:gd name="adj" fmla="val 8594"/>
            </a:avLst>
          </a:prstGeom>
          <a:solidFill>
            <a:srgbClr val="FFFFFF">
              <a:shade val="85000"/>
            </a:srgbClr>
          </a:solidFill>
          <a:ln w="38100">
            <a:solidFill>
              <a:schemeClr val="accent1">
                <a:lumMod val="50000"/>
              </a:schemeClr>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160378" y="228600"/>
            <a:ext cx="3962400" cy="1834158"/>
          </a:xfrm>
          <a:prstGeom prst="leftRightArrow">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bn-BD" sz="5400" dirty="0">
                <a:solidFill>
                  <a:srgbClr val="FF0000"/>
                </a:solidFill>
                <a:latin typeface="NikoshBAN" pitchFamily="2" charset="0"/>
                <a:cs typeface="NikoshBAN" pitchFamily="2" charset="0"/>
              </a:rPr>
              <a:t>পাঠ পরিচিতি</a:t>
            </a:r>
            <a:endParaRPr lang="en-US" sz="5400" dirty="0">
              <a:solidFill>
                <a:srgbClr val="FF0000"/>
              </a:solidFill>
              <a:latin typeface="NikoshBAN" pitchFamily="2" charset="0"/>
              <a:cs typeface="NikoshBAN" pitchFamily="2" charset="0"/>
            </a:endParaRPr>
          </a:p>
        </p:txBody>
      </p:sp>
      <p:sp>
        <p:nvSpPr>
          <p:cNvPr id="6" name="TextBox 5"/>
          <p:cNvSpPr txBox="1"/>
          <p:nvPr/>
        </p:nvSpPr>
        <p:spPr>
          <a:xfrm>
            <a:off x="1638920" y="2286000"/>
            <a:ext cx="5410200" cy="4247317"/>
          </a:xfrm>
          <a:prstGeom prst="flowChartPredefinedProcess">
            <a:avLst/>
          </a:prstGeom>
          <a:solidFill>
            <a:schemeClr val="tx2">
              <a:lumMod val="25000"/>
              <a:lumOff val="75000"/>
            </a:schemeClr>
          </a:solidFill>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54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শ্রেণী- ৬ষ্ঠ</a:t>
            </a:r>
          </a:p>
          <a:p>
            <a:r>
              <a:rPr lang="bn-BD" sz="54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বিষয়- বাংলা ১ম</a:t>
            </a:r>
          </a:p>
          <a:p>
            <a:r>
              <a:rPr lang="bn-BD" sz="54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তারিখ- ১৩/০৫/২০</a:t>
            </a:r>
            <a:r>
              <a:rPr lang="en-US" sz="5400" b="1" spc="5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20</a:t>
            </a:r>
            <a:endParaRPr lang="bn-BD" sz="54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a:p>
            <a:r>
              <a:rPr lang="bn-BD" sz="54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সময়- ৫০ মিনিট</a:t>
            </a:r>
            <a:endParaRPr lang="en-US" sz="54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0" dur="2000" fill="hold"/>
                                        <p:tgtEl>
                                          <p:spTgt spid="6"/>
                                        </p:tgtEl>
                                        <p:attrNameLst>
                                          <p:attrName>ppt_y</p:attrName>
                                        </p:attrNameLst>
                                      </p:cBhvr>
                                      <p:tavLst>
                                        <p:tav tm="0">
                                          <p:val>
                                            <p:strVal val="#ppt_y"/>
                                          </p:val>
                                        </p:tav>
                                        <p:tav tm="100000">
                                          <p:val>
                                            <p:strVal val="#ppt_y"/>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4).jpg"/>
          <p:cNvPicPr>
            <a:picLocks noChangeAspect="1"/>
          </p:cNvPicPr>
          <p:nvPr/>
        </p:nvPicPr>
        <p:blipFill>
          <a:blip r:embed="rId2"/>
          <a:stretch>
            <a:fillRect/>
          </a:stretch>
        </p:blipFill>
        <p:spPr>
          <a:xfrm>
            <a:off x="838200" y="685800"/>
            <a:ext cx="3352800" cy="3656143"/>
          </a:xfrm>
          <a:prstGeom prst="rect">
            <a:avLst/>
          </a:prstGeom>
          <a:ln w="28575">
            <a:solidFill>
              <a:srgbClr val="FF0000"/>
            </a:solidFill>
          </a:ln>
        </p:spPr>
      </p:pic>
      <p:pic>
        <p:nvPicPr>
          <p:cNvPr id="4" name="Picture 3" descr="images (10).jpg"/>
          <p:cNvPicPr>
            <a:picLocks noChangeAspect="1"/>
          </p:cNvPicPr>
          <p:nvPr/>
        </p:nvPicPr>
        <p:blipFill>
          <a:blip r:embed="rId3"/>
          <a:stretch>
            <a:fillRect/>
          </a:stretch>
        </p:blipFill>
        <p:spPr>
          <a:xfrm>
            <a:off x="4876800" y="762000"/>
            <a:ext cx="2933700" cy="3657600"/>
          </a:xfrm>
          <a:prstGeom prst="rect">
            <a:avLst/>
          </a:prstGeom>
          <a:ln w="28575">
            <a:solidFill>
              <a:srgbClr val="FF0000"/>
            </a:solidFill>
          </a:ln>
        </p:spPr>
      </p:pic>
      <p:sp>
        <p:nvSpPr>
          <p:cNvPr id="5" name="TextBox 4"/>
          <p:cNvSpPr txBox="1"/>
          <p:nvPr/>
        </p:nvSpPr>
        <p:spPr>
          <a:xfrm>
            <a:off x="1752600" y="4876800"/>
            <a:ext cx="5638800" cy="919401"/>
          </a:xfrm>
          <a:prstGeom prst="flowChartAlternateProcess">
            <a:avLst/>
          </a:prstGeom>
          <a:solidFill>
            <a:schemeClr val="tx2">
              <a:lumMod val="10000"/>
              <a:lumOff val="90000"/>
            </a:schemeClr>
          </a:solidFill>
          <a:ln w="28575">
            <a:solidFill>
              <a:srgbClr val="00B050"/>
            </a:solidFill>
          </a:ln>
        </p:spPr>
        <p:txBody>
          <a:bodyPr wrap="square" rtlCol="0">
            <a:spAutoFit/>
          </a:bodyPr>
          <a:lstStyle/>
          <a:p>
            <a:pPr algn="ctr"/>
            <a:r>
              <a:rPr lang="bn-BD" sz="4800" b="1" dirty="0">
                <a:solidFill>
                  <a:schemeClr val="accent1">
                    <a:lumMod val="75000"/>
                  </a:schemeClr>
                </a:solidFill>
                <a:latin typeface="NikoshBAN" pitchFamily="2" charset="0"/>
                <a:cs typeface="NikoshBAN" pitchFamily="2" charset="0"/>
              </a:rPr>
              <a:t>বঙ্গবন্ধু শেখ মুজিবুর রহমান </a:t>
            </a:r>
            <a:endParaRPr lang="en-US" sz="4800" b="1" dirty="0">
              <a:solidFill>
                <a:schemeClr val="accent1">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500" autoRev="1" fill="hold">
                                          <p:stCondLst>
                                            <p:cond delay="0"/>
                                          </p:stCondLst>
                                        </p:cTn>
                                        <p:tgtEl>
                                          <p:spTgt spid="5"/>
                                        </p:tgtEl>
                                        <p:attrNameLst>
                                          <p:attrName>ppt_w</p:attrName>
                                        </p:attrNameLst>
                                      </p:cBhvr>
                                    </p:anim>
                                    <p:anim by="(#ppt_w*0.50)" calcmode="lin" valueType="num">
                                      <p:cBhvr>
                                        <p:cTn id="27" dur="500" decel="50000" autoRev="1" fill="hold">
                                          <p:stCondLst>
                                            <p:cond delay="0"/>
                                          </p:stCondLst>
                                        </p:cTn>
                                        <p:tgtEl>
                                          <p:spTgt spid="5"/>
                                        </p:tgtEl>
                                        <p:attrNameLst>
                                          <p:attrName>ppt_x</p:attrName>
                                        </p:attrNameLst>
                                      </p:cBhvr>
                                    </p:anim>
                                    <p:anim from="(-#ppt_h/2)" to="(#ppt_y)" calcmode="lin" valueType="num">
                                      <p:cBhvr>
                                        <p:cTn id="28" dur="1000" fill="hold">
                                          <p:stCondLst>
                                            <p:cond delay="0"/>
                                          </p:stCondLst>
                                        </p:cTn>
                                        <p:tgtEl>
                                          <p:spTgt spid="5"/>
                                        </p:tgtEl>
                                        <p:attrNameLst>
                                          <p:attrName>ppt_y</p:attrName>
                                        </p:attrNameLst>
                                      </p:cBhvr>
                                    </p:anim>
                                    <p:animRot by="21600000">
                                      <p:cBhvr>
                                        <p:cTn id="29"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057400" y="838200"/>
            <a:ext cx="3657600" cy="2114163"/>
          </a:xfrm>
          <a:prstGeom prst="flowChartInternalStorage">
            <a:avLst/>
          </a:prstGeom>
          <a:solidFill>
            <a:schemeClr val="tx2">
              <a:lumMod val="50000"/>
            </a:schemeClr>
          </a:solidFill>
          <a:ln w="57150">
            <a:solidFill>
              <a:schemeClr val="tx1"/>
            </a:solidFill>
          </a:ln>
        </p:spPr>
        <p:txBody>
          <a:bodyPr wrap="square" rtlCol="0">
            <a:spAutoFit/>
          </a:bodyPr>
          <a:lstStyle/>
          <a:p>
            <a:r>
              <a:rPr lang="bn-BD" sz="11500" dirty="0">
                <a:solidFill>
                  <a:srgbClr val="00B050"/>
                </a:solidFill>
                <a:latin typeface="NikoshBAN" pitchFamily="2" charset="0"/>
                <a:cs typeface="NikoshBAN" pitchFamily="2" charset="0"/>
              </a:rPr>
              <a:t>মুজিব </a:t>
            </a:r>
            <a:endParaRPr lang="en-US" sz="11500" dirty="0">
              <a:solidFill>
                <a:srgbClr val="00B050"/>
              </a:solidFill>
              <a:latin typeface="NikoshBAN" pitchFamily="2" charset="0"/>
              <a:cs typeface="NikoshBAN" pitchFamily="2" charset="0"/>
            </a:endParaRPr>
          </a:p>
        </p:txBody>
      </p:sp>
      <p:sp>
        <p:nvSpPr>
          <p:cNvPr id="4" name="TextBox 3"/>
          <p:cNvSpPr txBox="1"/>
          <p:nvPr/>
        </p:nvSpPr>
        <p:spPr>
          <a:xfrm>
            <a:off x="2042615" y="3352799"/>
            <a:ext cx="3810000" cy="715089"/>
          </a:xfrm>
          <a:prstGeom prst="roundRect">
            <a:avLst/>
          </a:prstGeom>
          <a:solidFill>
            <a:schemeClr val="accent2">
              <a:lumMod val="20000"/>
              <a:lumOff val="80000"/>
            </a:schemeClr>
          </a:solidFill>
          <a:ln w="38100">
            <a:solidFill>
              <a:srgbClr val="FF0000"/>
            </a:solidFill>
          </a:ln>
        </p:spPr>
        <p:txBody>
          <a:bodyPr wrap="square" rtlCol="0">
            <a:spAutoFit/>
          </a:bodyPr>
          <a:lstStyle/>
          <a:p>
            <a:r>
              <a:rPr lang="bn-BD"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রোকনুজ্জামান খান</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52600" y="838200"/>
            <a:ext cx="3581400" cy="1021556"/>
          </a:xfrm>
          <a:prstGeom prst="flowChartAlternateProcess">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bn-BD" sz="5400" dirty="0">
                <a:solidFill>
                  <a:srgbClr val="FF0000"/>
                </a:solidFill>
                <a:latin typeface="NikoshBAN" pitchFamily="2" charset="0"/>
                <a:cs typeface="NikoshBAN" pitchFamily="2" charset="0"/>
              </a:rPr>
              <a:t>শিখনফল</a:t>
            </a:r>
            <a:endParaRPr lang="en-US" sz="5400" dirty="0">
              <a:solidFill>
                <a:srgbClr val="FF0000"/>
              </a:solidFill>
              <a:latin typeface="NikoshBAN" pitchFamily="2" charset="0"/>
              <a:cs typeface="NikoshBAN" pitchFamily="2" charset="0"/>
            </a:endParaRPr>
          </a:p>
        </p:txBody>
      </p:sp>
      <p:sp>
        <p:nvSpPr>
          <p:cNvPr id="4" name="TextBox 3"/>
          <p:cNvSpPr txBox="1"/>
          <p:nvPr/>
        </p:nvSpPr>
        <p:spPr>
          <a:xfrm>
            <a:off x="762000" y="2362200"/>
            <a:ext cx="7696200" cy="230832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600" b="1" dirty="0">
                <a:solidFill>
                  <a:srgbClr val="0070C0"/>
                </a:solidFill>
                <a:latin typeface="NikoshBAN" pitchFamily="2" charset="0"/>
                <a:cs typeface="NikoshBAN" pitchFamily="2" charset="0"/>
              </a:rPr>
              <a:t>ক) কবি  পরিচিতি বলতে পারবে।</a:t>
            </a:r>
          </a:p>
          <a:p>
            <a:r>
              <a:rPr lang="bn-BD" sz="3600" b="1" dirty="0">
                <a:solidFill>
                  <a:srgbClr val="0070C0"/>
                </a:solidFill>
                <a:latin typeface="NikoshBAN" pitchFamily="2" charset="0"/>
                <a:cs typeface="NikoshBAN" pitchFamily="2" charset="0"/>
              </a:rPr>
              <a:t>খ) কবিতাটি শুদ্ধভাবে পড়তে </a:t>
            </a:r>
            <a:r>
              <a:rPr lang="bn-BD" sz="2400" b="1" dirty="0">
                <a:solidFill>
                  <a:srgbClr val="0070C0"/>
                </a:solidFill>
              </a:rPr>
              <a:t>পারবে</a:t>
            </a:r>
            <a:r>
              <a:rPr lang="bn-BD" sz="3600" b="1" dirty="0">
                <a:solidFill>
                  <a:srgbClr val="0070C0"/>
                </a:solidFill>
                <a:latin typeface="NikoshBAN" pitchFamily="2" charset="0"/>
                <a:cs typeface="NikoshBAN" pitchFamily="2" charset="0"/>
              </a:rPr>
              <a:t>।</a:t>
            </a:r>
          </a:p>
          <a:p>
            <a:r>
              <a:rPr lang="bn-BD" sz="3600" b="1" dirty="0">
                <a:solidFill>
                  <a:srgbClr val="0070C0"/>
                </a:solidFill>
                <a:latin typeface="NikoshBAN" pitchFamily="2" charset="0"/>
                <a:cs typeface="NikoshBAN" pitchFamily="2" charset="0"/>
              </a:rPr>
              <a:t>গ) অজানা বা নতুন শব্দ এবংশব্দের অর্থ বলতে পারবে।</a:t>
            </a:r>
          </a:p>
          <a:p>
            <a:r>
              <a:rPr lang="bn-BD" sz="3600" b="1" dirty="0">
                <a:solidFill>
                  <a:srgbClr val="0070C0"/>
                </a:solidFill>
                <a:latin typeface="NikoshBAN" pitchFamily="2" charset="0"/>
                <a:cs typeface="NikoshBAN" pitchFamily="2" charset="0"/>
              </a:rPr>
              <a:t>ঘ) কবিতাটির মূলভাব বলতে</a:t>
            </a:r>
            <a:r>
              <a:rPr lang="en-US" sz="3600" b="1" dirty="0">
                <a:solidFill>
                  <a:srgbClr val="0070C0"/>
                </a:solidFill>
                <a:latin typeface="NikoshBAN" pitchFamily="2" charset="0"/>
                <a:cs typeface="NikoshBAN" pitchFamily="2" charset="0"/>
              </a:rPr>
              <a:t> </a:t>
            </a:r>
            <a:r>
              <a:rPr lang="bn-BD" sz="3600" b="1" dirty="0">
                <a:solidFill>
                  <a:srgbClr val="0070C0"/>
                </a:solidFill>
                <a:latin typeface="NikoshBAN" pitchFamily="2" charset="0"/>
                <a:cs typeface="NikoshBAN" pitchFamily="2" charset="0"/>
              </a:rPr>
              <a:t>ও লিখতে পারবে।</a:t>
            </a:r>
            <a:endParaRPr lang="en-US" sz="3600" b="1" dirty="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7).jpg"/>
          <p:cNvPicPr>
            <a:picLocks noChangeAspect="1"/>
          </p:cNvPicPr>
          <p:nvPr/>
        </p:nvPicPr>
        <p:blipFill>
          <a:blip r:embed="rId2"/>
          <a:stretch>
            <a:fillRect/>
          </a:stretch>
        </p:blipFill>
        <p:spPr>
          <a:xfrm>
            <a:off x="685800" y="1447800"/>
            <a:ext cx="2400300" cy="3581400"/>
          </a:xfrm>
          <a:prstGeom prst="rect">
            <a:avLst/>
          </a:prstGeom>
          <a:ln w="28575">
            <a:solidFill>
              <a:srgbClr val="FF0000"/>
            </a:solidFill>
          </a:ln>
        </p:spPr>
      </p:pic>
      <p:cxnSp>
        <p:nvCxnSpPr>
          <p:cNvPr id="4" name="Straight Arrow Connector 3"/>
          <p:cNvCxnSpPr/>
          <p:nvPr/>
        </p:nvCxnSpPr>
        <p:spPr>
          <a:xfrm flipV="1">
            <a:off x="3048000" y="1830388"/>
            <a:ext cx="2514600" cy="74612"/>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2743200" y="609600"/>
            <a:ext cx="2667000" cy="762000"/>
          </a:xfrm>
          <a:prstGeom prst="bentConnector3">
            <a:avLst>
              <a:gd name="adj1" fmla="val 50000"/>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2819400"/>
            <a:ext cx="2514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48000" y="4191000"/>
            <a:ext cx="2514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2895600" y="4876800"/>
            <a:ext cx="2590800" cy="1066800"/>
          </a:xfrm>
          <a:prstGeom prst="bentConnector3">
            <a:avLst>
              <a:gd name="adj1" fmla="val 50000"/>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 y="5181600"/>
            <a:ext cx="2743200" cy="646331"/>
          </a:xfrm>
          <a:prstGeom prst="rect">
            <a:avLst/>
          </a:prstGeom>
          <a:noFill/>
        </p:spPr>
        <p:txBody>
          <a:bodyPr wrap="square" rtlCol="0">
            <a:spAutoFit/>
          </a:bodyPr>
          <a:lstStyle/>
          <a:p>
            <a:r>
              <a:rPr lang="bn-BD" sz="3600" b="1" dirty="0">
                <a:solidFill>
                  <a:srgbClr val="002060"/>
                </a:solidFill>
                <a:latin typeface="NikoshBAN" pitchFamily="2" charset="0"/>
                <a:cs typeface="NikoshBAN" pitchFamily="2" charset="0"/>
              </a:rPr>
              <a:t>রোকনুজ্জামান খান </a:t>
            </a:r>
            <a:endParaRPr lang="en-US" sz="3600" b="1" dirty="0">
              <a:solidFill>
                <a:srgbClr val="002060"/>
              </a:solidFill>
              <a:latin typeface="NikoshBAN" pitchFamily="2" charset="0"/>
              <a:cs typeface="NikoshBAN" pitchFamily="2" charset="0"/>
            </a:endParaRPr>
          </a:p>
        </p:txBody>
      </p:sp>
      <p:sp>
        <p:nvSpPr>
          <p:cNvPr id="21" name="TextBox 20"/>
          <p:cNvSpPr txBox="1"/>
          <p:nvPr/>
        </p:nvSpPr>
        <p:spPr>
          <a:xfrm>
            <a:off x="4358149" y="110613"/>
            <a:ext cx="838200" cy="584775"/>
          </a:xfrm>
          <a:prstGeom prst="rect">
            <a:avLst/>
          </a:prstGeom>
          <a:noFill/>
        </p:spPr>
        <p:txBody>
          <a:bodyPr wrap="square" rtlCol="0">
            <a:spAutoFit/>
          </a:bodyPr>
          <a:lstStyle/>
          <a:p>
            <a:r>
              <a:rPr lang="bn-BD" sz="3200" b="1" dirty="0">
                <a:solidFill>
                  <a:srgbClr val="FF0000"/>
                </a:solidFill>
                <a:latin typeface="NikoshBAN" pitchFamily="2" charset="0"/>
                <a:cs typeface="NikoshBAN" pitchFamily="2" charset="0"/>
              </a:rPr>
              <a:t>জন্ম </a:t>
            </a:r>
            <a:endParaRPr lang="en-US" sz="3200" b="1" dirty="0">
              <a:solidFill>
                <a:srgbClr val="FF0000"/>
              </a:solidFill>
              <a:latin typeface="NikoshBAN" pitchFamily="2" charset="0"/>
              <a:cs typeface="NikoshBAN" pitchFamily="2" charset="0"/>
            </a:endParaRPr>
          </a:p>
        </p:txBody>
      </p:sp>
      <p:sp>
        <p:nvSpPr>
          <p:cNvPr id="22" name="TextBox 21"/>
          <p:cNvSpPr txBox="1"/>
          <p:nvPr/>
        </p:nvSpPr>
        <p:spPr>
          <a:xfrm>
            <a:off x="6019800" y="381000"/>
            <a:ext cx="21336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BD" sz="3600" b="1" dirty="0">
                <a:solidFill>
                  <a:srgbClr val="0070C0"/>
                </a:solidFill>
                <a:latin typeface="NikoshBAN" pitchFamily="2" charset="0"/>
                <a:cs typeface="NikoshBAN" pitchFamily="2" charset="0"/>
              </a:rPr>
              <a:t>১৯৩৩ সাল </a:t>
            </a:r>
            <a:endParaRPr lang="en-US" sz="3600" b="1" dirty="0">
              <a:solidFill>
                <a:srgbClr val="0070C0"/>
              </a:solidFill>
              <a:latin typeface="NikoshBAN" pitchFamily="2" charset="0"/>
              <a:cs typeface="NikoshBAN" pitchFamily="2" charset="0"/>
            </a:endParaRPr>
          </a:p>
        </p:txBody>
      </p:sp>
      <p:sp>
        <p:nvSpPr>
          <p:cNvPr id="23" name="TextBox 22"/>
          <p:cNvSpPr txBox="1"/>
          <p:nvPr/>
        </p:nvSpPr>
        <p:spPr>
          <a:xfrm>
            <a:off x="4343400" y="1295400"/>
            <a:ext cx="838200" cy="584775"/>
          </a:xfrm>
          <a:prstGeom prst="rect">
            <a:avLst/>
          </a:prstGeom>
          <a:noFill/>
        </p:spPr>
        <p:txBody>
          <a:bodyPr wrap="square" rtlCol="0">
            <a:spAutoFit/>
          </a:bodyPr>
          <a:lstStyle/>
          <a:p>
            <a:r>
              <a:rPr lang="bn-BD" sz="3200" b="1" dirty="0">
                <a:solidFill>
                  <a:srgbClr val="FF0000"/>
                </a:solidFill>
                <a:latin typeface="NikoshBAN" pitchFamily="2" charset="0"/>
                <a:cs typeface="NikoshBAN" pitchFamily="2" charset="0"/>
              </a:rPr>
              <a:t>পেশা </a:t>
            </a:r>
            <a:endParaRPr lang="en-US" sz="3200" b="1" dirty="0">
              <a:solidFill>
                <a:srgbClr val="FF0000"/>
              </a:solidFill>
              <a:latin typeface="NikoshBAN" pitchFamily="2" charset="0"/>
              <a:cs typeface="NikoshBAN" pitchFamily="2" charset="0"/>
            </a:endParaRPr>
          </a:p>
        </p:txBody>
      </p:sp>
      <p:sp>
        <p:nvSpPr>
          <p:cNvPr id="26" name="TextBox 25"/>
          <p:cNvSpPr txBox="1"/>
          <p:nvPr/>
        </p:nvSpPr>
        <p:spPr>
          <a:xfrm>
            <a:off x="6096000" y="1447800"/>
            <a:ext cx="2133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a:solidFill>
                  <a:srgbClr val="7030A0"/>
                </a:solidFill>
                <a:latin typeface="NikoshBAN" pitchFamily="2" charset="0"/>
                <a:cs typeface="NikoshBAN" pitchFamily="2" charset="0"/>
              </a:rPr>
              <a:t>সাংবাদিকতা</a:t>
            </a:r>
            <a:endParaRPr lang="en-US" sz="3600" b="1" dirty="0">
              <a:solidFill>
                <a:srgbClr val="7030A0"/>
              </a:solidFill>
              <a:latin typeface="NikoshBAN" pitchFamily="2" charset="0"/>
              <a:cs typeface="NikoshBAN" pitchFamily="2" charset="0"/>
            </a:endParaRPr>
          </a:p>
        </p:txBody>
      </p:sp>
      <p:sp>
        <p:nvSpPr>
          <p:cNvPr id="14" name="TextBox 13"/>
          <p:cNvSpPr txBox="1"/>
          <p:nvPr/>
        </p:nvSpPr>
        <p:spPr>
          <a:xfrm>
            <a:off x="3886200" y="2286000"/>
            <a:ext cx="1524000" cy="584775"/>
          </a:xfrm>
          <a:prstGeom prst="rect">
            <a:avLst/>
          </a:prstGeom>
          <a:noFill/>
        </p:spPr>
        <p:txBody>
          <a:bodyPr wrap="square" rtlCol="0">
            <a:spAutoFit/>
          </a:bodyPr>
          <a:lstStyle/>
          <a:p>
            <a:pPr algn="ctr"/>
            <a:r>
              <a:rPr lang="bn-BD" sz="3200" b="1" dirty="0">
                <a:solidFill>
                  <a:srgbClr val="FF0000"/>
                </a:solidFill>
                <a:latin typeface="NikoshBAN" pitchFamily="2" charset="0"/>
                <a:cs typeface="NikoshBAN" pitchFamily="2" charset="0"/>
              </a:rPr>
              <a:t>পুরস্কার </a:t>
            </a:r>
            <a:endParaRPr lang="en-US" sz="3200" b="1" dirty="0">
              <a:solidFill>
                <a:srgbClr val="FF0000"/>
              </a:solidFill>
              <a:latin typeface="NikoshBAN" pitchFamily="2" charset="0"/>
              <a:cs typeface="NikoshBAN" pitchFamily="2" charset="0"/>
            </a:endParaRPr>
          </a:p>
        </p:txBody>
      </p:sp>
      <p:sp>
        <p:nvSpPr>
          <p:cNvPr id="16" name="TextBox 15"/>
          <p:cNvSpPr txBox="1"/>
          <p:nvPr/>
        </p:nvSpPr>
        <p:spPr>
          <a:xfrm>
            <a:off x="6096000" y="2514600"/>
            <a:ext cx="2362200" cy="1200329"/>
          </a:xfrm>
          <a:prstGeom prst="rect">
            <a:avLst/>
          </a:prstGeom>
          <a:solidFill>
            <a:schemeClr val="tx1">
              <a:lumMod val="85000"/>
              <a:lumOff val="15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400" b="1" dirty="0">
                <a:solidFill>
                  <a:schemeClr val="accent3">
                    <a:lumMod val="40000"/>
                    <a:lumOff val="60000"/>
                  </a:schemeClr>
                </a:solidFill>
                <a:latin typeface="NikoshBAN" pitchFamily="2" charset="0"/>
                <a:cs typeface="NikoshBAN" pitchFamily="2" charset="0"/>
              </a:rPr>
              <a:t>বাংলা একাডেমী,শিশু একাডেমী</a:t>
            </a:r>
            <a:r>
              <a:rPr lang="en-US" sz="2400" b="1" dirty="0">
                <a:solidFill>
                  <a:schemeClr val="accent3">
                    <a:lumMod val="40000"/>
                    <a:lumOff val="60000"/>
                  </a:schemeClr>
                </a:solidFill>
                <a:latin typeface="NikoshBAN" pitchFamily="2" charset="0"/>
                <a:cs typeface="NikoshBAN" pitchFamily="2" charset="0"/>
              </a:rPr>
              <a:t>,</a:t>
            </a:r>
            <a:r>
              <a:rPr lang="bn-BD" sz="2400" b="1" dirty="0">
                <a:solidFill>
                  <a:schemeClr val="accent3">
                    <a:lumMod val="40000"/>
                    <a:lumOff val="60000"/>
                  </a:schemeClr>
                </a:solidFill>
                <a:latin typeface="NikoshBAN" pitchFamily="2" charset="0"/>
                <a:cs typeface="NikoshBAN" pitchFamily="2" charset="0"/>
              </a:rPr>
              <a:t> একুশে পদক প্রভৃতি </a:t>
            </a:r>
          </a:p>
        </p:txBody>
      </p:sp>
      <p:sp>
        <p:nvSpPr>
          <p:cNvPr id="17" name="TextBox 16"/>
          <p:cNvSpPr txBox="1"/>
          <p:nvPr/>
        </p:nvSpPr>
        <p:spPr>
          <a:xfrm>
            <a:off x="5791200" y="4038600"/>
            <a:ext cx="2743200" cy="1384995"/>
          </a:xfrm>
          <a:prstGeom prst="rect">
            <a:avLst/>
          </a:prstGeom>
          <a:solidFill>
            <a:schemeClr val="bg2">
              <a:lumMod val="2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800" b="1" dirty="0">
                <a:solidFill>
                  <a:schemeClr val="accent4">
                    <a:lumMod val="75000"/>
                  </a:schemeClr>
                </a:solidFill>
                <a:latin typeface="NikoshBAN" pitchFamily="2" charset="0"/>
                <a:cs typeface="NikoshBAN" pitchFamily="2" charset="0"/>
              </a:rPr>
              <a:t>হাট্রিমা টিম, খোকন খোকন ডাক পাড়ি,  ছোটদের আবৃতি।  </a:t>
            </a:r>
            <a:endParaRPr lang="en-US" sz="2800" b="1" dirty="0">
              <a:solidFill>
                <a:schemeClr val="accent4">
                  <a:lumMod val="75000"/>
                </a:schemeClr>
              </a:solidFill>
              <a:latin typeface="NikoshBAN" pitchFamily="2" charset="0"/>
              <a:cs typeface="NikoshBAN" pitchFamily="2" charset="0"/>
            </a:endParaRPr>
          </a:p>
        </p:txBody>
      </p:sp>
      <p:sp>
        <p:nvSpPr>
          <p:cNvPr id="19" name="TextBox 18"/>
          <p:cNvSpPr txBox="1"/>
          <p:nvPr/>
        </p:nvSpPr>
        <p:spPr>
          <a:xfrm>
            <a:off x="6019800" y="5638800"/>
            <a:ext cx="17526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3600" b="1" dirty="0">
                <a:solidFill>
                  <a:srgbClr val="002060"/>
                </a:solidFill>
                <a:latin typeface="NikoshBAN" pitchFamily="2" charset="0"/>
                <a:cs typeface="NikoshBAN" pitchFamily="2" charset="0"/>
              </a:rPr>
              <a:t>১৯৯৯ সাল </a:t>
            </a:r>
            <a:endParaRPr lang="en-US" sz="3600" b="1" dirty="0">
              <a:solidFill>
                <a:srgbClr val="002060"/>
              </a:solidFill>
              <a:latin typeface="NikoshBAN" pitchFamily="2" charset="0"/>
              <a:cs typeface="NikoshBAN" pitchFamily="2" charset="0"/>
            </a:endParaRPr>
          </a:p>
        </p:txBody>
      </p:sp>
      <p:sp>
        <p:nvSpPr>
          <p:cNvPr id="28" name="TextBox 27"/>
          <p:cNvSpPr txBox="1"/>
          <p:nvPr/>
        </p:nvSpPr>
        <p:spPr>
          <a:xfrm>
            <a:off x="3738101" y="3546257"/>
            <a:ext cx="1614949" cy="646331"/>
          </a:xfrm>
          <a:prstGeom prst="rect">
            <a:avLst/>
          </a:prstGeom>
          <a:noFill/>
        </p:spPr>
        <p:txBody>
          <a:bodyPr wrap="square" rtlCol="0">
            <a:spAutoFit/>
          </a:bodyPr>
          <a:lstStyle/>
          <a:p>
            <a:pPr algn="ctr"/>
            <a:r>
              <a:rPr lang="bn-BD" sz="3600" b="1" dirty="0">
                <a:solidFill>
                  <a:srgbClr val="C00000"/>
                </a:solidFill>
                <a:latin typeface="NikoshBAN" pitchFamily="2" charset="0"/>
                <a:cs typeface="NikoshBAN" pitchFamily="2" charset="0"/>
              </a:rPr>
              <a:t>বইসমূহ  </a:t>
            </a:r>
            <a:endParaRPr lang="en-US" sz="3600" b="1" dirty="0">
              <a:solidFill>
                <a:srgbClr val="C00000"/>
              </a:solidFill>
              <a:latin typeface="NikoshBAN" pitchFamily="2" charset="0"/>
              <a:cs typeface="NikoshBAN" pitchFamily="2" charset="0"/>
            </a:endParaRPr>
          </a:p>
        </p:txBody>
      </p:sp>
      <p:sp>
        <p:nvSpPr>
          <p:cNvPr id="30" name="TextBox 29"/>
          <p:cNvSpPr txBox="1"/>
          <p:nvPr/>
        </p:nvSpPr>
        <p:spPr>
          <a:xfrm>
            <a:off x="4419600" y="5410200"/>
            <a:ext cx="914400" cy="584775"/>
          </a:xfrm>
          <a:prstGeom prst="rect">
            <a:avLst/>
          </a:prstGeom>
          <a:noFill/>
        </p:spPr>
        <p:txBody>
          <a:bodyPr wrap="square" rtlCol="0">
            <a:spAutoFit/>
          </a:bodyPr>
          <a:lstStyle/>
          <a:p>
            <a:r>
              <a:rPr lang="bn-BD" sz="3200" b="1" dirty="0">
                <a:solidFill>
                  <a:srgbClr val="FF0000"/>
                </a:solidFill>
                <a:latin typeface="NikoshBAN" pitchFamily="2" charset="0"/>
                <a:cs typeface="NikoshBAN" pitchFamily="2" charset="0"/>
              </a:rPr>
              <a:t>মৃত্যু </a:t>
            </a:r>
            <a:endParaRPr lang="en-US" sz="32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p:cTn id="15" dur="50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21"/>
                                        </p:tgtEl>
                                        <p:attrNameLst>
                                          <p:attrName>ppt_y</p:attrName>
                                        </p:attrNameLst>
                                      </p:cBhvr>
                                      <p:tavLst>
                                        <p:tav tm="0">
                                          <p:val>
                                            <p:strVal val="#ppt_y"/>
                                          </p:val>
                                        </p:tav>
                                        <p:tav tm="100000">
                                          <p:val>
                                            <p:strVal val="#ppt_y"/>
                                          </p:val>
                                        </p:tav>
                                      </p:tavLst>
                                    </p:anim>
                                    <p:animEffect transition="in" filter="fade">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800" decel="100000"/>
                                        <p:tgtEl>
                                          <p:spTgt spid="22"/>
                                        </p:tgtEl>
                                      </p:cBhvr>
                                    </p:animEffect>
                                    <p:anim calcmode="lin" valueType="num">
                                      <p:cBhvr>
                                        <p:cTn id="36" dur="800" decel="100000" fill="hold"/>
                                        <p:tgtEl>
                                          <p:spTgt spid="22"/>
                                        </p:tgtEl>
                                        <p:attrNameLst>
                                          <p:attrName>style.rotation</p:attrName>
                                        </p:attrNameLst>
                                      </p:cBhvr>
                                      <p:tavLst>
                                        <p:tav tm="0">
                                          <p:val>
                                            <p:fltVal val="-90"/>
                                          </p:val>
                                        </p:tav>
                                        <p:tav tm="100000">
                                          <p:val>
                                            <p:fltVal val="0"/>
                                          </p:val>
                                        </p:tav>
                                      </p:tavLst>
                                    </p:anim>
                                    <p:anim calcmode="lin" valueType="num">
                                      <p:cBhvr>
                                        <p:cTn id="37" dur="800" decel="100000" fill="hold"/>
                                        <p:tgtEl>
                                          <p:spTgt spid="22"/>
                                        </p:tgtEl>
                                        <p:attrNameLst>
                                          <p:attrName>ppt_x</p:attrName>
                                        </p:attrNameLst>
                                      </p:cBhvr>
                                      <p:tavLst>
                                        <p:tav tm="0">
                                          <p:val>
                                            <p:strVal val="#ppt_x+0.4"/>
                                          </p:val>
                                        </p:tav>
                                        <p:tav tm="100000">
                                          <p:val>
                                            <p:strVal val="#ppt_x-0.05"/>
                                          </p:val>
                                        </p:tav>
                                      </p:tavLst>
                                    </p:anim>
                                    <p:anim calcmode="lin" valueType="num">
                                      <p:cBhvr>
                                        <p:cTn id="38" dur="800" decel="100000" fill="hold"/>
                                        <p:tgtEl>
                                          <p:spTgt spid="2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900" decel="100000" fill="hold"/>
                                        <p:tgtEl>
                                          <p:spTgt spid="16"/>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barn(inVertical)">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92" dur="1000" fill="hold"/>
                                        <p:tgtEl>
                                          <p:spTgt spid="28"/>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15"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1000" fill="hold"/>
                                        <p:tgtEl>
                                          <p:spTgt spid="17"/>
                                        </p:tgtEl>
                                        <p:attrNameLst>
                                          <p:attrName>ppt_w</p:attrName>
                                        </p:attrNameLst>
                                      </p:cBhvr>
                                      <p:tavLst>
                                        <p:tav tm="0">
                                          <p:val>
                                            <p:fltVal val="0"/>
                                          </p:val>
                                        </p:tav>
                                        <p:tav tm="100000">
                                          <p:val>
                                            <p:strVal val="#ppt_w"/>
                                          </p:val>
                                        </p:tav>
                                      </p:tavLst>
                                    </p:anim>
                                    <p:anim calcmode="lin" valueType="num">
                                      <p:cBhvr>
                                        <p:cTn id="102" dur="1000" fill="hold"/>
                                        <p:tgtEl>
                                          <p:spTgt spid="17"/>
                                        </p:tgtEl>
                                        <p:attrNameLst>
                                          <p:attrName>ppt_h</p:attrName>
                                        </p:attrNameLst>
                                      </p:cBhvr>
                                      <p:tavLst>
                                        <p:tav tm="0">
                                          <p:val>
                                            <p:fltVal val="0"/>
                                          </p:val>
                                        </p:tav>
                                        <p:tav tm="100000">
                                          <p:val>
                                            <p:strVal val="#ppt_h"/>
                                          </p:val>
                                        </p:tav>
                                      </p:tavLst>
                                    </p:anim>
                                    <p:anim calcmode="lin" valueType="num">
                                      <p:cBhvr>
                                        <p:cTn id="10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5" fill="hold">
                      <p:stCondLst>
                        <p:cond delay="indefinite"/>
                      </p:stCondLst>
                      <p:childTnLst>
                        <p:par>
                          <p:cTn id="106" fill="hold">
                            <p:stCondLst>
                              <p:cond delay="0"/>
                            </p:stCondLst>
                            <p:childTnLst>
                              <p:par>
                                <p:cTn id="107" presetID="43" presetClass="entr" presetSubtype="0" fill="hold" nodeType="click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
                                        <p:tgtEl>
                                          <p:spTgt spid="15"/>
                                        </p:tgtEl>
                                      </p:cBhvr>
                                    </p:animEffect>
                                    <p:anim calcmode="lin" valueType="num">
                                      <p:cBhvr>
                                        <p:cTn id="110" dur="400" fill="hold"/>
                                        <p:tgtEl>
                                          <p:spTgt spid="15"/>
                                        </p:tgtEl>
                                        <p:attrNameLst>
                                          <p:attrName>ppt_x</p:attrName>
                                        </p:attrNameLst>
                                      </p:cBhvr>
                                      <p:tavLst>
                                        <p:tav tm="0">
                                          <p:val>
                                            <p:strVal val="#ppt_x"/>
                                          </p:val>
                                        </p:tav>
                                        <p:tav tm="100000">
                                          <p:val>
                                            <p:strVal val="#ppt_x"/>
                                          </p:val>
                                        </p:tav>
                                      </p:tavLst>
                                    </p:anim>
                                    <p:anim calcmode="lin" valueType="num">
                                      <p:cBhvr>
                                        <p:cTn id="111" dur="400" fill="hold"/>
                                        <p:tgtEl>
                                          <p:spTgt spid="15"/>
                                        </p:tgtEl>
                                        <p:attrNameLst>
                                          <p:attrName>ppt_y</p:attrName>
                                        </p:attrNameLst>
                                      </p:cBhvr>
                                      <p:tavLst>
                                        <p:tav tm="0">
                                          <p:val>
                                            <p:strVal val="#ppt_y+0.31"/>
                                          </p:val>
                                        </p:tav>
                                        <p:tav tm="100000">
                                          <p:val>
                                            <p:strVal val="#ppt_y+0.31"/>
                                          </p:val>
                                        </p:tav>
                                      </p:tavLst>
                                    </p:anim>
                                    <p:anim calcmode="lin" valueType="num">
                                      <p:cBhvr>
                                        <p:cTn id="112"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3"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6" presetClass="entr" presetSubtype="0" fill="hold" grpId="0" nodeType="clickEffect">
                                  <p:stCondLst>
                                    <p:cond delay="0"/>
                                  </p:stCondLst>
                                  <p:iterate type="lt">
                                    <p:tmPct val="10000"/>
                                  </p:iterate>
                                  <p:childTnLst>
                                    <p:set>
                                      <p:cBhvr>
                                        <p:cTn id="117" dur="1" fill="hold">
                                          <p:stCondLst>
                                            <p:cond delay="0"/>
                                          </p:stCondLst>
                                        </p:cTn>
                                        <p:tgtEl>
                                          <p:spTgt spid="30"/>
                                        </p:tgtEl>
                                        <p:attrNameLst>
                                          <p:attrName>style.visibility</p:attrName>
                                        </p:attrNameLst>
                                      </p:cBhvr>
                                      <p:to>
                                        <p:strVal val="visible"/>
                                      </p:to>
                                    </p:set>
                                    <p:anim by="(-#ppt_w*2)" calcmode="lin" valueType="num">
                                      <p:cBhvr rctx="PPT">
                                        <p:cTn id="118" dur="500" autoRev="1" fill="hold">
                                          <p:stCondLst>
                                            <p:cond delay="0"/>
                                          </p:stCondLst>
                                        </p:cTn>
                                        <p:tgtEl>
                                          <p:spTgt spid="30"/>
                                        </p:tgtEl>
                                        <p:attrNameLst>
                                          <p:attrName>ppt_w</p:attrName>
                                        </p:attrNameLst>
                                      </p:cBhvr>
                                    </p:anim>
                                    <p:anim by="(#ppt_w*0.50)" calcmode="lin" valueType="num">
                                      <p:cBhvr>
                                        <p:cTn id="119" dur="500" decel="50000" autoRev="1" fill="hold">
                                          <p:stCondLst>
                                            <p:cond delay="0"/>
                                          </p:stCondLst>
                                        </p:cTn>
                                        <p:tgtEl>
                                          <p:spTgt spid="30"/>
                                        </p:tgtEl>
                                        <p:attrNameLst>
                                          <p:attrName>ppt_x</p:attrName>
                                        </p:attrNameLst>
                                      </p:cBhvr>
                                    </p:anim>
                                    <p:anim from="(-#ppt_h/2)" to="(#ppt_y)" calcmode="lin" valueType="num">
                                      <p:cBhvr>
                                        <p:cTn id="120" dur="1000" fill="hold">
                                          <p:stCondLst>
                                            <p:cond delay="0"/>
                                          </p:stCondLst>
                                        </p:cTn>
                                        <p:tgtEl>
                                          <p:spTgt spid="30"/>
                                        </p:tgtEl>
                                        <p:attrNameLst>
                                          <p:attrName>ppt_y</p:attrName>
                                        </p:attrNameLst>
                                      </p:cBhvr>
                                    </p:anim>
                                    <p:animRot by="21600000">
                                      <p:cBhvr>
                                        <p:cTn id="121" dur="1000" fill="hold">
                                          <p:stCondLst>
                                            <p:cond delay="0"/>
                                          </p:stCondLst>
                                        </p:cTn>
                                        <p:tgtEl>
                                          <p:spTgt spid="30"/>
                                        </p:tgtEl>
                                        <p:attrNameLst>
                                          <p:attrName>r</p:attrName>
                                        </p:attrNameLst>
                                      </p:cBhvr>
                                    </p:animRot>
                                  </p:childTnLst>
                                </p:cTn>
                              </p:par>
                            </p:childTnLst>
                          </p:cTn>
                        </p:par>
                      </p:childTnLst>
                    </p:cTn>
                  </p:par>
                  <p:par>
                    <p:cTn id="122" fill="hold">
                      <p:stCondLst>
                        <p:cond delay="indefinite"/>
                      </p:stCondLst>
                      <p:childTnLst>
                        <p:par>
                          <p:cTn id="123" fill="hold">
                            <p:stCondLst>
                              <p:cond delay="0"/>
                            </p:stCondLst>
                            <p:childTnLst>
                              <p:par>
                                <p:cTn id="124" presetID="15" presetClass="entr" presetSubtype="0" fill="hold" grpId="0" nodeType="clickEffect">
                                  <p:stCondLst>
                                    <p:cond delay="0"/>
                                  </p:stCondLst>
                                  <p:childTnLst>
                                    <p:set>
                                      <p:cBhvr>
                                        <p:cTn id="125" dur="1" fill="hold">
                                          <p:stCondLst>
                                            <p:cond delay="0"/>
                                          </p:stCondLst>
                                        </p:cTn>
                                        <p:tgtEl>
                                          <p:spTgt spid="19"/>
                                        </p:tgtEl>
                                        <p:attrNameLst>
                                          <p:attrName>style.visibility</p:attrName>
                                        </p:attrNameLst>
                                      </p:cBhvr>
                                      <p:to>
                                        <p:strVal val="visible"/>
                                      </p:to>
                                    </p:set>
                                    <p:anim calcmode="lin" valueType="num">
                                      <p:cBhvr>
                                        <p:cTn id="126" dur="1000" fill="hold"/>
                                        <p:tgtEl>
                                          <p:spTgt spid="19"/>
                                        </p:tgtEl>
                                        <p:attrNameLst>
                                          <p:attrName>ppt_w</p:attrName>
                                        </p:attrNameLst>
                                      </p:cBhvr>
                                      <p:tavLst>
                                        <p:tav tm="0">
                                          <p:val>
                                            <p:fltVal val="0"/>
                                          </p:val>
                                        </p:tav>
                                        <p:tav tm="100000">
                                          <p:val>
                                            <p:strVal val="#ppt_w"/>
                                          </p:val>
                                        </p:tav>
                                      </p:tavLst>
                                    </p:anim>
                                    <p:anim calcmode="lin" valueType="num">
                                      <p:cBhvr>
                                        <p:cTn id="127" dur="1000" fill="hold"/>
                                        <p:tgtEl>
                                          <p:spTgt spid="19"/>
                                        </p:tgtEl>
                                        <p:attrNameLst>
                                          <p:attrName>ppt_h</p:attrName>
                                        </p:attrNameLst>
                                      </p:cBhvr>
                                      <p:tavLst>
                                        <p:tav tm="0">
                                          <p:val>
                                            <p:fltVal val="0"/>
                                          </p:val>
                                        </p:tav>
                                        <p:tav tm="100000">
                                          <p:val>
                                            <p:strVal val="#ppt_h"/>
                                          </p:val>
                                        </p:tav>
                                      </p:tavLst>
                                    </p:anim>
                                    <p:anim calcmode="lin" valueType="num">
                                      <p:cBhvr>
                                        <p:cTn id="128"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p:bldP spid="22" grpId="0" animBg="1"/>
      <p:bldP spid="23" grpId="0"/>
      <p:bldP spid="26" grpId="0" animBg="1"/>
      <p:bldP spid="14" grpId="0"/>
      <p:bldP spid="16" grpId="0" animBg="1"/>
      <p:bldP spid="17" grpId="0" animBg="1"/>
      <p:bldP spid="19" grpId="0" animBg="1"/>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33400" y="609600"/>
            <a:ext cx="2286000" cy="830997"/>
          </a:xfrm>
          <a:prstGeom prst="rect">
            <a:avLst/>
          </a:prstGeom>
          <a:noFill/>
        </p:spPr>
        <p:txBody>
          <a:bodyPr wrap="square" rtlCol="0">
            <a:spAutoFit/>
          </a:bodyPr>
          <a:lstStyle/>
          <a:p>
            <a:r>
              <a:rPr lang="bn-BD" sz="4800" dirty="0">
                <a:solidFill>
                  <a:srgbClr val="FF0000"/>
                </a:solidFill>
                <a:latin typeface="NikoshBAN" pitchFamily="2" charset="0"/>
                <a:cs typeface="NikoshBAN" pitchFamily="2" charset="0"/>
              </a:rPr>
              <a:t>আদর্শ পাঠ</a:t>
            </a:r>
            <a:endParaRPr lang="en-US" sz="4800" dirty="0">
              <a:solidFill>
                <a:srgbClr val="FF0000"/>
              </a:solidFill>
              <a:latin typeface="NikoshBAN" pitchFamily="2" charset="0"/>
              <a:cs typeface="NikoshBAN" pitchFamily="2" charset="0"/>
            </a:endParaRPr>
          </a:p>
        </p:txBody>
      </p:sp>
      <p:pic>
        <p:nvPicPr>
          <p:cNvPr id="4" name="Picture 3" descr="Photo0348.jpg"/>
          <p:cNvPicPr>
            <a:picLocks noChangeAspect="1"/>
          </p:cNvPicPr>
          <p:nvPr/>
        </p:nvPicPr>
        <p:blipFill>
          <a:blip r:embed="rId3" cstate="print"/>
          <a:srcRect t="7480" r="8405" b="5551"/>
          <a:stretch>
            <a:fillRect/>
          </a:stretch>
        </p:blipFill>
        <p:spPr>
          <a:xfrm rot="5400000">
            <a:off x="2324100" y="1333500"/>
            <a:ext cx="5638800" cy="4038600"/>
          </a:xfrm>
          <a:prstGeom prst="rect">
            <a:avLst/>
          </a:prstGeom>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70" decel="100000"/>
                                        <p:tgtEl>
                                          <p:spTgt spid="4"/>
                                        </p:tgtEl>
                                      </p:cBhvr>
                                    </p:animEffect>
                                    <p:animScale>
                                      <p:cBhvr>
                                        <p:cTn id="14" dur="770" decel="100000"/>
                                        <p:tgtEl>
                                          <p:spTgt spid="4"/>
                                        </p:tgtEl>
                                      </p:cBhvr>
                                      <p:from x="10000" y="10000"/>
                                      <p:to x="200000" y="450000"/>
                                    </p:animScale>
                                    <p:animScale>
                                      <p:cBhvr>
                                        <p:cTn id="15" dur="1230" accel="100000" fill="hold">
                                          <p:stCondLst>
                                            <p:cond delay="770"/>
                                          </p:stCondLst>
                                        </p:cTn>
                                        <p:tgtEl>
                                          <p:spTgt spid="4"/>
                                        </p:tgtEl>
                                      </p:cBhvr>
                                      <p:from x="200000" y="450000"/>
                                      <p:to x="100000" y="100000"/>
                                    </p:animScale>
                                    <p:set>
                                      <p:cBhvr>
                                        <p:cTn id="16" dur="770" fill="hold"/>
                                        <p:tgtEl>
                                          <p:spTgt spid="4"/>
                                        </p:tgtEl>
                                        <p:attrNameLst>
                                          <p:attrName>ppt_x</p:attrName>
                                        </p:attrNameLst>
                                      </p:cBhvr>
                                      <p:to>
                                        <p:strVal val="(0.5)"/>
                                      </p:to>
                                    </p:set>
                                    <p:anim from="(0.5)" to="(#ppt_x)" calcmode="lin" valueType="num">
                                      <p:cBhvr>
                                        <p:cTn id="17" dur="1230" accel="100000" fill="hold">
                                          <p:stCondLst>
                                            <p:cond delay="770"/>
                                          </p:stCondLst>
                                        </p:cTn>
                                        <p:tgtEl>
                                          <p:spTgt spid="4"/>
                                        </p:tgtEl>
                                        <p:attrNameLst>
                                          <p:attrName>ppt_x</p:attrName>
                                        </p:attrNameLst>
                                      </p:cBhvr>
                                    </p:anim>
                                    <p:set>
                                      <p:cBhvr>
                                        <p:cTn id="18" dur="770" fill="hold"/>
                                        <p:tgtEl>
                                          <p:spTgt spid="4"/>
                                        </p:tgtEl>
                                        <p:attrNameLst>
                                          <p:attrName>ppt_y</p:attrName>
                                        </p:attrNameLst>
                                      </p:cBhvr>
                                      <p:to>
                                        <p:strVal val="(#ppt_y+0.4)"/>
                                      </p:to>
                                    </p:set>
                                    <p:anim from="(#ppt_y+0.4)" to="(#ppt_y)" calcmode="lin" valueType="num">
                                      <p:cBhvr>
                                        <p:cTn id="19"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3400"/>
            <a:ext cx="2971800" cy="1003697"/>
          </a:xfrm>
          <a:prstGeom prst="snip2SameRect">
            <a:avLst>
              <a:gd name="adj1" fmla="val 41142"/>
              <a:gd name="adj2" fmla="val 0"/>
            </a:avLst>
          </a:prstGeom>
          <a:solidFill>
            <a:schemeClr val="bg2">
              <a:lumMod val="75000"/>
            </a:schemeClr>
          </a:solidFill>
        </p:spPr>
        <p:txBody>
          <a:bodyPr wrap="square" rtlCol="0">
            <a:spAutoFit/>
          </a:bodyPr>
          <a:lstStyle/>
          <a:p>
            <a:pPr algn="ctr"/>
            <a:r>
              <a:rPr lang="bn-BD" sz="5400" b="1" dirty="0">
                <a:solidFill>
                  <a:srgbClr val="FF0000"/>
                </a:solidFill>
                <a:latin typeface="NikoshBAN" pitchFamily="2" charset="0"/>
                <a:cs typeface="NikoshBAN" pitchFamily="2" charset="0"/>
              </a:rPr>
              <a:t>সরব পাঠ</a:t>
            </a:r>
            <a:endParaRPr lang="en-US" sz="5400" b="1" dirty="0">
              <a:solidFill>
                <a:srgbClr val="FF0000"/>
              </a:solidFill>
              <a:latin typeface="NikoshBAN" pitchFamily="2" charset="0"/>
              <a:cs typeface="NikoshBAN" pitchFamily="2" charset="0"/>
            </a:endParaRPr>
          </a:p>
        </p:txBody>
      </p:sp>
      <p:pic>
        <p:nvPicPr>
          <p:cNvPr id="4" name="Picture 3" descr="r6.jpg"/>
          <p:cNvPicPr>
            <a:picLocks noChangeAspect="1"/>
          </p:cNvPicPr>
          <p:nvPr/>
        </p:nvPicPr>
        <p:blipFill>
          <a:blip r:embed="rId2"/>
          <a:stretch>
            <a:fillRect/>
          </a:stretch>
        </p:blipFill>
        <p:spPr>
          <a:xfrm>
            <a:off x="2202238" y="2057400"/>
            <a:ext cx="4350962" cy="3886200"/>
          </a:xfrm>
          <a:prstGeom prst="rect">
            <a:avLst/>
          </a:prstGeom>
          <a:ln w="3810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881</TotalTime>
  <Words>613</Words>
  <Application>Microsoft Office PowerPoint</Application>
  <PresentationFormat>On-screen Show (4:3)</PresentationFormat>
  <Paragraphs>77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Bookman Old Style</vt:lpstr>
      <vt:lpstr>Calibri</vt:lpstr>
      <vt:lpstr>Gill Sans MT</vt:lpstr>
      <vt:lpstr>NikoshBAN</vt:lpstr>
      <vt:lpstr>Wingdings</vt:lpstr>
      <vt:lpstr>Wingdings 3</vt:lpstr>
      <vt:lpstr>Origin</vt:lpstr>
      <vt:lpstr>PowerPoint Presentation</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omor faruk</dc:creator>
  <cp:lastModifiedBy>User</cp:lastModifiedBy>
  <cp:revision>133</cp:revision>
  <dcterms:created xsi:type="dcterms:W3CDTF">2006-08-16T00:00:00Z</dcterms:created>
  <dcterms:modified xsi:type="dcterms:W3CDTF">2020-10-27T20:01:43Z</dcterms:modified>
</cp:coreProperties>
</file>