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 id="2147483714" r:id="rId4"/>
    <p:sldMasterId id="2147483732" r:id="rId5"/>
    <p:sldMasterId id="2147483738" r:id="rId6"/>
    <p:sldMasterId id="2147483750" r:id="rId7"/>
  </p:sldMasterIdLst>
  <p:notesMasterIdLst>
    <p:notesMasterId r:id="rId40"/>
  </p:notesMasterIdLst>
  <p:sldIdLst>
    <p:sldId id="284" r:id="rId8"/>
    <p:sldId id="285" r:id="rId9"/>
    <p:sldId id="286" r:id="rId10"/>
    <p:sldId id="256" r:id="rId11"/>
    <p:sldId id="257" r:id="rId12"/>
    <p:sldId id="279" r:id="rId13"/>
    <p:sldId id="258" r:id="rId14"/>
    <p:sldId id="283" r:id="rId15"/>
    <p:sldId id="259" r:id="rId16"/>
    <p:sldId id="260" r:id="rId17"/>
    <p:sldId id="261" r:id="rId18"/>
    <p:sldId id="262" r:id="rId19"/>
    <p:sldId id="263" r:id="rId20"/>
    <p:sldId id="264" r:id="rId21"/>
    <p:sldId id="265" r:id="rId22"/>
    <p:sldId id="266" r:id="rId23"/>
    <p:sldId id="267" r:id="rId24"/>
    <p:sldId id="269" r:id="rId25"/>
    <p:sldId id="268" r:id="rId26"/>
    <p:sldId id="270" r:id="rId27"/>
    <p:sldId id="271" r:id="rId28"/>
    <p:sldId id="272" r:id="rId29"/>
    <p:sldId id="275" r:id="rId30"/>
    <p:sldId id="276" r:id="rId31"/>
    <p:sldId id="273" r:id="rId32"/>
    <p:sldId id="274" r:id="rId33"/>
    <p:sldId id="277" r:id="rId34"/>
    <p:sldId id="278" r:id="rId35"/>
    <p:sldId id="281" r:id="rId36"/>
    <p:sldId id="280" r:id="rId37"/>
    <p:sldId id="282"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10" y="15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4CE03-A5FE-4BB2-BBB4-5ECE82F0A37D}" type="datetimeFigureOut">
              <a:rPr lang="en-US" smtClean="0"/>
              <a:pPr/>
              <a:t>10/28/2020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1F08C6-B1DD-4930-AAE2-B90091E227BD}" type="slidenum">
              <a:rPr lang="en-US" smtClean="0"/>
              <a:pPr/>
              <a:t>‹#›</a:t>
            </a:fld>
            <a:endParaRPr lang="en-US"/>
          </a:p>
        </p:txBody>
      </p:sp>
    </p:spTree>
    <p:extLst>
      <p:ext uri="{BB962C8B-B14F-4D97-AF65-F5344CB8AC3E}">
        <p14:creationId xmlns:p14="http://schemas.microsoft.com/office/powerpoint/2010/main" val="87476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F08C6-B1DD-4930-AAE2-B90091E227BD}"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41510" y="2750337"/>
            <a:ext cx="878916" cy="1356442"/>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17"/>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39" y="5169584"/>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4711310"/>
            <a:ext cx="865613" cy="109078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4711616"/>
            <a:ext cx="865613" cy="109078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836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4" name="Rectangle 13"/>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8"/>
            <a:ext cx="6539158"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16"/>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4709926"/>
            <a:ext cx="865613" cy="1090789"/>
          </a:xfrm>
        </p:spPr>
        <p:txBody>
          <a:bodyPr/>
          <a:lstStyle/>
          <a:p>
            <a:fld id="{B6F15528-21DE-4FAA-801E-634DDDAF4B2B}" type="slidenum">
              <a:rPr lang="en-US" smtClean="0"/>
              <a:pPr/>
              <a:t>‹#›</a:t>
            </a:fld>
            <a:endParaRPr lang="en-US"/>
          </a:p>
        </p:txBody>
      </p:sp>
      <p:sp>
        <p:nvSpPr>
          <p:cNvPr id="16" name="TextBox 15"/>
          <p:cNvSpPr txBox="1"/>
          <p:nvPr/>
        </p:nvSpPr>
        <p:spPr>
          <a:xfrm>
            <a:off x="437679" y="74811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7247107" y="30335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599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1" name="Rectangle 10"/>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4711616"/>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0"/>
            <a:ext cx="7210397"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4709926"/>
            <a:ext cx="865613" cy="109078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73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6" name="Rectangle 15"/>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6"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1" y="3022674"/>
            <a:ext cx="228727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17"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17" y="3022674"/>
            <a:ext cx="2302519"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1"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0239" y="4873765"/>
            <a:ext cx="228727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958088" y="4873764"/>
            <a:ext cx="230047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9" name="Rectangle 8"/>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984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7" y="5543428"/>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105344" y="5936188"/>
            <a:ext cx="2057400" cy="365125"/>
          </a:xfrm>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a:xfrm>
            <a:off x="510241" y="5936189"/>
            <a:ext cx="4595104" cy="365125"/>
          </a:xfrm>
        </p:spPr>
        <p:txBody>
          <a:bodyPr/>
          <a:lstStyle/>
          <a:p>
            <a:endParaRPr lang="en-US"/>
          </a:p>
        </p:txBody>
      </p:sp>
      <p:sp>
        <p:nvSpPr>
          <p:cNvPr id="6" name="Slide Number Placeholder 5"/>
          <p:cNvSpPr>
            <a:spLocks noGrp="1"/>
          </p:cNvSpPr>
          <p:nvPr>
            <p:ph type="sldNum" sz="quarter" idx="12"/>
          </p:nvPr>
        </p:nvSpPr>
        <p:spPr>
          <a:xfrm>
            <a:off x="7573163" y="5398634"/>
            <a:ext cx="865613" cy="1090789"/>
          </a:xfrm>
        </p:spPr>
        <p:txBody>
          <a:bodyPr anchor="t"/>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799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789"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3"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3" y="4394044"/>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41510" y="2750337"/>
            <a:ext cx="878916" cy="1356442"/>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7" name="Rectangle 16"/>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2869895"/>
            <a:ext cx="7210395"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1" y="4232176"/>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47094" y="2869900"/>
            <a:ext cx="865613" cy="1090789"/>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2"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4"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2" name="Rectangle 11"/>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2"/>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5" y="2336878"/>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4" y="3030011"/>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4" y="3030011"/>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8" name="Rectangle 7"/>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8"/>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3" y="2336877"/>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28"/>
            <a:ext cx="7210393"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2"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42" y="2336878"/>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0" name="Rectangle 9"/>
          <p:cNvSpPr/>
          <p:nvPr/>
        </p:nvSpPr>
        <p:spPr>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21"/>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600"/>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40" y="5169588"/>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4" y="4711314"/>
            <a:ext cx="865613" cy="1090789"/>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0" name="Rectangle 9"/>
          <p:cNvSpPr/>
          <p:nvPr/>
        </p:nvSpPr>
        <p:spPr>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20"/>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4" y="4711620"/>
            <a:ext cx="865613" cy="1090789"/>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4" name="Rectangle 13"/>
          <p:cNvSpPr/>
          <p:nvPr/>
        </p:nvSpPr>
        <p:spPr>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8"/>
            <a:ext cx="6539158"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20"/>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4" y="4709930"/>
            <a:ext cx="865613" cy="1090789"/>
          </a:xfrm>
        </p:spPr>
        <p:txBody>
          <a:bodyPr/>
          <a:lstStyle/>
          <a:p>
            <a:fld id="{6D22F896-40B5-4ADD-8801-0D06FADFA095}" type="slidenum">
              <a:rPr lang="en-US" dirty="0"/>
              <a:pPr/>
              <a:t>‹#›</a:t>
            </a:fld>
            <a:endParaRPr lang="en-US" dirty="0"/>
          </a:p>
        </p:txBody>
      </p:sp>
      <p:sp>
        <p:nvSpPr>
          <p:cNvPr id="16" name="TextBox 15"/>
          <p:cNvSpPr txBox="1"/>
          <p:nvPr/>
        </p:nvSpPr>
        <p:spPr>
          <a:xfrm>
            <a:off x="437679" y="74811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7247107" y="30335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2869895"/>
            <a:ext cx="7210395"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1" y="4232172"/>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047092" y="2869896"/>
            <a:ext cx="865613" cy="109078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1" name="Rectangle 10"/>
          <p:cNvSpPr/>
          <p:nvPr/>
        </p:nvSpPr>
        <p:spPr>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4711620"/>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4"/>
            <a:ext cx="7210397"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4" y="4709930"/>
            <a:ext cx="865613" cy="1090789"/>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6" name="Rectangle 15"/>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6"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3" y="3022674"/>
            <a:ext cx="228727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19"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19" y="3022674"/>
            <a:ext cx="2302519"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7" name="Rectangle 16"/>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1"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41"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41"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0241" y="4873765"/>
            <a:ext cx="228727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958090" y="4873764"/>
            <a:ext cx="230047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11"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10"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9" name="Rectangle 8"/>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9" y="5543432"/>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5"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9"/>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105344" y="5936192"/>
            <a:ext cx="2057400" cy="365125"/>
          </a:xfrm>
        </p:spPr>
        <p:txBody>
          <a:bodyPr/>
          <a:lstStyle/>
          <a:p>
            <a:fld id="{6178E61D-D431-422C-9764-11DAFE33AB63}" type="datetimeFigureOut">
              <a:rPr lang="en-US" dirty="0"/>
              <a:pPr/>
              <a:t>10/28/2020</a:t>
            </a:fld>
            <a:endParaRPr lang="en-US" dirty="0"/>
          </a:p>
        </p:txBody>
      </p:sp>
      <p:sp>
        <p:nvSpPr>
          <p:cNvPr id="5" name="Footer Placeholder 4"/>
          <p:cNvSpPr>
            <a:spLocks noGrp="1"/>
          </p:cNvSpPr>
          <p:nvPr>
            <p:ph type="ftr" sz="quarter" idx="11"/>
          </p:nvPr>
        </p:nvSpPr>
        <p:spPr>
          <a:xfrm>
            <a:off x="510241" y="5936193"/>
            <a:ext cx="4595104" cy="365125"/>
          </a:xfrm>
        </p:spPr>
        <p:txBody>
          <a:bodyPr/>
          <a:lstStyle/>
          <a:p>
            <a:endParaRPr lang="en-US" dirty="0"/>
          </a:p>
        </p:txBody>
      </p:sp>
      <p:sp>
        <p:nvSpPr>
          <p:cNvPr id="6" name="Slide Number Placeholder 5"/>
          <p:cNvSpPr>
            <a:spLocks noGrp="1"/>
          </p:cNvSpPr>
          <p:nvPr>
            <p:ph type="sldNum" sz="quarter" idx="12"/>
          </p:nvPr>
        </p:nvSpPr>
        <p:spPr>
          <a:xfrm>
            <a:off x="7573165" y="5398638"/>
            <a:ext cx="865613"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789"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3"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3" y="4394046"/>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41510" y="2750337"/>
            <a:ext cx="878916" cy="1356442"/>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406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7" name="Rectangle 16"/>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746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2869895"/>
            <a:ext cx="7210395"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1" y="4232178"/>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47095" y="2869902"/>
            <a:ext cx="865613"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0743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3"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4"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1050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2" name="Rectangle 11"/>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2"/>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6" y="2336880"/>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4" y="3030011"/>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4" y="3030011"/>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pPr/>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0935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0"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2"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8" name="Rectangle 7"/>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705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pPr/>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9113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80"/>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3" y="2336878"/>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632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28"/>
            <a:ext cx="7210393"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3"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42" y="2336879"/>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121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0" name="Rectangle 9"/>
          <p:cNvSpPr/>
          <p:nvPr/>
        </p:nvSpPr>
        <p:spPr>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23"/>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600"/>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40" y="5169590"/>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5" y="4711316"/>
            <a:ext cx="865613"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016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0" name="Rectangle 9"/>
          <p:cNvSpPr/>
          <p:nvPr/>
        </p:nvSpPr>
        <p:spPr>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22"/>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5" y="4711622"/>
            <a:ext cx="865613"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111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4" name="Rectangle 13"/>
          <p:cNvSpPr/>
          <p:nvPr/>
        </p:nvSpPr>
        <p:spPr>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8"/>
            <a:ext cx="6539158"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22"/>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5" y="4709932"/>
            <a:ext cx="865613" cy="1090789"/>
          </a:xfrm>
        </p:spPr>
        <p:txBody>
          <a:bodyPr/>
          <a:lstStyle/>
          <a:p>
            <a:fld id="{6D22F896-40B5-4ADD-8801-0D06FADFA095}" type="slidenum">
              <a:rPr lang="en-US" smtClean="0"/>
              <a:pPr/>
              <a:t>‹#›</a:t>
            </a:fld>
            <a:endParaRPr lang="en-US" dirty="0"/>
          </a:p>
        </p:txBody>
      </p:sp>
      <p:sp>
        <p:nvSpPr>
          <p:cNvPr id="16" name="TextBox 15"/>
          <p:cNvSpPr txBox="1"/>
          <p:nvPr/>
        </p:nvSpPr>
        <p:spPr>
          <a:xfrm>
            <a:off x="437679" y="74811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7247107" y="30335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37342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1" name="Rectangle 10"/>
          <p:cNvSpPr/>
          <p:nvPr/>
        </p:nvSpPr>
        <p:spPr>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4711622"/>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6"/>
            <a:ext cx="7210397"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5" y="4709932"/>
            <a:ext cx="865613"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1886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6" name="Rectangle 15"/>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6"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4" y="3022674"/>
            <a:ext cx="228727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20"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20" y="3022674"/>
            <a:ext cx="2302519"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20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7" name="Rectangle 16"/>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1"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42"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42"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0242" y="4873765"/>
            <a:ext cx="228727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958091" y="4873764"/>
            <a:ext cx="230047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12"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11"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462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2" name="Rectangle 11"/>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0"/>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3" y="2336874"/>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2" y="3030009"/>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3" y="3030009"/>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9" name="Rectangle 8"/>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3159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80" y="5543434"/>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5"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9"/>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105344" y="5936194"/>
            <a:ext cx="2057400" cy="365125"/>
          </a:xfrm>
        </p:spPr>
        <p:txBody>
          <a:bodyPr/>
          <a:lstStyle/>
          <a:p>
            <a:fld id="{6178E61D-D431-422C-9764-11DAFE33AB63}" type="datetimeFigureOut">
              <a:rPr lang="en-US" smtClean="0"/>
              <a:pPr/>
              <a:t>10/28/2020</a:t>
            </a:fld>
            <a:endParaRPr lang="en-US" dirty="0"/>
          </a:p>
        </p:txBody>
      </p:sp>
      <p:sp>
        <p:nvSpPr>
          <p:cNvPr id="5" name="Footer Placeholder 4"/>
          <p:cNvSpPr>
            <a:spLocks noGrp="1"/>
          </p:cNvSpPr>
          <p:nvPr>
            <p:ph type="ftr" sz="quarter" idx="11"/>
          </p:nvPr>
        </p:nvSpPr>
        <p:spPr>
          <a:xfrm>
            <a:off x="510241" y="5936195"/>
            <a:ext cx="4595104" cy="365125"/>
          </a:xfrm>
        </p:spPr>
        <p:txBody>
          <a:bodyPr/>
          <a:lstStyle/>
          <a:p>
            <a:endParaRPr lang="en-US" dirty="0"/>
          </a:p>
        </p:txBody>
      </p:sp>
      <p:sp>
        <p:nvSpPr>
          <p:cNvPr id="6" name="Slide Number Placeholder 5"/>
          <p:cNvSpPr>
            <a:spLocks noGrp="1"/>
          </p:cNvSpPr>
          <p:nvPr>
            <p:ph type="sldNum" sz="quarter" idx="12"/>
          </p:nvPr>
        </p:nvSpPr>
        <p:spPr>
          <a:xfrm>
            <a:off x="7573166" y="5398640"/>
            <a:ext cx="865613"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098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789"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3"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3" y="4394048"/>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41510" y="2750337"/>
            <a:ext cx="878916" cy="1356442"/>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84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7" name="Rectangle 16"/>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5799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2869895"/>
            <a:ext cx="7210395"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1" y="4232180"/>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47096" y="2869904"/>
            <a:ext cx="865613"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198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3"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4"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39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2" name="Rectangle 11"/>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2"/>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7" y="2336882"/>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4" y="3030011"/>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4" y="3030011"/>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pPr/>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29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8" name="Rectangle 7"/>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0146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pPr/>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537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80"/>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3" y="2336878"/>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333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8" name="Rectangle 7"/>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28"/>
            <a:ext cx="7210393"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4"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42" y="2336879"/>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20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0" name="Rectangle 9"/>
          <p:cNvSpPr/>
          <p:nvPr/>
        </p:nvSpPr>
        <p:spPr>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25"/>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600"/>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40" y="5169592"/>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6" y="4711318"/>
            <a:ext cx="865613"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060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0" name="Rectangle 9"/>
          <p:cNvSpPr/>
          <p:nvPr/>
        </p:nvSpPr>
        <p:spPr>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24"/>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6" y="4711624"/>
            <a:ext cx="865613"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452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4" name="Rectangle 13"/>
          <p:cNvSpPr/>
          <p:nvPr/>
        </p:nvSpPr>
        <p:spPr>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8"/>
            <a:ext cx="6539158"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24"/>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6" y="4709934"/>
            <a:ext cx="865613" cy="1090789"/>
          </a:xfrm>
        </p:spPr>
        <p:txBody>
          <a:bodyPr/>
          <a:lstStyle/>
          <a:p>
            <a:fld id="{6D22F896-40B5-4ADD-8801-0D06FADFA095}" type="slidenum">
              <a:rPr lang="en-US" smtClean="0"/>
              <a:pPr/>
              <a:t>‹#›</a:t>
            </a:fld>
            <a:endParaRPr lang="en-US" dirty="0"/>
          </a:p>
        </p:txBody>
      </p:sp>
      <p:sp>
        <p:nvSpPr>
          <p:cNvPr id="16" name="TextBox 15"/>
          <p:cNvSpPr txBox="1"/>
          <p:nvPr/>
        </p:nvSpPr>
        <p:spPr>
          <a:xfrm>
            <a:off x="437679" y="74811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7247107" y="30335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9702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1" name="Rectangle 10"/>
          <p:cNvSpPr/>
          <p:nvPr/>
        </p:nvSpPr>
        <p:spPr>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4711624"/>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8"/>
            <a:ext cx="7210397"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6" y="4709934"/>
            <a:ext cx="865613"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864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6" name="Rectangle 15"/>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6"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5" y="3022674"/>
            <a:ext cx="228727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21"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21" y="3022674"/>
            <a:ext cx="2302519"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51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7" name="Rectangle 16"/>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1"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43"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43"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0243" y="4873765"/>
            <a:ext cx="228727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958092" y="4873764"/>
            <a:ext cx="230047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13"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12"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1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9" name="Rectangle 8"/>
          <p:cNvSpPr/>
          <p:nvPr/>
        </p:nvSpPr>
        <p:spPr>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4990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81" y="5543436"/>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5"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9"/>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105344" y="5936196"/>
            <a:ext cx="2057400" cy="365125"/>
          </a:xfrm>
        </p:spPr>
        <p:txBody>
          <a:bodyPr/>
          <a:lstStyle/>
          <a:p>
            <a:fld id="{6178E61D-D431-422C-9764-11DAFE33AB63}" type="datetimeFigureOut">
              <a:rPr lang="en-US" smtClean="0"/>
              <a:pPr/>
              <a:t>10/28/2020</a:t>
            </a:fld>
            <a:endParaRPr lang="en-US" dirty="0"/>
          </a:p>
        </p:txBody>
      </p:sp>
      <p:sp>
        <p:nvSpPr>
          <p:cNvPr id="5" name="Footer Placeholder 4"/>
          <p:cNvSpPr>
            <a:spLocks noGrp="1"/>
          </p:cNvSpPr>
          <p:nvPr>
            <p:ph type="ftr" sz="quarter" idx="11"/>
          </p:nvPr>
        </p:nvSpPr>
        <p:spPr>
          <a:xfrm>
            <a:off x="510241" y="5936197"/>
            <a:ext cx="4595104" cy="365125"/>
          </a:xfrm>
        </p:spPr>
        <p:txBody>
          <a:bodyPr/>
          <a:lstStyle/>
          <a:p>
            <a:endParaRPr lang="en-US" dirty="0"/>
          </a:p>
        </p:txBody>
      </p:sp>
      <p:sp>
        <p:nvSpPr>
          <p:cNvPr id="6" name="Slide Number Placeholder 5"/>
          <p:cNvSpPr>
            <a:spLocks noGrp="1"/>
          </p:cNvSpPr>
          <p:nvPr>
            <p:ph type="sldNum" sz="quarter" idx="12"/>
          </p:nvPr>
        </p:nvSpPr>
        <p:spPr>
          <a:xfrm>
            <a:off x="7573167" y="5398642"/>
            <a:ext cx="865613"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454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bg1"/>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7"/>
            <a:ext cx="8496944" cy="614197"/>
          </a:xfrm>
          <a:prstGeom prst="rect">
            <a:avLst/>
          </a:prstGeom>
        </p:spPr>
        <p:txBody>
          <a:bodyPr anchor="ctr"/>
          <a:lstStyle>
            <a:lvl1pPr marL="0" indent="0">
              <a:buNone/>
              <a:defRPr sz="2000">
                <a:solidFill>
                  <a:schemeClr val="bg1"/>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bg1"/>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179288"/>
          </a:xfrm>
          <a:prstGeom prst="rect">
            <a:avLst/>
          </a:prstGeom>
        </p:spPr>
        <p:txBody>
          <a:bodyPr anchor="ctr"/>
          <a:lstStyle>
            <a:lvl1pPr algn="l">
              <a:defRPr>
                <a:solidFill>
                  <a:schemeClr val="bg1"/>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1316766"/>
            <a:ext cx="6912768" cy="614197"/>
          </a:xfrm>
          <a:prstGeom prst="rect">
            <a:avLst/>
          </a:prstGeom>
        </p:spPr>
        <p:txBody>
          <a:bodyPr anchor="ctr"/>
          <a:lstStyle>
            <a:lvl1pPr marL="0" indent="0">
              <a:buNone/>
              <a:defRPr sz="2000">
                <a:solidFill>
                  <a:schemeClr val="bg1"/>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1990056" y="2218994"/>
            <a:ext cx="6912768" cy="3994316"/>
          </a:xfrm>
          <a:prstGeom prst="rect">
            <a:avLst/>
          </a:prstGeom>
        </p:spPr>
        <p:txBody>
          <a:bodyPr lIns="396000" anchor="t"/>
          <a:lstStyle>
            <a:lvl1pPr marL="0" indent="0">
              <a:buNone/>
              <a:defRPr sz="1400">
                <a:solidFill>
                  <a:schemeClr val="bg1"/>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0241" y="753228"/>
            <a:ext cx="7210396" cy="108093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510241" y="2336873"/>
            <a:ext cx="7210396" cy="3599316"/>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663236" y="5936188"/>
            <a:ext cx="2057400" cy="365125"/>
          </a:xfrm>
          <a:prstGeom prst="rect">
            <a:avLst/>
          </a:prstGeom>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a:xfrm>
            <a:off x="510241" y="5936189"/>
            <a:ext cx="51529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47092" y="753228"/>
            <a:ext cx="865613" cy="1090789"/>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0241" y="2733709"/>
            <a:ext cx="6108101" cy="1373070"/>
          </a:xfrm>
          <a:prstGeom prst="rect">
            <a:avLst/>
          </a:prstGeo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a:prstGeom prst="rect">
            <a:avLst/>
          </a:prstGeo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63236" y="5936188"/>
            <a:ext cx="2057400" cy="365125"/>
          </a:xfrm>
          <a:prstGeom prst="rect">
            <a:avLst/>
          </a:prstGeom>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a:xfrm>
            <a:off x="510241" y="5936189"/>
            <a:ext cx="51529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41510" y="2750337"/>
            <a:ext cx="878916" cy="1356442"/>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7"/>
            <a:ext cx="7772400" cy="146896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187"/>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pPr/>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pPr/>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1" y="2336873"/>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4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726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8"/>
            <a:ext cx="2057400" cy="58504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68"/>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lvl1pPr>
          </a:lstStyle>
          <a:p>
            <a:r>
              <a:rPr lang="en-US" altLang="ko-KR" dirty="0" smtClean="0"/>
              <a:t> Click to edit title</a:t>
            </a:r>
            <a:endParaRPr lang="ko-KR" altLang="en-US" dirty="0"/>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ltLang="ko-KR"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1"/>
            <a:ext cx="7772400" cy="1362075"/>
          </a:xfrm>
          <a:prstGeom prst="rect">
            <a:avLst/>
          </a:prstGeom>
        </p:spPr>
        <p:txBody>
          <a:bodyPr anchor="t"/>
          <a:lstStyle>
            <a:lvl1pPr algn="l">
              <a:defRPr sz="4000" b="1" cap="all"/>
            </a:lvl1pPr>
          </a:lstStyle>
          <a:p>
            <a:r>
              <a:rPr lang="en-US" altLang="ko-KR" dirty="0" smtClean="0"/>
              <a:t>Click to edit title</a:t>
            </a:r>
            <a:endParaRPr lang="ko-KR" alt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F8C5CDB-1AEF-4522-8EAF-CE1F4E5D863E}" type="datetimeFigureOut">
              <a:rPr lang="ko-KR" altLang="en-US" smtClean="0"/>
              <a:pPr/>
              <a:t>2020-10-28</a:t>
            </a:fld>
            <a:endParaRPr lang="ko-KR" alt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11598060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948264" cy="1179288"/>
          </a:xfrm>
          <a:prstGeom prst="rect">
            <a:avLst/>
          </a:prstGeom>
        </p:spPr>
        <p:txBody>
          <a:bodyPr anchor="ctr"/>
          <a:lstStyle>
            <a:lvl1pPr algn="l">
              <a:defRPr/>
            </a:lvl1pPr>
          </a:lstStyle>
          <a:p>
            <a:r>
              <a:rPr lang="en-US" altLang="ko-KR" dirty="0" smtClean="0"/>
              <a:t>Click to edit title</a:t>
            </a:r>
            <a:endParaRPr lang="ko-KR" altLang="en-US" dirty="0"/>
          </a:p>
        </p:txBody>
      </p:sp>
      <p:sp>
        <p:nvSpPr>
          <p:cNvPr id="3" name="Content Placeholder 2"/>
          <p:cNvSpPr>
            <a:spLocks noGrp="1"/>
          </p:cNvSpPr>
          <p:nvPr>
            <p:ph sz="half" idx="1"/>
          </p:nvPr>
        </p:nvSpPr>
        <p:spPr>
          <a:xfrm>
            <a:off x="457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F8C5CDB-1AEF-4522-8EAF-CE1F4E5D863E}" type="datetimeFigureOut">
              <a:rPr lang="ko-KR" altLang="en-US" smtClean="0"/>
              <a:pPr/>
              <a:t>2020-10-28</a:t>
            </a:fld>
            <a:endParaRPr lang="ko-KR" alt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27566157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ctr"/>
          <a:lstStyle>
            <a:lvl1pPr algn="l">
              <a:defRPr/>
            </a:lvl1pPr>
          </a:lstStyle>
          <a:p>
            <a:r>
              <a:rPr lang="en-US" altLang="ko-KR" dirty="0" smtClean="0"/>
              <a:t>Click to edit title</a:t>
            </a:r>
            <a:endParaRPr lang="ko-KR" altLang="en-US" dirty="0"/>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DF8C5CDB-1AEF-4522-8EAF-CE1F4E5D863E}" type="datetimeFigureOut">
              <a:rPr lang="ko-KR" altLang="en-US" smtClean="0"/>
              <a:pPr/>
              <a:t>2020-10-28</a:t>
            </a:fld>
            <a:endParaRPr lang="ko-KR" alt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ko-KR" alt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401785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28"/>
            <a:ext cx="7210393"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42" y="2336874"/>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6288"/>
            <a:ext cx="6948264" cy="1143000"/>
          </a:xfrm>
          <a:prstGeom prst="rect">
            <a:avLst/>
          </a:prstGeom>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DF8C5CDB-1AEF-4522-8EAF-CE1F4E5D863E}" type="datetimeFigureOut">
              <a:rPr lang="ko-KR" altLang="en-US" smtClean="0"/>
              <a:pPr/>
              <a:t>2020-10-28</a:t>
            </a:fld>
            <a:endParaRPr lang="ko-KR" alt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ko-KR" alt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21761040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DF8C5CDB-1AEF-4522-8EAF-CE1F4E5D863E}" type="datetimeFigureOut">
              <a:rPr lang="ko-KR" altLang="en-US" smtClean="0"/>
              <a:pPr/>
              <a:t>2020-10-28</a:t>
            </a:fld>
            <a:endParaRPr lang="ko-KR" alt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ko-KR" alt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8372809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F8C5CDB-1AEF-4522-8EAF-CE1F4E5D863E}" type="datetimeFigureOut">
              <a:rPr lang="ko-KR" altLang="en-US" smtClean="0"/>
              <a:pPr/>
              <a:t>2020-10-28</a:t>
            </a:fld>
            <a:endParaRPr lang="ko-KR" alt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33670044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smtClean="0"/>
              <a:t>Click icon to add picture</a:t>
            </a:r>
            <a:endParaRPr lang="ko-KR" altLang="en-US"/>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F8C5CDB-1AEF-4522-8EAF-CE1F4E5D863E}" type="datetimeFigureOut">
              <a:rPr lang="ko-KR" altLang="en-US" smtClean="0"/>
              <a:pPr/>
              <a:t>2020-10-28</a:t>
            </a:fld>
            <a:endParaRPr lang="ko-KR" alt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1713599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6288"/>
            <a:ext cx="6948264" cy="1143000"/>
          </a:xfrm>
          <a:prstGeom prst="rect">
            <a:avLst/>
          </a:prstGeom>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F8C5CDB-1AEF-4522-8EAF-CE1F4E5D863E}" type="datetimeFigureOut">
              <a:rPr lang="ko-KR" altLang="en-US" smtClean="0"/>
              <a:pPr/>
              <a:t>2020-10-28</a:t>
            </a:fld>
            <a:endParaRPr lang="ko-KR" alt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3025552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a:prstGeom prst="rect">
            <a:avLst/>
          </a:prstGeo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206374"/>
            <a:ext cx="6019800" cy="4387851"/>
          </a:xfrm>
          <a:prstGeom prst="rect">
            <a:avLst/>
          </a:prstGeo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F8C5CDB-1AEF-4522-8EAF-CE1F4E5D863E}" type="datetimeFigureOut">
              <a:rPr lang="ko-KR" altLang="en-US" smtClean="0"/>
              <a:pPr/>
              <a:t>2020-10-28</a:t>
            </a:fld>
            <a:endParaRPr lang="ko-KR" alt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31130338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0241" y="2733709"/>
            <a:ext cx="6108101" cy="1373070"/>
          </a:xfrm>
          <a:prstGeom prst="rect">
            <a:avLst/>
          </a:prstGeo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a:prstGeom prst="rect">
            <a:avLst/>
          </a:prstGeo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63236" y="5936188"/>
            <a:ext cx="2057400" cy="365125"/>
          </a:xfrm>
          <a:prstGeom prst="rect">
            <a:avLst/>
          </a:prstGeom>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a:xfrm>
            <a:off x="510241" y="5936189"/>
            <a:ext cx="51529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41510" y="2750337"/>
            <a:ext cx="878916" cy="1356442"/>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5.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print">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63236"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pPr/>
              <a:t>10/28/2020</a:t>
            </a:fld>
            <a:endParaRPr lang="en-US"/>
          </a:p>
        </p:txBody>
      </p:sp>
      <p:sp>
        <p:nvSpPr>
          <p:cNvPr id="5" name="Footer Placeholder 4"/>
          <p:cNvSpPr>
            <a:spLocks noGrp="1"/>
          </p:cNvSpPr>
          <p:nvPr>
            <p:ph type="ftr" sz="quarter" idx="3"/>
          </p:nvPr>
        </p:nvSpPr>
        <p:spPr>
          <a:xfrm>
            <a:off x="510241" y="5936189"/>
            <a:ext cx="5152995"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47092" y="753228"/>
            <a:ext cx="865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print">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63236" y="5936190"/>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10/28/2020</a:t>
            </a:fld>
            <a:endParaRPr lang="en-US" dirty="0"/>
          </a:p>
        </p:txBody>
      </p:sp>
      <p:sp>
        <p:nvSpPr>
          <p:cNvPr id="5" name="Footer Placeholder 4"/>
          <p:cNvSpPr>
            <a:spLocks noGrp="1"/>
          </p:cNvSpPr>
          <p:nvPr>
            <p:ph type="ftr" sz="quarter" idx="3"/>
          </p:nvPr>
        </p:nvSpPr>
        <p:spPr>
          <a:xfrm>
            <a:off x="510242" y="5936191"/>
            <a:ext cx="5152995"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47093" y="753228"/>
            <a:ext cx="865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print">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63236" y="5936192"/>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pPr/>
              <a:t>10/28/2020</a:t>
            </a:fld>
            <a:endParaRPr lang="en-US" dirty="0"/>
          </a:p>
        </p:txBody>
      </p:sp>
      <p:sp>
        <p:nvSpPr>
          <p:cNvPr id="5" name="Footer Placeholder 4"/>
          <p:cNvSpPr>
            <a:spLocks noGrp="1"/>
          </p:cNvSpPr>
          <p:nvPr>
            <p:ph type="ftr" sz="quarter" idx="3"/>
          </p:nvPr>
        </p:nvSpPr>
        <p:spPr>
          <a:xfrm>
            <a:off x="510242" y="5936193"/>
            <a:ext cx="5152995"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47094" y="753228"/>
            <a:ext cx="865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582661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print">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63236" y="5936194"/>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pPr/>
              <a:t>10/28/2020</a:t>
            </a:fld>
            <a:endParaRPr lang="en-US" dirty="0"/>
          </a:p>
        </p:txBody>
      </p:sp>
      <p:sp>
        <p:nvSpPr>
          <p:cNvPr id="5" name="Footer Placeholder 4"/>
          <p:cNvSpPr>
            <a:spLocks noGrp="1"/>
          </p:cNvSpPr>
          <p:nvPr>
            <p:ph type="ftr" sz="quarter" idx="3"/>
          </p:nvPr>
        </p:nvSpPr>
        <p:spPr>
          <a:xfrm>
            <a:off x="510242" y="5936195"/>
            <a:ext cx="5152995"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47095" y="753228"/>
            <a:ext cx="865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2689765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ransition spd="med">
    <p:fade/>
  </p:transition>
  <p:timing>
    <p:tnLst>
      <p:par>
        <p:cTn id="1" dur="indefinite" restart="never" nodeType="tmRoot"/>
      </p:par>
    </p:tnLst>
  </p:timing>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pPr/>
              <a:t>10/28/2020</a:t>
            </a:fld>
            <a:endParaRPr lang="en-US"/>
          </a:p>
        </p:txBody>
      </p:sp>
      <p:sp>
        <p:nvSpPr>
          <p:cNvPr id="5" name="Footer Placeholder 4"/>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ransition spd="med">
    <p:fade/>
  </p:transition>
  <p:timing>
    <p:tnLst>
      <p:par>
        <p:cTn id="1" dur="indefinite" restart="never" nodeType="tmRoot"/>
      </p:par>
    </p:tnLst>
  </p:timing>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6.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6.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209800"/>
            <a:ext cx="4267200" cy="2895600"/>
          </a:xfrm>
        </p:spPr>
        <p:txBody>
          <a:bodyPr>
            <a:normAutofit/>
          </a:bodyPr>
          <a:lstStyle/>
          <a:p>
            <a:pPr marL="182880">
              <a:spcBef>
                <a:spcPts val="0"/>
              </a:spcBef>
              <a:buNone/>
            </a:pPr>
            <a:r>
              <a:rPr lang="bn-IN" sz="4800" b="1" dirty="0" smtClean="0">
                <a:latin typeface="SutonnyOMJ" pitchFamily="2" charset="0"/>
                <a:cs typeface="SutonnyOMJ" pitchFamily="2" charset="0"/>
              </a:rPr>
              <a:t>নাসরিন নাহার মুক্তা</a:t>
            </a:r>
          </a:p>
          <a:p>
            <a:pPr marL="182880">
              <a:spcBef>
                <a:spcPts val="0"/>
              </a:spcBef>
              <a:buNone/>
            </a:pPr>
            <a:r>
              <a:rPr lang="bn-IN" sz="4300" dirty="0" smtClean="0">
                <a:latin typeface="SutonnyOMJ" pitchFamily="2" charset="0"/>
                <a:cs typeface="SutonnyOMJ" pitchFamily="2" charset="0"/>
              </a:rPr>
              <a:t>সহকারী শিক্ষক</a:t>
            </a:r>
          </a:p>
          <a:p>
            <a:pPr marL="182880">
              <a:spcBef>
                <a:spcPts val="0"/>
              </a:spcBef>
              <a:buNone/>
            </a:pPr>
            <a:r>
              <a:rPr lang="bn-IN" sz="4300" dirty="0" smtClean="0">
                <a:latin typeface="SutonnyOMJ" pitchFamily="2" charset="0"/>
                <a:cs typeface="SutonnyOMJ" pitchFamily="2" charset="0"/>
              </a:rPr>
              <a:t>রিচি উচ্চ বিদ্যালয়</a:t>
            </a:r>
          </a:p>
          <a:p>
            <a:pPr marL="182880">
              <a:spcBef>
                <a:spcPts val="0"/>
              </a:spcBef>
              <a:buNone/>
            </a:pPr>
            <a:r>
              <a:rPr lang="bn-IN" sz="4300" dirty="0" smtClean="0">
                <a:latin typeface="SutonnyOMJ" pitchFamily="2" charset="0"/>
                <a:cs typeface="SutonnyOMJ" pitchFamily="2" charset="0"/>
              </a:rPr>
              <a:t>হবিগঞ্জ সদর, হবিগঞ্জ</a:t>
            </a:r>
            <a:endParaRPr lang="en-US" sz="4300" dirty="0">
              <a:latin typeface="SutonnyOMJ" pitchFamily="2" charset="0"/>
              <a:cs typeface="SutonnyOMJ" pitchFamily="2" charset="0"/>
            </a:endParaRPr>
          </a:p>
        </p:txBody>
      </p:sp>
      <p:pic>
        <p:nvPicPr>
          <p:cNvPr id="1026" name="Picture 2" descr="C:\Users\Pavel\Downloads\IMG_20200715_1456271.jpg"/>
          <p:cNvPicPr>
            <a:picLocks noChangeAspect="1" noChangeArrowheads="1"/>
          </p:cNvPicPr>
          <p:nvPr/>
        </p:nvPicPr>
        <p:blipFill>
          <a:blip r:embed="rId2" cstate="print"/>
          <a:srcRect/>
          <a:stretch>
            <a:fillRect/>
          </a:stretch>
        </p:blipFill>
        <p:spPr bwMode="auto">
          <a:xfrm>
            <a:off x="5791200" y="2286000"/>
            <a:ext cx="2209800" cy="2751801"/>
          </a:xfrm>
          <a:prstGeom prst="rect">
            <a:avLst/>
          </a:prstGeom>
          <a:noFill/>
        </p:spPr>
      </p:pic>
      <p:sp>
        <p:nvSpPr>
          <p:cNvPr id="4" name="Rectangle 3"/>
          <p:cNvSpPr/>
          <p:nvPr/>
        </p:nvSpPr>
        <p:spPr>
          <a:xfrm>
            <a:off x="2751675" y="228600"/>
            <a:ext cx="2937022" cy="1569660"/>
          </a:xfrm>
          <a:prstGeom prst="rect">
            <a:avLst/>
          </a:prstGeom>
          <a:noFill/>
        </p:spPr>
        <p:txBody>
          <a:bodyPr wrap="none" lIns="91440" tIns="45720" rIns="91440" bIns="45720">
            <a:spAutoFit/>
          </a:bodyPr>
          <a:lstStyle/>
          <a:p>
            <a:pPr algn="ctr"/>
            <a:r>
              <a:rPr lang="bn-IN" sz="96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SutonnyOMJ" pitchFamily="2" charset="0"/>
                <a:cs typeface="SutonnyOMJ" pitchFamily="2" charset="0"/>
              </a:rPr>
              <a:t>স্বাগতম</a:t>
            </a:r>
            <a:endParaRPr lang="en-US" sz="96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icrophone_PNG7921.png"/>
          <p:cNvPicPr>
            <a:picLocks noGrp="1" noChangeAspect="1"/>
          </p:cNvPicPr>
          <p:nvPr>
            <p:ph idx="1"/>
          </p:nvPr>
        </p:nvPicPr>
        <p:blipFill>
          <a:blip r:embed="rId2" cstate="print"/>
          <a:stretch>
            <a:fillRect/>
          </a:stretch>
        </p:blipFill>
        <p:spPr>
          <a:xfrm>
            <a:off x="1752600" y="990600"/>
            <a:ext cx="6080313" cy="5047939"/>
          </a:xfr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79288"/>
          </a:xfrm>
        </p:spPr>
        <p:txBody>
          <a:bodyPr/>
          <a:lstStyle/>
          <a:p>
            <a:pPr algn="ctr"/>
            <a:r>
              <a:rPr lang="as-IN" sz="5400" b="1" dirty="0" smtClean="0">
                <a:latin typeface="SutonnyOMJ" pitchFamily="2" charset="0"/>
                <a:cs typeface="SutonnyOMJ" pitchFamily="2" charset="0"/>
              </a:rPr>
              <a:t>ডিজিটাল ক্যামেরা</a:t>
            </a:r>
            <a:endParaRPr lang="en-US" sz="5400" dirty="0">
              <a:latin typeface="SutonnyOMJ" pitchFamily="2" charset="0"/>
              <a:cs typeface="SutonnyOMJ" pitchFamily="2" charset="0"/>
            </a:endParaRPr>
          </a:p>
        </p:txBody>
      </p:sp>
      <p:sp>
        <p:nvSpPr>
          <p:cNvPr id="3" name="Content Placeholder 2"/>
          <p:cNvSpPr>
            <a:spLocks noGrp="1"/>
          </p:cNvSpPr>
          <p:nvPr>
            <p:ph idx="1"/>
          </p:nvPr>
        </p:nvSpPr>
        <p:spPr>
          <a:xfrm>
            <a:off x="1219200" y="1600201"/>
            <a:ext cx="7315200" cy="4267199"/>
          </a:xfrm>
        </p:spPr>
        <p:txBody>
          <a:bodyPr/>
          <a:lstStyle/>
          <a:p>
            <a:r>
              <a:rPr lang="as-IN" sz="3600" dirty="0" smtClean="0"/>
              <a:t>যে ক্যামেরা গুলোতে সনাতনী ফিল্ম </a:t>
            </a:r>
            <a:endParaRPr lang="bn-IN" sz="3600" dirty="0" smtClean="0"/>
          </a:p>
          <a:p>
            <a:pPr>
              <a:buNone/>
            </a:pPr>
            <a:r>
              <a:rPr lang="bn-IN" sz="3600" dirty="0" smtClean="0"/>
              <a:t>	</a:t>
            </a:r>
            <a:r>
              <a:rPr lang="as-IN" sz="3600" dirty="0" smtClean="0"/>
              <a:t>ব্যবহৃত হয় না, বরং তার বদলে </a:t>
            </a:r>
            <a:endParaRPr lang="bn-IN" sz="3600" dirty="0" smtClean="0"/>
          </a:p>
          <a:p>
            <a:pPr>
              <a:buNone/>
            </a:pPr>
            <a:r>
              <a:rPr lang="bn-IN" sz="3600" dirty="0" smtClean="0"/>
              <a:t>	</a:t>
            </a:r>
            <a:r>
              <a:rPr lang="as-IN" sz="3600" dirty="0" smtClean="0"/>
              <a:t>মেমরী চিপের মধ্যে ছবি ধারণ করে রাখার ব্যবস্থা থাকে।</a:t>
            </a:r>
          </a:p>
          <a:p>
            <a:r>
              <a:rPr lang="as-IN" sz="3600" dirty="0" smtClean="0"/>
              <a:t>ডিজিটাল ক্যামেরার মান হিসাব করা হয় মেগা পিক্সেল দিয়ে: যত বেশি </a:t>
            </a:r>
            <a:endParaRPr lang="bn-IN" sz="3600" dirty="0" smtClean="0"/>
          </a:p>
          <a:p>
            <a:pPr>
              <a:buNone/>
            </a:pPr>
            <a:r>
              <a:rPr lang="bn-IN" sz="3600" dirty="0" smtClean="0"/>
              <a:t>	</a:t>
            </a:r>
            <a:r>
              <a:rPr lang="as-IN" dirty="0" smtClean="0"/>
              <a:t>মেগা পিক্সেল তত বেশি বড় ছবি ধারণ করার ক্ষমতা।</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s-IN" sz="5400" b="1" dirty="0" smtClean="0">
                <a:latin typeface="SutonnyOMJ" pitchFamily="2" charset="0"/>
                <a:cs typeface="SutonnyOMJ" pitchFamily="2" charset="0"/>
              </a:rPr>
              <a:t>ওয়েবক্যাম</a:t>
            </a:r>
            <a:endParaRPr lang="en-US" sz="5400" dirty="0">
              <a:latin typeface="SutonnyOMJ" pitchFamily="2" charset="0"/>
              <a:cs typeface="SutonnyOMJ" pitchFamily="2" charset="0"/>
            </a:endParaRPr>
          </a:p>
        </p:txBody>
      </p:sp>
      <p:sp>
        <p:nvSpPr>
          <p:cNvPr id="3" name="Content Placeholder 2"/>
          <p:cNvSpPr>
            <a:spLocks noGrp="1"/>
          </p:cNvSpPr>
          <p:nvPr>
            <p:ph idx="1"/>
          </p:nvPr>
        </p:nvSpPr>
        <p:spPr>
          <a:xfrm>
            <a:off x="1143000" y="1600201"/>
            <a:ext cx="7543800" cy="4525963"/>
          </a:xfrm>
        </p:spPr>
        <p:txBody>
          <a:bodyPr>
            <a:normAutofit/>
          </a:bodyPr>
          <a:lstStyle/>
          <a:p>
            <a:r>
              <a:rPr lang="as-IN" dirty="0" smtClean="0">
                <a:latin typeface="SutonnyOMJ" pitchFamily="2" charset="0"/>
                <a:cs typeface="SutonnyOMJ" pitchFamily="2" charset="0"/>
              </a:rPr>
              <a:t>ওয়েবক্যাম হলো বিশেষ ধরনের ভিডিও ক্যামেরা যা একটি কম্পিউটারের সাথে ইউএসবির মাধ্যমে যুক্ত হয়ে</a:t>
            </a:r>
            <a:r>
              <a:rPr lang="bn-IN" dirty="0" smtClean="0">
                <a:latin typeface="SutonnyOMJ" pitchFamily="2" charset="0"/>
                <a:cs typeface="SutonnyOMJ" pitchFamily="2" charset="0"/>
              </a:rPr>
              <a:t> </a:t>
            </a:r>
            <a:r>
              <a:rPr lang="as-IN" dirty="0" smtClean="0">
                <a:latin typeface="SutonnyOMJ" pitchFamily="2" charset="0"/>
                <a:cs typeface="SutonnyOMJ" pitchFamily="2" charset="0"/>
              </a:rPr>
              <a:t>ইন্টারন</a:t>
            </a:r>
            <a:r>
              <a:rPr lang="bn-IN" dirty="0" smtClean="0">
                <a:latin typeface="SutonnyOMJ" pitchFamily="2" charset="0"/>
                <a:cs typeface="SutonnyOMJ" pitchFamily="2" charset="0"/>
              </a:rPr>
              <a:t>ে </a:t>
            </a:r>
            <a:r>
              <a:rPr lang="as-IN" dirty="0" smtClean="0">
                <a:latin typeface="SutonnyOMJ" pitchFamily="2" charset="0"/>
                <a:cs typeface="SutonnyOMJ" pitchFamily="2" charset="0"/>
              </a:rPr>
              <a:t>টে ভিডিও আদান-প্রদান করতে পারে। ১৯৯১ সালে কেমব্রিজ বিশ্ববিদ্যালয় এ ওয়েবক্যাম আবিষ্কার হয়। একুশ শতক থেকে ল্যাপটপ নির্মাতা প্রতিষ্ঠানগুলো ল্যাপটপেই ওয়েবক্যাম যুক্ত করা শুরু করেছে।</a:t>
            </a:r>
            <a:endParaRPr lang="en-US" dirty="0" smtClean="0">
              <a:latin typeface="SutonnyOMJ" pitchFamily="2" charset="0"/>
              <a:cs typeface="SutonnyOMJ" pitchFamily="2" charset="0"/>
            </a:endParaRPr>
          </a:p>
          <a:p>
            <a:r>
              <a:rPr lang="as-IN" dirty="0" smtClean="0">
                <a:latin typeface="SutonnyOMJ" pitchFamily="2" charset="0"/>
                <a:cs typeface="SutonnyOMJ" pitchFamily="2" charset="0"/>
              </a:rPr>
              <a:t>ওয়েবক্যামে লেন্স, ইমেজ সেন্সর ও মাইক্রোফোন থাকে।</a:t>
            </a:r>
            <a:r>
              <a:rPr lang="as-IN" sz="2000" dirty="0" smtClean="0"/>
              <a:t> </a:t>
            </a:r>
            <a:endParaRPr lang="en-US" sz="20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61RFYO-358L._AC_SL1500_.jpg"/>
          <p:cNvPicPr>
            <a:picLocks noChangeAspect="1"/>
          </p:cNvPicPr>
          <p:nvPr/>
        </p:nvPicPr>
        <p:blipFill>
          <a:blip r:embed="rId2" cstate="print"/>
          <a:stretch>
            <a:fillRect/>
          </a:stretch>
        </p:blipFill>
        <p:spPr>
          <a:xfrm>
            <a:off x="1219200" y="2362200"/>
            <a:ext cx="4233318" cy="4188600"/>
          </a:xfrm>
          <a:prstGeom prst="rect">
            <a:avLst/>
          </a:prstGeom>
        </p:spPr>
      </p:pic>
      <p:pic>
        <p:nvPicPr>
          <p:cNvPr id="8" name="Picture 7" descr="71SROBb4fCL._AC_SL1500_.jpg"/>
          <p:cNvPicPr>
            <a:picLocks noChangeAspect="1"/>
          </p:cNvPicPr>
          <p:nvPr/>
        </p:nvPicPr>
        <p:blipFill>
          <a:blip r:embed="rId3" cstate="print"/>
          <a:stretch>
            <a:fillRect/>
          </a:stretch>
        </p:blipFill>
        <p:spPr>
          <a:xfrm>
            <a:off x="4724400" y="609600"/>
            <a:ext cx="4205250" cy="3553733"/>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79288"/>
          </a:xfrm>
        </p:spPr>
        <p:txBody>
          <a:bodyPr/>
          <a:lstStyle/>
          <a:p>
            <a:pPr algn="ctr"/>
            <a:r>
              <a:rPr lang="as-IN" sz="5400" b="1" dirty="0" smtClean="0">
                <a:latin typeface="SutonnyOMJ" pitchFamily="2" charset="0"/>
                <a:cs typeface="SutonnyOMJ" pitchFamily="2" charset="0"/>
              </a:rPr>
              <a:t>স্ক্যানার</a:t>
            </a:r>
            <a:r>
              <a:rPr lang="as-IN" sz="5400" dirty="0" smtClean="0">
                <a:latin typeface="SutonnyOMJ" pitchFamily="2" charset="0"/>
                <a:cs typeface="SutonnyOMJ" pitchFamily="2" charset="0"/>
              </a:rPr>
              <a:t> </a:t>
            </a:r>
            <a:endParaRPr lang="en-US" sz="5400" dirty="0">
              <a:latin typeface="SutonnyOMJ" pitchFamily="2" charset="0"/>
              <a:cs typeface="SutonnyOMJ" pitchFamily="2" charset="0"/>
            </a:endParaRPr>
          </a:p>
        </p:txBody>
      </p:sp>
      <p:sp>
        <p:nvSpPr>
          <p:cNvPr id="3" name="Content Placeholder 2"/>
          <p:cNvSpPr>
            <a:spLocks noGrp="1"/>
          </p:cNvSpPr>
          <p:nvPr>
            <p:ph idx="1"/>
          </p:nvPr>
        </p:nvSpPr>
        <p:spPr>
          <a:xfrm>
            <a:off x="1066800" y="1295400"/>
            <a:ext cx="7772400" cy="5029200"/>
          </a:xfrm>
        </p:spPr>
        <p:txBody>
          <a:bodyPr>
            <a:noAutofit/>
          </a:bodyPr>
          <a:lstStyle/>
          <a:p>
            <a:r>
              <a:rPr lang="as-IN" sz="3000" dirty="0" smtClean="0">
                <a:latin typeface="SutonnyOMJ" pitchFamily="2" charset="0"/>
                <a:cs typeface="SutonnyOMJ" pitchFamily="2" charset="0"/>
              </a:rPr>
              <a:t>স্ক্যানার </a:t>
            </a:r>
            <a:r>
              <a:rPr lang="bn-IN" sz="3000" dirty="0" smtClean="0">
                <a:latin typeface="SutonnyOMJ" pitchFamily="2" charset="0"/>
                <a:cs typeface="SutonnyOMJ" pitchFamily="2" charset="0"/>
              </a:rPr>
              <a:t>হলো </a:t>
            </a:r>
            <a:r>
              <a:rPr lang="as-IN" sz="3000" dirty="0" smtClean="0">
                <a:latin typeface="SutonnyOMJ" pitchFamily="2" charset="0"/>
                <a:cs typeface="SutonnyOMJ" pitchFamily="2" charset="0"/>
              </a:rPr>
              <a:t>কোন ছবি বা লেখা হুবুহু ডিজিটাল ডাটায় বা কম্পিউটারে সংরক্ষণের জন্য ব্যবহৃত যন্ত্র। বর্তমানে </a:t>
            </a:r>
            <a:endParaRPr lang="bn-IN" sz="3000" dirty="0" smtClean="0">
              <a:latin typeface="SutonnyOMJ" pitchFamily="2" charset="0"/>
              <a:cs typeface="SutonnyOMJ" pitchFamily="2" charset="0"/>
            </a:endParaRPr>
          </a:p>
          <a:p>
            <a:pPr>
              <a:buNone/>
            </a:pPr>
            <a:r>
              <a:rPr lang="bn-IN" sz="3000" dirty="0" smtClean="0">
                <a:latin typeface="SutonnyOMJ" pitchFamily="2" charset="0"/>
                <a:cs typeface="SutonnyOMJ" pitchFamily="2" charset="0"/>
              </a:rPr>
              <a:t>	</a:t>
            </a:r>
            <a:r>
              <a:rPr lang="as-IN" sz="3000" dirty="0" smtClean="0">
                <a:latin typeface="SutonnyOMJ" pitchFamily="2" charset="0"/>
                <a:cs typeface="SutonnyOMJ" pitchFamily="2" charset="0"/>
              </a:rPr>
              <a:t>ডিজিটাল ক্যামেরা আসার পূর্বে ছাপা কোন তথ্য কম্পিউটারে </a:t>
            </a:r>
            <a:endParaRPr lang="en-US" sz="3000" dirty="0" smtClean="0">
              <a:latin typeface="SutonnyOMJ" pitchFamily="2" charset="0"/>
              <a:cs typeface="SutonnyOMJ" pitchFamily="2" charset="0"/>
            </a:endParaRPr>
          </a:p>
          <a:p>
            <a:pPr>
              <a:buNone/>
            </a:pPr>
            <a:r>
              <a:rPr lang="en-US" sz="3000" dirty="0" smtClean="0">
                <a:latin typeface="SutonnyOMJ" pitchFamily="2" charset="0"/>
                <a:cs typeface="SutonnyOMJ" pitchFamily="2" charset="0"/>
              </a:rPr>
              <a:t>	</a:t>
            </a:r>
            <a:r>
              <a:rPr lang="as-IN" sz="3000" dirty="0" smtClean="0">
                <a:latin typeface="SutonnyOMJ" pitchFamily="2" charset="0"/>
                <a:cs typeface="SutonnyOMJ" pitchFamily="2" charset="0"/>
              </a:rPr>
              <a:t>সংরক্ষণের এটি ছিল একমাত্র সমাধান।</a:t>
            </a:r>
            <a:endParaRPr lang="en-US" sz="3000" dirty="0" smtClean="0">
              <a:latin typeface="SutonnyOMJ" pitchFamily="2" charset="0"/>
              <a:cs typeface="SutonnyOMJ" pitchFamily="2" charset="0"/>
            </a:endParaRPr>
          </a:p>
          <a:p>
            <a:r>
              <a:rPr lang="as-IN" sz="3000" dirty="0" smtClean="0">
                <a:latin typeface="SutonnyOMJ" pitchFamily="2" charset="0"/>
                <a:cs typeface="SutonnyOMJ" pitchFamily="2" charset="0"/>
              </a:rPr>
              <a:t>এতে ফটেকপি মেশিনের মত একটি কাচের উপর নির্দিষ্ট ছবি বা কাগজটিকে কাচের দিকে মুখ করে রেখে এর ঢাকণাটি </a:t>
            </a:r>
            <a:endParaRPr lang="bn-IN" sz="3000" dirty="0" smtClean="0">
              <a:latin typeface="SutonnyOMJ" pitchFamily="2" charset="0"/>
              <a:cs typeface="SutonnyOMJ" pitchFamily="2" charset="0"/>
            </a:endParaRPr>
          </a:p>
          <a:p>
            <a:pPr>
              <a:buNone/>
            </a:pPr>
            <a:r>
              <a:rPr lang="bn-IN" sz="3000" dirty="0" smtClean="0">
                <a:latin typeface="SutonnyOMJ" pitchFamily="2" charset="0"/>
                <a:cs typeface="SutonnyOMJ" pitchFamily="2" charset="0"/>
              </a:rPr>
              <a:t>	</a:t>
            </a:r>
            <a:r>
              <a:rPr lang="as-IN" sz="3000" dirty="0" smtClean="0">
                <a:latin typeface="SutonnyOMJ" pitchFamily="2" charset="0"/>
                <a:cs typeface="SutonnyOMJ" pitchFamily="2" charset="0"/>
              </a:rPr>
              <a:t>দিয়ে ঢেকে দেয়া হয়। প্রথমবার একটি প্রাকদর্শন দেখায় </a:t>
            </a:r>
            <a:endParaRPr lang="bn-IN" sz="3000" dirty="0" smtClean="0">
              <a:latin typeface="SutonnyOMJ" pitchFamily="2" charset="0"/>
              <a:cs typeface="SutonnyOMJ" pitchFamily="2" charset="0"/>
            </a:endParaRPr>
          </a:p>
          <a:p>
            <a:pPr>
              <a:buNone/>
            </a:pPr>
            <a:r>
              <a:rPr lang="bn-IN" sz="3000" dirty="0" smtClean="0">
                <a:latin typeface="SutonnyOMJ" pitchFamily="2" charset="0"/>
                <a:cs typeface="SutonnyOMJ" pitchFamily="2" charset="0"/>
              </a:rPr>
              <a:t>	</a:t>
            </a:r>
            <a:r>
              <a:rPr lang="as-IN" sz="3000" dirty="0" smtClean="0">
                <a:latin typeface="SutonnyOMJ" pitchFamily="2" charset="0"/>
                <a:cs typeface="SutonnyOMJ" pitchFamily="2" charset="0"/>
              </a:rPr>
              <a:t>এতে ব্যবহারকারি তার প্রয়োজন নির্দিষ্ট করন করার পর </a:t>
            </a:r>
            <a:endParaRPr lang="bn-IN" sz="3000" dirty="0" smtClean="0">
              <a:latin typeface="SutonnyOMJ" pitchFamily="2" charset="0"/>
              <a:cs typeface="SutonnyOMJ" pitchFamily="2" charset="0"/>
            </a:endParaRPr>
          </a:p>
          <a:p>
            <a:pPr>
              <a:buNone/>
            </a:pPr>
            <a:r>
              <a:rPr lang="bn-IN" sz="3000" dirty="0" smtClean="0">
                <a:latin typeface="SutonnyOMJ" pitchFamily="2" charset="0"/>
                <a:cs typeface="SutonnyOMJ" pitchFamily="2" charset="0"/>
              </a:rPr>
              <a:t>	</a:t>
            </a:r>
            <a:r>
              <a:rPr lang="as-IN" sz="3000" dirty="0" smtClean="0">
                <a:latin typeface="SutonnyOMJ" pitchFamily="2" charset="0"/>
                <a:cs typeface="SutonnyOMJ" pitchFamily="2" charset="0"/>
              </a:rPr>
              <a:t>স্ক্যান নির্দেশ দিয়ে কাগজের তথ্যটি চূড়ান্ত ভাবে কম্পিউটারে </a:t>
            </a:r>
            <a:endParaRPr lang="en-US" sz="3000" dirty="0" smtClean="0">
              <a:latin typeface="SutonnyOMJ" pitchFamily="2" charset="0"/>
              <a:cs typeface="SutonnyOMJ" pitchFamily="2" charset="0"/>
            </a:endParaRPr>
          </a:p>
          <a:p>
            <a:pPr>
              <a:buNone/>
            </a:pPr>
            <a:r>
              <a:rPr lang="en-US" sz="3000" dirty="0" smtClean="0">
                <a:latin typeface="SutonnyOMJ" pitchFamily="2" charset="0"/>
                <a:cs typeface="SutonnyOMJ" pitchFamily="2" charset="0"/>
              </a:rPr>
              <a:t>	</a:t>
            </a:r>
            <a:r>
              <a:rPr lang="as-IN" sz="3000" dirty="0" smtClean="0">
                <a:latin typeface="SutonnyOMJ" pitchFamily="2" charset="0"/>
                <a:cs typeface="SutonnyOMJ" pitchFamily="2" charset="0"/>
              </a:rPr>
              <a:t>সংরক্ষণের জন্য উপস্থাপন করে। </a:t>
            </a:r>
            <a:endParaRPr lang="en-US" sz="3000" dirty="0">
              <a:latin typeface="SutonnyOMJ" pitchFamily="2" charset="0"/>
              <a:cs typeface="SutonnyOMJ" pitchFamily="2"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jpg"/>
          <p:cNvPicPr>
            <a:picLocks noGrp="1" noChangeAspect="1"/>
          </p:cNvPicPr>
          <p:nvPr>
            <p:ph idx="1"/>
          </p:nvPr>
        </p:nvPicPr>
        <p:blipFill>
          <a:blip r:embed="rId2" cstate="print"/>
          <a:stretch>
            <a:fillRect/>
          </a:stretch>
        </p:blipFill>
        <p:spPr>
          <a:xfrm>
            <a:off x="2743200" y="228600"/>
            <a:ext cx="5486400" cy="3675888"/>
          </a:xfrm>
        </p:spPr>
      </p:pic>
      <p:pic>
        <p:nvPicPr>
          <p:cNvPr id="6" name="Picture 5" descr="sca2.jpg"/>
          <p:cNvPicPr>
            <a:picLocks noChangeAspect="1"/>
          </p:cNvPicPr>
          <p:nvPr/>
        </p:nvPicPr>
        <p:blipFill>
          <a:blip r:embed="rId3" cstate="print"/>
          <a:stretch>
            <a:fillRect/>
          </a:stretch>
        </p:blipFill>
        <p:spPr>
          <a:xfrm>
            <a:off x="1219200" y="3505200"/>
            <a:ext cx="3736258" cy="2895600"/>
          </a:xfrm>
          <a:prstGeom prst="rect">
            <a:avLst/>
          </a:prstGeom>
        </p:spPr>
      </p:pic>
      <p:pic>
        <p:nvPicPr>
          <p:cNvPr id="7" name="Picture 6" descr="sca3.jpg"/>
          <p:cNvPicPr>
            <a:picLocks noChangeAspect="1"/>
          </p:cNvPicPr>
          <p:nvPr/>
        </p:nvPicPr>
        <p:blipFill>
          <a:blip r:embed="rId4" cstate="print"/>
          <a:stretch>
            <a:fillRect/>
          </a:stretch>
        </p:blipFill>
        <p:spPr>
          <a:xfrm>
            <a:off x="5105400" y="3810000"/>
            <a:ext cx="4490156" cy="2819400"/>
          </a:xfrm>
          <a:prstGeom prst="rect">
            <a:avLst/>
          </a:prstGeom>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79288"/>
          </a:xfrm>
        </p:spPr>
        <p:txBody>
          <a:bodyPr/>
          <a:lstStyle/>
          <a:p>
            <a:pPr algn="ctr"/>
            <a:r>
              <a:rPr lang="as-IN" sz="5400" dirty="0" smtClean="0">
                <a:latin typeface="SutonnyOMJ" pitchFamily="2" charset="0"/>
                <a:cs typeface="SutonnyOMJ" pitchFamily="2" charset="0"/>
              </a:rPr>
              <a:t>অপটিক্যাল মার্ক রিডার (</a:t>
            </a:r>
            <a:r>
              <a:rPr lang="en-US" sz="5400" dirty="0" smtClean="0">
                <a:latin typeface="SutonnyOMJ" pitchFamily="2" charset="0"/>
                <a:cs typeface="SutonnyOMJ" pitchFamily="2" charset="0"/>
              </a:rPr>
              <a:t>OMR)</a:t>
            </a:r>
            <a:endParaRPr lang="en-US" sz="5400" dirty="0">
              <a:latin typeface="SutonnyOMJ" pitchFamily="2" charset="0"/>
              <a:cs typeface="SutonnyOMJ" pitchFamily="2" charset="0"/>
            </a:endParaRPr>
          </a:p>
        </p:txBody>
      </p:sp>
      <p:sp>
        <p:nvSpPr>
          <p:cNvPr id="3" name="Content Placeholder 2"/>
          <p:cNvSpPr>
            <a:spLocks noGrp="1"/>
          </p:cNvSpPr>
          <p:nvPr>
            <p:ph idx="1"/>
          </p:nvPr>
        </p:nvSpPr>
        <p:spPr>
          <a:xfrm>
            <a:off x="914400" y="1600201"/>
            <a:ext cx="7848600" cy="4800599"/>
          </a:xfrm>
        </p:spPr>
        <p:txBody>
          <a:bodyPr>
            <a:normAutofit/>
          </a:bodyPr>
          <a:lstStyle/>
          <a:p>
            <a:pPr>
              <a:lnSpc>
                <a:spcPct val="120000"/>
              </a:lnSpc>
            </a:pPr>
            <a:r>
              <a:rPr lang="as-IN" sz="2800" dirty="0" smtClean="0">
                <a:latin typeface="SutonnyOMJ" pitchFamily="2" charset="0"/>
                <a:cs typeface="SutonnyOMJ" pitchFamily="2" charset="0"/>
              </a:rPr>
              <a:t>যে যন্ত্রের সাহায্যে পেন্সিল বা কালির দাগ পাঠ করা যায় সে </a:t>
            </a:r>
            <a:endParaRPr lang="en-US" sz="2800" dirty="0" smtClean="0">
              <a:latin typeface="SutonnyOMJ" pitchFamily="2" charset="0"/>
              <a:cs typeface="SutonnyOMJ" pitchFamily="2" charset="0"/>
            </a:endParaRPr>
          </a:p>
          <a:p>
            <a:pPr>
              <a:lnSpc>
                <a:spcPct val="120000"/>
              </a:lnSpc>
              <a:buNone/>
            </a:pPr>
            <a:r>
              <a:rPr lang="en-US" sz="2800" dirty="0" smtClean="0">
                <a:latin typeface="SutonnyOMJ" pitchFamily="2" charset="0"/>
                <a:cs typeface="SutonnyOMJ" pitchFamily="2" charset="0"/>
              </a:rPr>
              <a:t>	</a:t>
            </a:r>
            <a:r>
              <a:rPr lang="as-IN" sz="2800" dirty="0" smtClean="0">
                <a:latin typeface="SutonnyOMJ" pitchFamily="2" charset="0"/>
                <a:cs typeface="SutonnyOMJ" pitchFamily="2" charset="0"/>
              </a:rPr>
              <a:t>যন্ত্রকে অপটিক্যাল মার্ক রিডার (</a:t>
            </a:r>
            <a:r>
              <a:rPr lang="en-US" sz="2800" dirty="0" smtClean="0">
                <a:latin typeface="SutonnyOMJ" pitchFamily="2" charset="0"/>
                <a:cs typeface="SutonnyOMJ" pitchFamily="2" charset="0"/>
              </a:rPr>
              <a:t>OMR) </a:t>
            </a:r>
            <a:r>
              <a:rPr lang="as-IN" sz="2800" dirty="0" smtClean="0">
                <a:latin typeface="SutonnyOMJ" pitchFamily="2" charset="0"/>
                <a:cs typeface="SutonnyOMJ" pitchFamily="2" charset="0"/>
              </a:rPr>
              <a:t>বলে। </a:t>
            </a:r>
            <a:r>
              <a:rPr lang="en-US" sz="2800" dirty="0" smtClean="0">
                <a:latin typeface="SutonnyOMJ" pitchFamily="2" charset="0"/>
                <a:cs typeface="SutonnyOMJ" pitchFamily="2" charset="0"/>
              </a:rPr>
              <a:t>OMR </a:t>
            </a:r>
            <a:r>
              <a:rPr lang="as-IN" sz="2800" dirty="0" smtClean="0">
                <a:latin typeface="SutonnyOMJ" pitchFamily="2" charset="0"/>
                <a:cs typeface="SutonnyOMJ" pitchFamily="2" charset="0"/>
              </a:rPr>
              <a:t>এক ধরনের পঠনযন্ত্র। যা কা</a:t>
            </a:r>
            <a:r>
              <a:rPr lang="bn-IN" sz="2800" dirty="0" smtClean="0">
                <a:latin typeface="SutonnyOMJ" pitchFamily="2" charset="0"/>
                <a:cs typeface="SutonnyOMJ" pitchFamily="2" charset="0"/>
              </a:rPr>
              <a:t>লো</a:t>
            </a:r>
            <a:r>
              <a:rPr lang="as-IN" sz="2800" dirty="0" smtClean="0">
                <a:latin typeface="SutonnyOMJ" pitchFamily="2" charset="0"/>
                <a:cs typeface="SutonnyOMJ" pitchFamily="2" charset="0"/>
              </a:rPr>
              <a:t> কালির দাগ বা পেন্সিলের দাগ বুঝতে পারে। এই পদ্ধতিতে উত্তরপত্র যাচাই করলে কো</a:t>
            </a:r>
            <a:r>
              <a:rPr lang="bn-IN" sz="2800" dirty="0" smtClean="0">
                <a:latin typeface="SutonnyOMJ" pitchFamily="2" charset="0"/>
                <a:cs typeface="SutonnyOMJ" pitchFamily="2" charset="0"/>
              </a:rPr>
              <a:t>নো</a:t>
            </a:r>
            <a:r>
              <a:rPr lang="as-IN" sz="2800" dirty="0" smtClean="0">
                <a:latin typeface="SutonnyOMJ" pitchFamily="2" charset="0"/>
                <a:cs typeface="SutonnyOMJ" pitchFamily="2" charset="0"/>
              </a:rPr>
              <a:t> ভুলের আশঙ্কা থাকে না। </a:t>
            </a:r>
            <a:endParaRPr lang="en-US" sz="2800" dirty="0" smtClean="0">
              <a:latin typeface="SutonnyOMJ" pitchFamily="2" charset="0"/>
              <a:cs typeface="SutonnyOMJ" pitchFamily="2" charset="0"/>
            </a:endParaRPr>
          </a:p>
          <a:p>
            <a:pPr>
              <a:lnSpc>
                <a:spcPct val="120000"/>
              </a:lnSpc>
              <a:buNone/>
            </a:pPr>
            <a:r>
              <a:rPr lang="en-US" sz="2800" dirty="0" smtClean="0">
                <a:latin typeface="SutonnyOMJ" pitchFamily="2" charset="0"/>
                <a:cs typeface="SutonnyOMJ" pitchFamily="2" charset="0"/>
              </a:rPr>
              <a:t>	</a:t>
            </a:r>
            <a:r>
              <a:rPr lang="as-IN" sz="2800" dirty="0" smtClean="0">
                <a:latin typeface="SutonnyOMJ" pitchFamily="2" charset="0"/>
                <a:cs typeface="SutonnyOMJ" pitchFamily="2" charset="0"/>
              </a:rPr>
              <a:t>যখন উত্তর পত্রটি </a:t>
            </a:r>
            <a:r>
              <a:rPr lang="en-US" sz="2800" dirty="0" smtClean="0">
                <a:latin typeface="SutonnyOMJ" pitchFamily="2" charset="0"/>
                <a:cs typeface="SutonnyOMJ" pitchFamily="2" charset="0"/>
              </a:rPr>
              <a:t>OMR </a:t>
            </a:r>
            <a:r>
              <a:rPr lang="as-IN" sz="2800" dirty="0" smtClean="0">
                <a:latin typeface="SutonnyOMJ" pitchFamily="2" charset="0"/>
                <a:cs typeface="SutonnyOMJ" pitchFamily="2" charset="0"/>
              </a:rPr>
              <a:t>মেশিনে দেওয়া হয় তখন </a:t>
            </a:r>
            <a:r>
              <a:rPr lang="en-US" sz="2800" dirty="0" smtClean="0">
                <a:latin typeface="SutonnyOMJ" pitchFamily="2" charset="0"/>
                <a:cs typeface="SutonnyOMJ" pitchFamily="2" charset="0"/>
              </a:rPr>
              <a:t>OMR </a:t>
            </a:r>
            <a:r>
              <a:rPr lang="as-IN" sz="2800" dirty="0" smtClean="0">
                <a:latin typeface="SutonnyOMJ" pitchFamily="2" charset="0"/>
                <a:cs typeface="SutonnyOMJ" pitchFamily="2" charset="0"/>
              </a:rPr>
              <a:t>সব কা</a:t>
            </a:r>
            <a:r>
              <a:rPr lang="bn-IN" sz="2800" dirty="0" smtClean="0">
                <a:latin typeface="SutonnyOMJ" pitchFamily="2" charset="0"/>
                <a:cs typeface="SutonnyOMJ" pitchFamily="2" charset="0"/>
              </a:rPr>
              <a:t>লো</a:t>
            </a:r>
            <a:r>
              <a:rPr lang="as-IN" sz="2800" dirty="0" smtClean="0">
                <a:latin typeface="SutonnyOMJ" pitchFamily="2" charset="0"/>
                <a:cs typeface="SutonnyOMJ" pitchFamily="2" charset="0"/>
              </a:rPr>
              <a:t> কালির দাগগু</a:t>
            </a:r>
            <a:r>
              <a:rPr lang="bn-IN" sz="2800" dirty="0" smtClean="0">
                <a:latin typeface="SutonnyOMJ" pitchFamily="2" charset="0"/>
                <a:cs typeface="SutonnyOMJ" pitchFamily="2" charset="0"/>
              </a:rPr>
              <a:t>লো</a:t>
            </a:r>
            <a:r>
              <a:rPr lang="as-IN" sz="2800" dirty="0" smtClean="0">
                <a:latin typeface="SutonnyOMJ" pitchFamily="2" charset="0"/>
                <a:cs typeface="SutonnyOMJ" pitchFamily="2" charset="0"/>
              </a:rPr>
              <a:t> পড়ে নেয় তারপর আগে কম্পিউটারের স্মৃতিতে রাখা উত্তরের সাথে মিল করে সঠিক উত্তর নির্ণয় করে। </a:t>
            </a:r>
            <a:r>
              <a:rPr lang="en-US" sz="2800" dirty="0" smtClean="0">
                <a:latin typeface="SutonnyOMJ" pitchFamily="2" charset="0"/>
                <a:cs typeface="SutonnyOMJ" pitchFamily="2" charset="0"/>
              </a:rPr>
              <a:t>OMR </a:t>
            </a:r>
            <a:r>
              <a:rPr lang="as-IN" sz="2800" dirty="0" smtClean="0">
                <a:latin typeface="SutonnyOMJ" pitchFamily="2" charset="0"/>
                <a:cs typeface="SutonnyOMJ" pitchFamily="2" charset="0"/>
              </a:rPr>
              <a:t>দিয়ে সঠিকভাবে পরীক্ষার খাতা মূল্যায়ন করা হয়।</a:t>
            </a:r>
            <a:endParaRPr lang="en-US" sz="2800" dirty="0">
              <a:latin typeface="SutonnyOMJ" pitchFamily="2" charset="0"/>
              <a:cs typeface="SutonnyOMJ" pitchFamily="2"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mr-13-d-i-ii-1-638.jpg"/>
          <p:cNvPicPr>
            <a:picLocks noChangeAspect="1"/>
          </p:cNvPicPr>
          <p:nvPr/>
        </p:nvPicPr>
        <p:blipFill>
          <a:blip r:embed="rId2" cstate="print"/>
          <a:stretch>
            <a:fillRect/>
          </a:stretch>
        </p:blipFill>
        <p:spPr>
          <a:xfrm>
            <a:off x="2057400" y="-152400"/>
            <a:ext cx="4744489" cy="5867400"/>
          </a:xfrm>
          <a:prstGeom prst="rect">
            <a:avLst/>
          </a:prstGeom>
        </p:spPr>
      </p:pic>
      <p:pic>
        <p:nvPicPr>
          <p:cNvPr id="6" name="Content Placeholder 5" descr="OMR Machine.jpg"/>
          <p:cNvPicPr>
            <a:picLocks noGrp="1" noChangeAspect="1"/>
          </p:cNvPicPr>
          <p:nvPr>
            <p:ph idx="1"/>
          </p:nvPr>
        </p:nvPicPr>
        <p:blipFill>
          <a:blip r:embed="rId3" cstate="print"/>
          <a:stretch>
            <a:fillRect/>
          </a:stretch>
        </p:blipFill>
        <p:spPr>
          <a:xfrm>
            <a:off x="1295400" y="3962400"/>
            <a:ext cx="6158063" cy="2895600"/>
          </a:xfr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79288"/>
          </a:xfrm>
        </p:spPr>
        <p:txBody>
          <a:bodyPr/>
          <a:lstStyle/>
          <a:p>
            <a:pPr algn="ctr"/>
            <a:r>
              <a:rPr lang="bn-IN" sz="5400" b="1" dirty="0" smtClean="0">
                <a:latin typeface="SutonnyOMJ" pitchFamily="2" charset="0"/>
                <a:cs typeface="SutonnyOMJ" pitchFamily="2" charset="0"/>
              </a:rPr>
              <a:t>মেমোরি ও স্টোরেজ</a:t>
            </a:r>
            <a:endParaRPr lang="en-US" sz="5400" b="1" dirty="0">
              <a:latin typeface="SutonnyOMJ" pitchFamily="2" charset="0"/>
              <a:cs typeface="SutonnyOMJ" pitchFamily="2" charset="0"/>
            </a:endParaRPr>
          </a:p>
        </p:txBody>
      </p:sp>
      <p:sp>
        <p:nvSpPr>
          <p:cNvPr id="3" name="Content Placeholder 2"/>
          <p:cNvSpPr>
            <a:spLocks noGrp="1"/>
          </p:cNvSpPr>
          <p:nvPr>
            <p:ph idx="1"/>
          </p:nvPr>
        </p:nvSpPr>
        <p:spPr>
          <a:xfrm>
            <a:off x="1295400" y="2514600"/>
            <a:ext cx="7315200" cy="3352800"/>
          </a:xfrm>
        </p:spPr>
        <p:txBody>
          <a:bodyPr/>
          <a:lstStyle/>
          <a:p>
            <a:pPr>
              <a:buNone/>
            </a:pPr>
            <a:r>
              <a:rPr lang="bn-IN" dirty="0" smtClean="0"/>
              <a:t>	</a:t>
            </a:r>
            <a:r>
              <a:rPr lang="as-IN" sz="3600" dirty="0" smtClean="0">
                <a:latin typeface="SutonnyOMJ" pitchFamily="2" charset="0"/>
                <a:cs typeface="SutonnyOMJ" pitchFamily="2" charset="0"/>
              </a:rPr>
              <a:t>কম্পিউটার</a:t>
            </a:r>
            <a:r>
              <a:rPr lang="bn-IN" sz="3600" dirty="0" smtClean="0">
                <a:latin typeface="SutonnyOMJ" pitchFamily="2" charset="0"/>
                <a:cs typeface="SutonnyOMJ" pitchFamily="2" charset="0"/>
              </a:rPr>
              <a:t> মেমোরি</a:t>
            </a:r>
            <a:r>
              <a:rPr lang="as-IN" sz="3600" dirty="0" smtClean="0">
                <a:latin typeface="SutonnyOMJ" pitchFamily="2" charset="0"/>
                <a:cs typeface="SutonnyOMJ" pitchFamily="2" charset="0"/>
              </a:rPr>
              <a:t> বলতে</a:t>
            </a:r>
            <a:r>
              <a:rPr lang="bn-IN" sz="3600" dirty="0" smtClean="0">
                <a:latin typeface="SutonnyOMJ" pitchFamily="2" charset="0"/>
                <a:cs typeface="SutonnyOMJ" pitchFamily="2" charset="0"/>
              </a:rPr>
              <a:t> </a:t>
            </a:r>
            <a:r>
              <a:rPr lang="as-IN" sz="3600" dirty="0" smtClean="0">
                <a:latin typeface="SutonnyOMJ" pitchFamily="2" charset="0"/>
                <a:cs typeface="SutonnyOMJ" pitchFamily="2" charset="0"/>
              </a:rPr>
              <a:t>কোন </a:t>
            </a:r>
            <a:endParaRPr lang="en-US" sz="3600" dirty="0" smtClean="0">
              <a:latin typeface="SutonnyOMJ" pitchFamily="2" charset="0"/>
              <a:cs typeface="SutonnyOMJ" pitchFamily="2" charset="0"/>
            </a:endParaRPr>
          </a:p>
          <a:p>
            <a:pPr>
              <a:buNone/>
            </a:pPr>
            <a:r>
              <a:rPr lang="en-US" sz="3600" dirty="0" smtClean="0">
                <a:latin typeface="SutonnyOMJ" pitchFamily="2" charset="0"/>
                <a:cs typeface="SutonnyOMJ" pitchFamily="2" charset="0"/>
              </a:rPr>
              <a:t>	</a:t>
            </a:r>
            <a:r>
              <a:rPr lang="as-IN" sz="3600" dirty="0" smtClean="0">
                <a:latin typeface="SutonnyOMJ" pitchFamily="2" charset="0"/>
                <a:cs typeface="SutonnyOMJ" pitchFamily="2" charset="0"/>
              </a:rPr>
              <a:t>কম্পিউটার ব্যবস্থায় স্থায়ী বা অস্থায়ীভাবে উপ</a:t>
            </a:r>
            <a:r>
              <a:rPr lang="bn-IN" sz="3600" dirty="0" smtClean="0">
                <a:latin typeface="SutonnyOMJ" pitchFamily="2" charset="0"/>
                <a:cs typeface="SutonnyOMJ" pitchFamily="2" charset="0"/>
              </a:rPr>
              <a:t>া</a:t>
            </a:r>
            <a:r>
              <a:rPr lang="as-IN" sz="3600" dirty="0" smtClean="0">
                <a:latin typeface="SutonnyOMJ" pitchFamily="2" charset="0"/>
                <a:cs typeface="SutonnyOMJ" pitchFamily="2" charset="0"/>
              </a:rPr>
              <a:t>ত্ত ধারণকারী যন্ত্রাংশকে বোঝায়। এগুলি মূলত </a:t>
            </a:r>
            <a:endParaRPr lang="en-US" sz="3600" dirty="0" smtClean="0">
              <a:latin typeface="SutonnyOMJ" pitchFamily="2" charset="0"/>
              <a:cs typeface="SutonnyOMJ" pitchFamily="2" charset="0"/>
            </a:endParaRPr>
          </a:p>
          <a:p>
            <a:pPr>
              <a:buNone/>
            </a:pPr>
            <a:r>
              <a:rPr lang="en-US" sz="3600" dirty="0" smtClean="0">
                <a:latin typeface="SutonnyOMJ" pitchFamily="2" charset="0"/>
                <a:cs typeface="SutonnyOMJ" pitchFamily="2" charset="0"/>
              </a:rPr>
              <a:t>	</a:t>
            </a:r>
            <a:r>
              <a:rPr lang="as-IN" sz="3600" dirty="0" smtClean="0">
                <a:latin typeface="SutonnyOMJ" pitchFamily="2" charset="0"/>
                <a:cs typeface="SutonnyOMJ" pitchFamily="2" charset="0"/>
              </a:rPr>
              <a:t>অর্ধপরিবাহী চিপ দিয়ে</a:t>
            </a:r>
            <a:r>
              <a:rPr lang="bn-IN" sz="3600" dirty="0" smtClean="0">
                <a:latin typeface="SutonnyOMJ" pitchFamily="2" charset="0"/>
                <a:cs typeface="SutonnyOMJ" pitchFamily="2" charset="0"/>
              </a:rPr>
              <a:t> </a:t>
            </a:r>
            <a:r>
              <a:rPr lang="as-IN" sz="3600" dirty="0" smtClean="0">
                <a:latin typeface="SutonnyOMJ" pitchFamily="2" charset="0"/>
                <a:cs typeface="SutonnyOMJ" pitchFamily="2" charset="0"/>
              </a:rPr>
              <a:t>বানানো হয়ে থাকে।</a:t>
            </a:r>
            <a:endParaRPr lang="en-US" sz="3600" dirty="0">
              <a:latin typeface="SutonnyOMJ" pitchFamily="2" charset="0"/>
              <a:cs typeface="SutonnyOMJ" pitchFamily="2"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n-IN" sz="5400" b="1" dirty="0" smtClean="0">
                <a:latin typeface="SutonnyOMJ" pitchFamily="2" charset="0"/>
                <a:cs typeface="SutonnyOMJ" pitchFamily="2" charset="0"/>
              </a:rPr>
              <a:t>মেমোরির একক</a:t>
            </a:r>
            <a:endParaRPr lang="en-US" sz="5400" b="1" dirty="0">
              <a:latin typeface="SutonnyOMJ" pitchFamily="2" charset="0"/>
              <a:cs typeface="SutonnyOMJ" pitchFamily="2" charset="0"/>
            </a:endParaRPr>
          </a:p>
        </p:txBody>
      </p:sp>
      <p:pic>
        <p:nvPicPr>
          <p:cNvPr id="4" name="Content Placeholder 3" descr="Untitled.jpg"/>
          <p:cNvPicPr>
            <a:picLocks noGrp="1" noChangeAspect="1"/>
          </p:cNvPicPr>
          <p:nvPr>
            <p:ph idx="1"/>
          </p:nvPr>
        </p:nvPicPr>
        <p:blipFill>
          <a:blip r:embed="rId2" cstate="print"/>
          <a:stretch>
            <a:fillRect/>
          </a:stretch>
        </p:blipFill>
        <p:spPr>
          <a:xfrm>
            <a:off x="1600200" y="1981200"/>
            <a:ext cx="6451802" cy="3200400"/>
          </a:xfr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a:bodyPr>
          <a:lstStyle/>
          <a:p>
            <a:pPr algn="ctr"/>
            <a:r>
              <a:rPr lang="bn-IN" sz="5400" b="1" dirty="0" smtClean="0">
                <a:latin typeface="SutonnyOMJ" pitchFamily="2" charset="0"/>
                <a:cs typeface="SutonnyOMJ" pitchFamily="2" charset="0"/>
              </a:rPr>
              <a:t>তথ্য ও যোগাযোগ প্রযুক্তি</a:t>
            </a:r>
            <a:endParaRPr lang="en-US" sz="5400" b="1" dirty="0">
              <a:latin typeface="SutonnyOMJ" pitchFamily="2" charset="0"/>
              <a:cs typeface="SutonnyOMJ" pitchFamily="2" charset="0"/>
            </a:endParaRPr>
          </a:p>
        </p:txBody>
      </p:sp>
      <p:sp>
        <p:nvSpPr>
          <p:cNvPr id="3" name="Content Placeholder 2"/>
          <p:cNvSpPr>
            <a:spLocks noGrp="1"/>
          </p:cNvSpPr>
          <p:nvPr>
            <p:ph idx="1"/>
          </p:nvPr>
        </p:nvSpPr>
        <p:spPr>
          <a:xfrm>
            <a:off x="1524000" y="2971800"/>
            <a:ext cx="6019800" cy="1523999"/>
          </a:xfrm>
        </p:spPr>
        <p:txBody>
          <a:bodyPr>
            <a:normAutofit fontScale="92500"/>
          </a:bodyPr>
          <a:lstStyle/>
          <a:p>
            <a:pPr algn="ctr">
              <a:buNone/>
            </a:pPr>
            <a:r>
              <a:rPr lang="bn-IN" sz="4800" b="1" dirty="0" smtClean="0"/>
              <a:t>২য় অধ্যায়</a:t>
            </a:r>
          </a:p>
          <a:p>
            <a:pPr algn="ctr">
              <a:buNone/>
            </a:pPr>
            <a:r>
              <a:rPr lang="bn-IN" sz="4000" dirty="0" smtClean="0"/>
              <a:t>কম্পিউটার সংশ্লিষ্ট যন্ত্রপাতি </a:t>
            </a:r>
            <a:endParaRPr lang="en-US" sz="4000"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79288"/>
          </a:xfrm>
        </p:spPr>
        <p:txBody>
          <a:bodyPr/>
          <a:lstStyle/>
          <a:p>
            <a:pPr algn="ctr"/>
            <a:r>
              <a:rPr lang="en-US" sz="5400" b="1" dirty="0" smtClean="0"/>
              <a:t>RAM</a:t>
            </a:r>
            <a:endParaRPr lang="en-US" sz="5400" b="1" dirty="0"/>
          </a:p>
        </p:txBody>
      </p:sp>
      <p:sp>
        <p:nvSpPr>
          <p:cNvPr id="3" name="Content Placeholder 2"/>
          <p:cNvSpPr>
            <a:spLocks noGrp="1"/>
          </p:cNvSpPr>
          <p:nvPr>
            <p:ph idx="1"/>
          </p:nvPr>
        </p:nvSpPr>
        <p:spPr>
          <a:xfrm>
            <a:off x="1219200" y="1371600"/>
            <a:ext cx="7315200" cy="4525963"/>
          </a:xfrm>
        </p:spPr>
        <p:txBody>
          <a:bodyPr/>
          <a:lstStyle/>
          <a:p>
            <a:pPr>
              <a:buNone/>
            </a:pPr>
            <a:r>
              <a:rPr lang="en-US" dirty="0" smtClean="0"/>
              <a:t>	 </a:t>
            </a:r>
            <a:r>
              <a:rPr lang="en-US" dirty="0" smtClean="0">
                <a:latin typeface="SutonnyOMJ" pitchFamily="2" charset="0"/>
                <a:cs typeface="SutonnyOMJ" pitchFamily="2" charset="0"/>
              </a:rPr>
              <a:t>RAM</a:t>
            </a:r>
            <a:r>
              <a:rPr lang="as-IN" dirty="0" smtClean="0">
                <a:latin typeface="SutonnyOMJ" pitchFamily="2" charset="0"/>
                <a:cs typeface="SutonnyOMJ" pitchFamily="2" charset="0"/>
              </a:rPr>
              <a:t>(</a:t>
            </a:r>
            <a:r>
              <a:rPr lang="en-US" dirty="0" smtClean="0">
                <a:latin typeface="SutonnyOMJ" pitchFamily="2" charset="0"/>
                <a:cs typeface="SutonnyOMJ" pitchFamily="2" charset="0"/>
              </a:rPr>
              <a:t>Random access memory) </a:t>
            </a:r>
            <a:r>
              <a:rPr lang="as-IN" dirty="0" smtClean="0">
                <a:latin typeface="SutonnyOMJ" pitchFamily="2" charset="0"/>
                <a:cs typeface="SutonnyOMJ" pitchFamily="2" charset="0"/>
              </a:rPr>
              <a:t>হল </a:t>
            </a:r>
            <a:endParaRPr lang="en-US" dirty="0" smtClean="0">
              <a:latin typeface="SutonnyOMJ" pitchFamily="2" charset="0"/>
              <a:cs typeface="SutonnyOMJ" pitchFamily="2" charset="0"/>
            </a:endParaRPr>
          </a:p>
          <a:p>
            <a:pPr>
              <a:buNone/>
            </a:pPr>
            <a:r>
              <a:rPr lang="en-US" dirty="0" smtClean="0">
                <a:latin typeface="SutonnyOMJ" pitchFamily="2" charset="0"/>
                <a:cs typeface="SutonnyOMJ" pitchFamily="2" charset="0"/>
              </a:rPr>
              <a:t>	</a:t>
            </a:r>
            <a:r>
              <a:rPr lang="as-IN" dirty="0" smtClean="0">
                <a:latin typeface="SutonnyOMJ" pitchFamily="2" charset="0"/>
                <a:cs typeface="SutonnyOMJ" pitchFamily="2" charset="0"/>
              </a:rPr>
              <a:t>এক ধরনের কম্পিউটারের উপাত্ত (ডাটা) সংরক্ষণের </a:t>
            </a:r>
            <a:endParaRPr lang="en-US" dirty="0" smtClean="0">
              <a:latin typeface="SutonnyOMJ" pitchFamily="2" charset="0"/>
              <a:cs typeface="SutonnyOMJ" pitchFamily="2" charset="0"/>
            </a:endParaRPr>
          </a:p>
          <a:p>
            <a:pPr>
              <a:buNone/>
            </a:pPr>
            <a:r>
              <a:rPr lang="en-US" dirty="0" smtClean="0">
                <a:latin typeface="SutonnyOMJ" pitchFamily="2" charset="0"/>
                <a:cs typeface="SutonnyOMJ" pitchFamily="2" charset="0"/>
              </a:rPr>
              <a:t>	</a:t>
            </a:r>
            <a:r>
              <a:rPr lang="as-IN" dirty="0" smtClean="0">
                <a:latin typeface="SutonnyOMJ" pitchFamily="2" charset="0"/>
                <a:cs typeface="SutonnyOMJ" pitchFamily="2" charset="0"/>
              </a:rPr>
              <a:t>মাধ্যম। র‌্যাম থেকে যে কোন </a:t>
            </a:r>
            <a:endParaRPr lang="en-US" dirty="0" smtClean="0">
              <a:latin typeface="SutonnyOMJ" pitchFamily="2" charset="0"/>
              <a:cs typeface="SutonnyOMJ" pitchFamily="2" charset="0"/>
            </a:endParaRPr>
          </a:p>
          <a:p>
            <a:pPr>
              <a:buNone/>
            </a:pPr>
            <a:r>
              <a:rPr lang="en-US" dirty="0" smtClean="0">
                <a:latin typeface="SutonnyOMJ" pitchFamily="2" charset="0"/>
                <a:cs typeface="SutonnyOMJ" pitchFamily="2" charset="0"/>
              </a:rPr>
              <a:t>	</a:t>
            </a:r>
            <a:r>
              <a:rPr lang="as-IN" dirty="0" smtClean="0">
                <a:latin typeface="SutonnyOMJ" pitchFamily="2" charset="0"/>
                <a:cs typeface="SutonnyOMJ" pitchFamily="2" charset="0"/>
              </a:rPr>
              <a:t>ক্রমে উপাত্ত "অ্যাক্সেস" করা যায়, এ </a:t>
            </a:r>
            <a:endParaRPr lang="en-US" dirty="0" smtClean="0">
              <a:latin typeface="SutonnyOMJ" pitchFamily="2" charset="0"/>
              <a:cs typeface="SutonnyOMJ" pitchFamily="2" charset="0"/>
            </a:endParaRPr>
          </a:p>
          <a:p>
            <a:pPr>
              <a:buNone/>
            </a:pPr>
            <a:r>
              <a:rPr lang="en-US" dirty="0" smtClean="0">
                <a:latin typeface="SutonnyOMJ" pitchFamily="2" charset="0"/>
                <a:cs typeface="SutonnyOMJ" pitchFamily="2" charset="0"/>
              </a:rPr>
              <a:t>	</a:t>
            </a:r>
            <a:r>
              <a:rPr lang="as-IN" dirty="0" smtClean="0">
                <a:latin typeface="SutonnyOMJ" pitchFamily="2" charset="0"/>
                <a:cs typeface="SutonnyOMJ" pitchFamily="2" charset="0"/>
              </a:rPr>
              <a:t>কারণেই একে র‌্যান্ডম অ্যাক্সেস মেমোরি বলা হয়। </a:t>
            </a:r>
            <a:endParaRPr lang="en-US" dirty="0" smtClean="0">
              <a:latin typeface="SutonnyOMJ" pitchFamily="2" charset="0"/>
              <a:cs typeface="SutonnyOMJ" pitchFamily="2" charset="0"/>
            </a:endParaRPr>
          </a:p>
          <a:p>
            <a:pPr>
              <a:buNone/>
            </a:pPr>
            <a:r>
              <a:rPr lang="en-US" dirty="0" smtClean="0">
                <a:latin typeface="SutonnyOMJ" pitchFamily="2" charset="0"/>
                <a:cs typeface="SutonnyOMJ" pitchFamily="2" charset="0"/>
              </a:rPr>
              <a:t>	</a:t>
            </a:r>
            <a:r>
              <a:rPr lang="as-IN" dirty="0" smtClean="0">
                <a:latin typeface="SutonnyOMJ" pitchFamily="2" charset="0"/>
                <a:cs typeface="SutonnyOMJ" pitchFamily="2" charset="0"/>
              </a:rPr>
              <a:t>র‌্যান্ডম শব্দটি দিয়ে এখানে বুঝানো হয়েছে - যে কোনো উপাত্ত (তার অবস্থানের উপরে নির্ভর না করে) ঠিক </a:t>
            </a:r>
            <a:endParaRPr lang="en-US" dirty="0" smtClean="0">
              <a:latin typeface="SutonnyOMJ" pitchFamily="2" charset="0"/>
              <a:cs typeface="SutonnyOMJ" pitchFamily="2" charset="0"/>
            </a:endParaRPr>
          </a:p>
          <a:p>
            <a:pPr>
              <a:buNone/>
            </a:pPr>
            <a:r>
              <a:rPr lang="en-US" dirty="0" smtClean="0">
                <a:latin typeface="SutonnyOMJ" pitchFamily="2" charset="0"/>
                <a:cs typeface="SutonnyOMJ" pitchFamily="2" charset="0"/>
              </a:rPr>
              <a:t>	</a:t>
            </a:r>
            <a:r>
              <a:rPr lang="as-IN" dirty="0" smtClean="0">
                <a:latin typeface="SutonnyOMJ" pitchFamily="2" charset="0"/>
                <a:cs typeface="SutonnyOMJ" pitchFamily="2" charset="0"/>
              </a:rPr>
              <a:t>একই নির্দিষ্ট সময়ে উদ্ধার করা যায়।</a:t>
            </a:r>
            <a:endParaRPr lang="en-US" dirty="0">
              <a:latin typeface="SutonnyOMJ" pitchFamily="2" charset="0"/>
              <a:cs typeface="SutonnyOMJ" pitchFamily="2"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_JiKR-yr12BZsbkRTgYueDw.jpeg"/>
          <p:cNvPicPr>
            <a:picLocks noGrp="1" noChangeAspect="1"/>
          </p:cNvPicPr>
          <p:nvPr>
            <p:ph idx="1"/>
          </p:nvPr>
        </p:nvPicPr>
        <p:blipFill>
          <a:blip r:embed="rId2" cstate="print"/>
          <a:stretch>
            <a:fillRect/>
          </a:stretch>
        </p:blipFill>
        <p:spPr>
          <a:xfrm>
            <a:off x="1447800" y="0"/>
            <a:ext cx="7467600" cy="3827145"/>
          </a:xfrm>
        </p:spPr>
      </p:pic>
      <p:pic>
        <p:nvPicPr>
          <p:cNvPr id="7" name="Picture 6" descr="Computer-RAM.jpg"/>
          <p:cNvPicPr>
            <a:picLocks noChangeAspect="1"/>
          </p:cNvPicPr>
          <p:nvPr/>
        </p:nvPicPr>
        <p:blipFill>
          <a:blip r:embed="rId3" cstate="print"/>
          <a:stretch>
            <a:fillRect/>
          </a:stretch>
        </p:blipFill>
        <p:spPr>
          <a:xfrm>
            <a:off x="2057400" y="3810000"/>
            <a:ext cx="4953000" cy="3048000"/>
          </a:xfrm>
          <a:prstGeom prst="rect">
            <a:avLst/>
          </a:prstGeom>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ROM</a:t>
            </a:r>
            <a:endParaRPr lang="en-US" sz="5400" b="1" dirty="0"/>
          </a:p>
        </p:txBody>
      </p:sp>
      <p:sp>
        <p:nvSpPr>
          <p:cNvPr id="3" name="Content Placeholder 2"/>
          <p:cNvSpPr>
            <a:spLocks noGrp="1"/>
          </p:cNvSpPr>
          <p:nvPr>
            <p:ph idx="1"/>
          </p:nvPr>
        </p:nvSpPr>
        <p:spPr>
          <a:xfrm>
            <a:off x="914400" y="1600201"/>
            <a:ext cx="8153400" cy="4525963"/>
          </a:xfrm>
        </p:spPr>
        <p:txBody>
          <a:bodyPr/>
          <a:lstStyle/>
          <a:p>
            <a:pPr>
              <a:buNone/>
            </a:pPr>
            <a:r>
              <a:rPr lang="en-US" dirty="0" smtClean="0"/>
              <a:t>   </a:t>
            </a:r>
            <a:r>
              <a:rPr lang="en-US" dirty="0" smtClean="0">
                <a:latin typeface="SutonnyOMJ" pitchFamily="2" charset="0"/>
                <a:cs typeface="SutonnyOMJ" pitchFamily="2" charset="0"/>
              </a:rPr>
              <a:t>ROM</a:t>
            </a:r>
            <a:r>
              <a:rPr lang="as-IN" dirty="0" smtClean="0">
                <a:latin typeface="SutonnyOMJ" pitchFamily="2" charset="0"/>
                <a:cs typeface="SutonnyOMJ" pitchFamily="2" charset="0"/>
              </a:rPr>
              <a:t>(</a:t>
            </a:r>
            <a:r>
              <a:rPr lang="en-US" dirty="0" smtClean="0">
                <a:latin typeface="SutonnyOMJ" pitchFamily="2" charset="0"/>
                <a:cs typeface="SutonnyOMJ" pitchFamily="2" charset="0"/>
              </a:rPr>
              <a:t>Read-only memory) </a:t>
            </a:r>
            <a:r>
              <a:rPr lang="as-IN" dirty="0" smtClean="0">
                <a:latin typeface="SutonnyOMJ" pitchFamily="2" charset="0"/>
                <a:cs typeface="SutonnyOMJ" pitchFamily="2" charset="0"/>
              </a:rPr>
              <a:t>হল এক </a:t>
            </a:r>
            <a:endParaRPr lang="en-US" dirty="0" smtClean="0">
              <a:latin typeface="SutonnyOMJ" pitchFamily="2" charset="0"/>
              <a:cs typeface="SutonnyOMJ" pitchFamily="2" charset="0"/>
            </a:endParaRPr>
          </a:p>
          <a:p>
            <a:pPr>
              <a:buNone/>
            </a:pPr>
            <a:r>
              <a:rPr lang="en-US" dirty="0" smtClean="0">
                <a:latin typeface="SutonnyOMJ" pitchFamily="2" charset="0"/>
                <a:cs typeface="SutonnyOMJ" pitchFamily="2" charset="0"/>
              </a:rPr>
              <a:t>	</a:t>
            </a:r>
            <a:r>
              <a:rPr lang="as-IN" dirty="0" smtClean="0">
                <a:latin typeface="SutonnyOMJ" pitchFamily="2" charset="0"/>
                <a:cs typeface="SutonnyOMJ" pitchFamily="2" charset="0"/>
              </a:rPr>
              <a:t>ধরনের সংরক্ষণ</a:t>
            </a:r>
            <a:r>
              <a:rPr lang="bn-IN" dirty="0" smtClean="0">
                <a:latin typeface="SutonnyOMJ" pitchFamily="2" charset="0"/>
                <a:cs typeface="SutonnyOMJ" pitchFamily="2" charset="0"/>
              </a:rPr>
              <a:t> </a:t>
            </a:r>
            <a:r>
              <a:rPr lang="as-IN" dirty="0" smtClean="0">
                <a:latin typeface="SutonnyOMJ" pitchFamily="2" charset="0"/>
                <a:cs typeface="SutonnyOMJ" pitchFamily="2" charset="0"/>
              </a:rPr>
              <a:t>মাধ্যম যা কম্পিউটার এবং অন্যান্য </a:t>
            </a:r>
            <a:endParaRPr lang="en-US" dirty="0" smtClean="0">
              <a:latin typeface="SutonnyOMJ" pitchFamily="2" charset="0"/>
              <a:cs typeface="SutonnyOMJ" pitchFamily="2" charset="0"/>
            </a:endParaRPr>
          </a:p>
          <a:p>
            <a:pPr>
              <a:buNone/>
            </a:pPr>
            <a:r>
              <a:rPr lang="en-US" dirty="0" smtClean="0">
                <a:latin typeface="SutonnyOMJ" pitchFamily="2" charset="0"/>
                <a:cs typeface="SutonnyOMJ" pitchFamily="2" charset="0"/>
              </a:rPr>
              <a:t>	</a:t>
            </a:r>
            <a:r>
              <a:rPr lang="as-IN" dirty="0" smtClean="0">
                <a:latin typeface="SutonnyOMJ" pitchFamily="2" charset="0"/>
                <a:cs typeface="SutonnyOMJ" pitchFamily="2" charset="0"/>
              </a:rPr>
              <a:t>ইলেক্ট্রনিক যন্ত্রে</a:t>
            </a:r>
            <a:r>
              <a:rPr lang="en-US" dirty="0" smtClean="0">
                <a:latin typeface="SutonnyOMJ" pitchFamily="2" charset="0"/>
                <a:cs typeface="SutonnyOMJ" pitchFamily="2" charset="0"/>
              </a:rPr>
              <a:t> </a:t>
            </a:r>
            <a:r>
              <a:rPr lang="as-IN" dirty="0" smtClean="0">
                <a:latin typeface="SutonnyOMJ" pitchFamily="2" charset="0"/>
                <a:cs typeface="SutonnyOMJ" pitchFamily="2" charset="0"/>
              </a:rPr>
              <a:t>উপাত্ত (ডাটা)</a:t>
            </a:r>
            <a:r>
              <a:rPr lang="en-US" dirty="0" smtClean="0">
                <a:latin typeface="SutonnyOMJ" pitchFamily="2" charset="0"/>
                <a:cs typeface="SutonnyOMJ" pitchFamily="2" charset="0"/>
              </a:rPr>
              <a:t> </a:t>
            </a:r>
            <a:r>
              <a:rPr lang="bn-IN" dirty="0" smtClean="0">
                <a:latin typeface="SutonnyOMJ" pitchFamily="2" charset="0"/>
                <a:cs typeface="SutonnyOMJ" pitchFamily="2" charset="0"/>
              </a:rPr>
              <a:t>স্থায়ীভাবে সংরক্ষণ করতে</a:t>
            </a:r>
            <a:r>
              <a:rPr lang="as-IN" dirty="0" smtClean="0">
                <a:latin typeface="SutonnyOMJ" pitchFamily="2" charset="0"/>
                <a:cs typeface="SutonnyOMJ" pitchFamily="2" charset="0"/>
              </a:rPr>
              <a:t> </a:t>
            </a:r>
            <a:endParaRPr lang="en-US" dirty="0" smtClean="0">
              <a:latin typeface="SutonnyOMJ" pitchFamily="2" charset="0"/>
              <a:cs typeface="SutonnyOMJ" pitchFamily="2" charset="0"/>
            </a:endParaRPr>
          </a:p>
          <a:p>
            <a:pPr>
              <a:buNone/>
            </a:pPr>
            <a:r>
              <a:rPr lang="en-US" dirty="0" smtClean="0">
                <a:latin typeface="SutonnyOMJ" pitchFamily="2" charset="0"/>
                <a:cs typeface="SutonnyOMJ" pitchFamily="2" charset="0"/>
              </a:rPr>
              <a:t>	</a:t>
            </a:r>
            <a:r>
              <a:rPr lang="as-IN" dirty="0" smtClean="0">
                <a:latin typeface="SutonnyOMJ" pitchFamily="2" charset="0"/>
                <a:cs typeface="SutonnyOMJ" pitchFamily="2" charset="0"/>
              </a:rPr>
              <a:t>ব্যবহার করা হয়। </a:t>
            </a:r>
            <a:endParaRPr lang="en-US" dirty="0" smtClean="0">
              <a:latin typeface="SutonnyOMJ" pitchFamily="2" charset="0"/>
              <a:cs typeface="SutonnyOMJ" pitchFamily="2" charset="0"/>
            </a:endParaRPr>
          </a:p>
          <a:p>
            <a:pPr>
              <a:buNone/>
            </a:pPr>
            <a:r>
              <a:rPr lang="en-US" dirty="0" smtClean="0">
                <a:latin typeface="SutonnyOMJ" pitchFamily="2" charset="0"/>
                <a:cs typeface="SutonnyOMJ" pitchFamily="2" charset="0"/>
              </a:rPr>
              <a:t>	</a:t>
            </a:r>
            <a:r>
              <a:rPr lang="as-IN" dirty="0" smtClean="0">
                <a:latin typeface="SutonnyOMJ" pitchFamily="2" charset="0"/>
                <a:cs typeface="SutonnyOMJ" pitchFamily="2" charset="0"/>
              </a:rPr>
              <a:t>রমে যে তথ্য থাকে তা পরিবর্তন করা যায় না বা করা গেলেও তা খুব ধীরে অথবা করা কঠিন।</a:t>
            </a:r>
            <a:endParaRPr lang="en-US" dirty="0">
              <a:latin typeface="SutonnyOMJ" pitchFamily="2" charset="0"/>
              <a:cs typeface="SutonnyOMJ" pitchFamily="2"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1).jpg"/>
          <p:cNvPicPr>
            <a:picLocks noGrp="1" noChangeAspect="1"/>
          </p:cNvPicPr>
          <p:nvPr>
            <p:ph idx="1"/>
          </p:nvPr>
        </p:nvPicPr>
        <p:blipFill>
          <a:blip r:embed="rId2" cstate="print"/>
          <a:stretch>
            <a:fillRect/>
          </a:stretch>
        </p:blipFill>
        <p:spPr>
          <a:xfrm>
            <a:off x="914400" y="3733800"/>
            <a:ext cx="2835949" cy="2048185"/>
          </a:xfrm>
        </p:spPr>
      </p:pic>
      <p:pic>
        <p:nvPicPr>
          <p:cNvPr id="5" name="Picture 4" descr="rom-pack.png"/>
          <p:cNvPicPr>
            <a:picLocks noChangeAspect="1"/>
          </p:cNvPicPr>
          <p:nvPr/>
        </p:nvPicPr>
        <p:blipFill>
          <a:blip r:embed="rId3" cstate="print"/>
          <a:stretch>
            <a:fillRect/>
          </a:stretch>
        </p:blipFill>
        <p:spPr>
          <a:xfrm>
            <a:off x="3886200" y="1143000"/>
            <a:ext cx="4646668" cy="3740568"/>
          </a:xfrm>
          <a:prstGeom prst="rect">
            <a:avLst/>
          </a:prstGeom>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79288"/>
          </a:xfrm>
        </p:spPr>
        <p:txBody>
          <a:bodyPr/>
          <a:lstStyle/>
          <a:p>
            <a:pPr algn="ctr"/>
            <a:r>
              <a:rPr lang="bn-IN" sz="5400" b="1" dirty="0" smtClean="0">
                <a:latin typeface="SutonnyOMJ" pitchFamily="2" charset="0"/>
                <a:cs typeface="SutonnyOMJ" pitchFamily="2" charset="0"/>
              </a:rPr>
              <a:t>মেমোরি ও স্টোরেজ ডিভাইস</a:t>
            </a:r>
            <a:endParaRPr lang="en-US" sz="5400" dirty="0">
              <a:latin typeface="SutonnyOMJ" pitchFamily="2" charset="0"/>
              <a:cs typeface="SutonnyOMJ" pitchFamily="2" charset="0"/>
            </a:endParaRPr>
          </a:p>
        </p:txBody>
      </p:sp>
      <p:sp>
        <p:nvSpPr>
          <p:cNvPr id="3" name="Content Placeholder 2"/>
          <p:cNvSpPr>
            <a:spLocks noGrp="1"/>
          </p:cNvSpPr>
          <p:nvPr>
            <p:ph idx="1"/>
          </p:nvPr>
        </p:nvSpPr>
        <p:spPr>
          <a:xfrm>
            <a:off x="1371600" y="1600201"/>
            <a:ext cx="7239000" cy="4525963"/>
          </a:xfrm>
        </p:spPr>
        <p:txBody>
          <a:bodyPr>
            <a:normAutofit/>
          </a:bodyPr>
          <a:lstStyle/>
          <a:p>
            <a:pPr marL="0" indent="0">
              <a:lnSpc>
                <a:spcPct val="110000"/>
              </a:lnSpc>
              <a:spcBef>
                <a:spcPts val="600"/>
              </a:spcBef>
              <a:buNone/>
            </a:pPr>
            <a:r>
              <a:rPr lang="bn-IN" b="1" dirty="0" smtClean="0"/>
              <a:t>হার্ডডিস্কঃ</a:t>
            </a:r>
            <a:r>
              <a:rPr lang="en-US" b="1" dirty="0" smtClean="0"/>
              <a:t> </a:t>
            </a:r>
            <a:r>
              <a:rPr lang="as-IN" sz="2800" dirty="0" smtClean="0"/>
              <a:t>হার্ড ডিস্ক</a:t>
            </a:r>
            <a:r>
              <a:rPr lang="en-US" sz="2800" dirty="0" smtClean="0"/>
              <a:t>, </a:t>
            </a:r>
            <a:r>
              <a:rPr lang="as-IN" sz="2800" dirty="0" smtClean="0"/>
              <a:t>হার্ড ড্রাইভ বা ফিক্সড ড্রাইভ হলো ডাটা সংরক্ষণের যন্ত্র যা তথ্য জমা এবং </a:t>
            </a:r>
            <a:endParaRPr lang="en-US" sz="2800" dirty="0" smtClean="0"/>
          </a:p>
          <a:p>
            <a:pPr marL="0" indent="0">
              <a:lnSpc>
                <a:spcPct val="110000"/>
              </a:lnSpc>
              <a:spcBef>
                <a:spcPts val="600"/>
              </a:spcBef>
              <a:buNone/>
            </a:pPr>
            <a:r>
              <a:rPr lang="as-IN" sz="2800" dirty="0" smtClean="0"/>
              <a:t>পরবর্তী সময়ে পড়ার জন্য ব্যবহৃত হয়। হার্ড </a:t>
            </a:r>
            <a:endParaRPr lang="en-US" sz="2800" dirty="0" smtClean="0"/>
          </a:p>
          <a:p>
            <a:pPr marL="0" indent="0">
              <a:lnSpc>
                <a:spcPct val="110000"/>
              </a:lnSpc>
              <a:spcBef>
                <a:spcPts val="600"/>
              </a:spcBef>
              <a:buNone/>
            </a:pPr>
            <a:r>
              <a:rPr lang="as-IN" sz="2800" dirty="0" smtClean="0"/>
              <a:t>ডিস্ক ড্রাইভ কম্পিউটার বন্ধ করার পরও ডাটা সংরক্ষন করে রাখে।</a:t>
            </a:r>
            <a:endParaRPr lang="en-US" sz="2800"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db7b24e-edf7-45f0-b37c-e17e11da59d8.jpg"/>
          <p:cNvPicPr>
            <a:picLocks noGrp="1" noChangeAspect="1"/>
          </p:cNvPicPr>
          <p:nvPr>
            <p:ph idx="1"/>
          </p:nvPr>
        </p:nvPicPr>
        <p:blipFill>
          <a:blip r:embed="rId2" cstate="print"/>
          <a:stretch>
            <a:fillRect/>
          </a:stretch>
        </p:blipFill>
        <p:spPr>
          <a:xfrm>
            <a:off x="5105400" y="1600200"/>
            <a:ext cx="3810000" cy="3810000"/>
          </a:xfrm>
        </p:spPr>
      </p:pic>
      <p:pic>
        <p:nvPicPr>
          <p:cNvPr id="6" name="Picture 5" descr="WD INT Blue 1TB-500x500.jpg"/>
          <p:cNvPicPr>
            <a:picLocks noChangeAspect="1"/>
          </p:cNvPicPr>
          <p:nvPr/>
        </p:nvPicPr>
        <p:blipFill>
          <a:blip r:embed="rId3" cstate="print"/>
          <a:stretch>
            <a:fillRect/>
          </a:stretch>
        </p:blipFill>
        <p:spPr>
          <a:xfrm>
            <a:off x="1371600" y="-228600"/>
            <a:ext cx="3962400" cy="4191000"/>
          </a:xfrm>
          <a:prstGeom prst="rect">
            <a:avLst/>
          </a:prstGeom>
        </p:spPr>
      </p:pic>
      <p:pic>
        <p:nvPicPr>
          <p:cNvPr id="5" name="Picture 4" descr="1200px-Laptop-hard-drive-exposed.jpg"/>
          <p:cNvPicPr>
            <a:picLocks noChangeAspect="1"/>
          </p:cNvPicPr>
          <p:nvPr/>
        </p:nvPicPr>
        <p:blipFill>
          <a:blip r:embed="rId4" cstate="print"/>
          <a:stretch>
            <a:fillRect/>
          </a:stretch>
        </p:blipFill>
        <p:spPr>
          <a:xfrm>
            <a:off x="1676400" y="3733800"/>
            <a:ext cx="4091392" cy="3129915"/>
          </a:xfrm>
          <a:prstGeom prst="rect">
            <a:avLst/>
          </a:prstGeom>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79288"/>
          </a:xfrm>
        </p:spPr>
        <p:txBody>
          <a:bodyPr/>
          <a:lstStyle/>
          <a:p>
            <a:pPr algn="ctr"/>
            <a:r>
              <a:rPr lang="bn-IN" sz="5400" dirty="0" smtClean="0">
                <a:latin typeface="SutonnyOMJ" pitchFamily="2" charset="0"/>
                <a:cs typeface="SutonnyOMJ" pitchFamily="2" charset="0"/>
              </a:rPr>
              <a:t>সিডি(</a:t>
            </a:r>
            <a:r>
              <a:rPr lang="en-US" sz="5400" dirty="0" smtClean="0">
                <a:latin typeface="SutonnyOMJ" pitchFamily="2" charset="0"/>
                <a:cs typeface="SutonnyOMJ" pitchFamily="2" charset="0"/>
              </a:rPr>
              <a:t>CD</a:t>
            </a:r>
            <a:r>
              <a:rPr lang="bn-IN" sz="5400" dirty="0" smtClean="0">
                <a:latin typeface="SutonnyOMJ" pitchFamily="2" charset="0"/>
                <a:cs typeface="SutonnyOMJ" pitchFamily="2" charset="0"/>
              </a:rPr>
              <a:t>)</a:t>
            </a:r>
            <a:r>
              <a:rPr lang="en-US" sz="5400" dirty="0" smtClean="0">
                <a:latin typeface="SutonnyOMJ" pitchFamily="2" charset="0"/>
                <a:cs typeface="SutonnyOMJ" pitchFamily="2" charset="0"/>
              </a:rPr>
              <a:t>/</a:t>
            </a:r>
            <a:r>
              <a:rPr lang="as-IN" sz="5400" dirty="0" smtClean="0">
                <a:latin typeface="SutonnyOMJ" pitchFamily="2" charset="0"/>
                <a:cs typeface="SutonnyOMJ" pitchFamily="2" charset="0"/>
              </a:rPr>
              <a:t>ডিভিডি (</a:t>
            </a:r>
            <a:r>
              <a:rPr lang="en-US" sz="5400" dirty="0" smtClean="0">
                <a:latin typeface="SutonnyOMJ" pitchFamily="2" charset="0"/>
                <a:cs typeface="SutonnyOMJ" pitchFamily="2" charset="0"/>
              </a:rPr>
              <a:t>DVD)</a:t>
            </a:r>
            <a:r>
              <a:rPr lang="en-US" dirty="0" smtClean="0"/>
              <a:t> </a:t>
            </a:r>
            <a:endParaRPr lang="en-US" dirty="0"/>
          </a:p>
        </p:txBody>
      </p:sp>
      <p:sp>
        <p:nvSpPr>
          <p:cNvPr id="3" name="Content Placeholder 2"/>
          <p:cNvSpPr>
            <a:spLocks noGrp="1"/>
          </p:cNvSpPr>
          <p:nvPr>
            <p:ph idx="1"/>
          </p:nvPr>
        </p:nvSpPr>
        <p:spPr>
          <a:xfrm>
            <a:off x="1219200" y="1371600"/>
            <a:ext cx="7543800" cy="5029199"/>
          </a:xfrm>
        </p:spPr>
        <p:txBody>
          <a:bodyPr>
            <a:noAutofit/>
          </a:bodyPr>
          <a:lstStyle/>
          <a:p>
            <a:pPr>
              <a:buNone/>
            </a:pPr>
            <a:r>
              <a:rPr lang="en-US" sz="2400" dirty="0" smtClean="0">
                <a:latin typeface="SutonnyOMJ" pitchFamily="2" charset="0"/>
                <a:cs typeface="SutonnyOMJ" pitchFamily="2" charset="0"/>
              </a:rPr>
              <a:t>	</a:t>
            </a:r>
            <a:r>
              <a:rPr lang="bn-IN" sz="2400" b="1" dirty="0" smtClean="0">
                <a:latin typeface="SutonnyOMJ" pitchFamily="2" charset="0"/>
                <a:cs typeface="SutonnyOMJ" pitchFamily="2" charset="0"/>
              </a:rPr>
              <a:t>সিডি(</a:t>
            </a:r>
            <a:r>
              <a:rPr lang="en-US" sz="2400" b="1" dirty="0" smtClean="0">
                <a:latin typeface="SutonnyOMJ" pitchFamily="2" charset="0"/>
                <a:cs typeface="SutonnyOMJ" pitchFamily="2" charset="0"/>
              </a:rPr>
              <a:t>CD</a:t>
            </a:r>
            <a:r>
              <a:rPr lang="bn-IN" sz="2400" b="1" dirty="0" smtClean="0">
                <a:latin typeface="SutonnyOMJ" pitchFamily="2" charset="0"/>
                <a:cs typeface="SutonnyOMJ" pitchFamily="2" charset="0"/>
              </a:rPr>
              <a:t>)</a:t>
            </a:r>
            <a:endParaRPr lang="en-US" sz="2400" b="1" dirty="0" smtClean="0">
              <a:latin typeface="SutonnyOMJ" pitchFamily="2" charset="0"/>
              <a:cs typeface="SutonnyOMJ" pitchFamily="2" charset="0"/>
            </a:endParaRPr>
          </a:p>
          <a:p>
            <a:r>
              <a:rPr lang="en-US" sz="2400" dirty="0" smtClean="0">
                <a:latin typeface="SutonnyOMJ" pitchFamily="2" charset="0"/>
                <a:cs typeface="SutonnyOMJ" pitchFamily="2" charset="0"/>
              </a:rPr>
              <a:t>CD-ROM </a:t>
            </a:r>
            <a:r>
              <a:rPr lang="as-IN" sz="2400" dirty="0" smtClean="0">
                <a:latin typeface="SutonnyOMJ" pitchFamily="2" charset="0"/>
                <a:cs typeface="SutonnyOMJ" pitchFamily="2" charset="0"/>
              </a:rPr>
              <a:t>এর পূর্ণরূপ হচ্ছে </a:t>
            </a:r>
            <a:r>
              <a:rPr lang="en-US" sz="2400" dirty="0" smtClean="0">
                <a:latin typeface="SutonnyOMJ" pitchFamily="2" charset="0"/>
                <a:cs typeface="SutonnyOMJ" pitchFamily="2" charset="0"/>
              </a:rPr>
              <a:t>Compact Disk Read Only Memory.</a:t>
            </a:r>
          </a:p>
          <a:p>
            <a:r>
              <a:rPr lang="as-IN" sz="2400" dirty="0" smtClean="0">
                <a:latin typeface="SutonnyOMJ" pitchFamily="2" charset="0"/>
                <a:cs typeface="SutonnyOMJ" pitchFamily="2" charset="0"/>
              </a:rPr>
              <a:t>এতে এক স্তরে ডেটা সংরক্ষণ করা হয়।</a:t>
            </a:r>
          </a:p>
          <a:p>
            <a:r>
              <a:rPr lang="as-IN" sz="2400" dirty="0" smtClean="0">
                <a:latin typeface="SutonnyOMJ" pitchFamily="2" charset="0"/>
                <a:cs typeface="SutonnyOMJ" pitchFamily="2" charset="0"/>
              </a:rPr>
              <a:t>ধারণ ক্ষমতা তুলনামূলকভাবে কম। ৭০০ মেগাবাইটের মতো।</a:t>
            </a:r>
          </a:p>
          <a:p>
            <a:pPr>
              <a:buNone/>
            </a:pPr>
            <a:r>
              <a:rPr lang="en-US" sz="2400" dirty="0" smtClean="0">
                <a:latin typeface="SutonnyOMJ" pitchFamily="2" charset="0"/>
                <a:cs typeface="SutonnyOMJ" pitchFamily="2" charset="0"/>
              </a:rPr>
              <a:t>	</a:t>
            </a:r>
          </a:p>
          <a:p>
            <a:pPr>
              <a:buNone/>
            </a:pPr>
            <a:r>
              <a:rPr lang="en-US" sz="2400" b="1" dirty="0" smtClean="0">
                <a:latin typeface="SutonnyOMJ" pitchFamily="2" charset="0"/>
                <a:cs typeface="SutonnyOMJ" pitchFamily="2" charset="0"/>
              </a:rPr>
              <a:t>	</a:t>
            </a:r>
            <a:r>
              <a:rPr lang="as-IN" sz="2400" b="1" dirty="0" smtClean="0">
                <a:latin typeface="SutonnyOMJ" pitchFamily="2" charset="0"/>
                <a:cs typeface="SutonnyOMJ" pitchFamily="2" charset="0"/>
              </a:rPr>
              <a:t>ডিভিডি (</a:t>
            </a:r>
            <a:r>
              <a:rPr lang="en-US" sz="2400" b="1" dirty="0" smtClean="0">
                <a:latin typeface="SutonnyOMJ" pitchFamily="2" charset="0"/>
                <a:cs typeface="SutonnyOMJ" pitchFamily="2" charset="0"/>
              </a:rPr>
              <a:t>DVD) </a:t>
            </a:r>
          </a:p>
          <a:p>
            <a:r>
              <a:rPr lang="en-US" sz="2400" dirty="0" smtClean="0">
                <a:latin typeface="SutonnyOMJ" pitchFamily="2" charset="0"/>
                <a:cs typeface="SutonnyOMJ" pitchFamily="2" charset="0"/>
              </a:rPr>
              <a:t>DVD </a:t>
            </a:r>
            <a:r>
              <a:rPr lang="as-IN" sz="2400" dirty="0" smtClean="0">
                <a:latin typeface="SutonnyOMJ" pitchFamily="2" charset="0"/>
                <a:cs typeface="SutonnyOMJ" pitchFamily="2" charset="0"/>
              </a:rPr>
              <a:t>এর পূর্ণরূপ হচ্ছে </a:t>
            </a:r>
            <a:r>
              <a:rPr lang="en-US" sz="2400" dirty="0" smtClean="0">
                <a:latin typeface="SutonnyOMJ" pitchFamily="2" charset="0"/>
                <a:cs typeface="SutonnyOMJ" pitchFamily="2" charset="0"/>
              </a:rPr>
              <a:t>Digital Video Disk </a:t>
            </a:r>
            <a:r>
              <a:rPr lang="as-IN" sz="2400" dirty="0" smtClean="0">
                <a:latin typeface="SutonnyOMJ" pitchFamily="2" charset="0"/>
                <a:cs typeface="SutonnyOMJ" pitchFamily="2" charset="0"/>
              </a:rPr>
              <a:t>অথবা </a:t>
            </a:r>
            <a:r>
              <a:rPr lang="en-US" sz="2400" dirty="0" smtClean="0">
                <a:latin typeface="SutonnyOMJ" pitchFamily="2" charset="0"/>
                <a:cs typeface="SutonnyOMJ" pitchFamily="2" charset="0"/>
              </a:rPr>
              <a:t>Digital Versatile Disk.</a:t>
            </a:r>
          </a:p>
          <a:p>
            <a:r>
              <a:rPr lang="as-IN" sz="2400" dirty="0" smtClean="0">
                <a:latin typeface="SutonnyOMJ" pitchFamily="2" charset="0"/>
                <a:cs typeface="SutonnyOMJ" pitchFamily="2" charset="0"/>
              </a:rPr>
              <a:t>এতে একাদিক স্তরে ডেটা সংরক্ষণ করা হয়।</a:t>
            </a:r>
          </a:p>
          <a:p>
            <a:r>
              <a:rPr lang="as-IN" sz="2400" dirty="0" smtClean="0">
                <a:latin typeface="SutonnyOMJ" pitchFamily="2" charset="0"/>
                <a:cs typeface="SutonnyOMJ" pitchFamily="2" charset="0"/>
              </a:rPr>
              <a:t>ধারণক্ষমতা তুলনামূলকভাবে বেশি। ৪.৭ গিগাবাইট থেকে ১৭ গিগাবাইট বা তারও উপরে।</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 (1).jpg"/>
          <p:cNvPicPr>
            <a:picLocks noGrp="1" noChangeAspect="1"/>
          </p:cNvPicPr>
          <p:nvPr>
            <p:ph idx="1"/>
          </p:nvPr>
        </p:nvPicPr>
        <p:blipFill>
          <a:blip r:embed="rId2" cstate="print"/>
          <a:stretch>
            <a:fillRect/>
          </a:stretch>
        </p:blipFill>
        <p:spPr>
          <a:xfrm>
            <a:off x="3505200" y="3825215"/>
            <a:ext cx="4464112" cy="3032785"/>
          </a:xfrm>
        </p:spPr>
      </p:pic>
      <p:pic>
        <p:nvPicPr>
          <p:cNvPr id="5" name="Picture 4" descr="cd.jpg"/>
          <p:cNvPicPr>
            <a:picLocks noChangeAspect="1"/>
          </p:cNvPicPr>
          <p:nvPr/>
        </p:nvPicPr>
        <p:blipFill>
          <a:blip r:embed="rId3" cstate="print"/>
          <a:stretch>
            <a:fillRect/>
          </a:stretch>
        </p:blipFill>
        <p:spPr>
          <a:xfrm>
            <a:off x="1371600" y="1219200"/>
            <a:ext cx="4229100" cy="2819400"/>
          </a:xfrm>
          <a:prstGeom prst="rect">
            <a:avLst/>
          </a:prstGeom>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n-IN" sz="5400" b="1" dirty="0" smtClean="0">
                <a:latin typeface="SutonnyOMJ" pitchFamily="2" charset="0"/>
                <a:cs typeface="SutonnyOMJ" pitchFamily="2" charset="0"/>
              </a:rPr>
              <a:t>ফ্ল্যাশ </a:t>
            </a:r>
            <a:r>
              <a:rPr lang="as-IN" sz="5400" b="1" dirty="0" smtClean="0">
                <a:latin typeface="SutonnyOMJ" pitchFamily="2" charset="0"/>
                <a:cs typeface="SutonnyOMJ" pitchFamily="2" charset="0"/>
              </a:rPr>
              <a:t> ড্রাইভ</a:t>
            </a:r>
            <a:endParaRPr lang="en-US" sz="5400" dirty="0">
              <a:latin typeface="SutonnyOMJ" pitchFamily="2" charset="0"/>
              <a:cs typeface="SutonnyOMJ" pitchFamily="2" charset="0"/>
            </a:endParaRPr>
          </a:p>
        </p:txBody>
      </p:sp>
      <p:sp>
        <p:nvSpPr>
          <p:cNvPr id="3" name="Content Placeholder 2"/>
          <p:cNvSpPr>
            <a:spLocks noGrp="1"/>
          </p:cNvSpPr>
          <p:nvPr>
            <p:ph idx="1"/>
          </p:nvPr>
        </p:nvSpPr>
        <p:spPr>
          <a:xfrm>
            <a:off x="838200" y="1600201"/>
            <a:ext cx="7848600" cy="4525963"/>
          </a:xfrm>
        </p:spPr>
        <p:txBody>
          <a:bodyPr>
            <a:normAutofit/>
          </a:bodyPr>
          <a:lstStyle/>
          <a:p>
            <a:r>
              <a:rPr lang="bn-IN" dirty="0" smtClean="0">
                <a:latin typeface="SutonnyOMJ" pitchFamily="2" charset="0"/>
                <a:cs typeface="SutonnyOMJ" pitchFamily="2" charset="0"/>
              </a:rPr>
              <a:t>ফ্ল্যাশ </a:t>
            </a:r>
            <a:r>
              <a:rPr lang="as-IN" dirty="0" smtClean="0">
                <a:latin typeface="SutonnyOMJ" pitchFamily="2" charset="0"/>
                <a:cs typeface="SutonnyOMJ" pitchFamily="2" charset="0"/>
              </a:rPr>
              <a:t> ড্রাইভ ডাটা স্টোরেজ ডিভাইস এবং ইউএসবি (ইউনিভারসাল সিরিয়াল বাস) ইন্টারফেস এর সমন্বয়ে গঠিত। </a:t>
            </a:r>
            <a:r>
              <a:rPr lang="bn-IN" dirty="0" smtClean="0">
                <a:latin typeface="SutonnyOMJ" pitchFamily="2" charset="0"/>
                <a:cs typeface="SutonnyOMJ" pitchFamily="2" charset="0"/>
              </a:rPr>
              <a:t>ফ্ল্যাশ ড্রাইভ </a:t>
            </a:r>
            <a:r>
              <a:rPr lang="as-IN" dirty="0" smtClean="0">
                <a:latin typeface="SutonnyOMJ" pitchFamily="2" charset="0"/>
                <a:cs typeface="SutonnyOMJ" pitchFamily="2" charset="0"/>
              </a:rPr>
              <a:t>সাধারণত সিস্টেম থেকে বিচ্ছিন্নকরণযোগ্য এবং এতে পুনরায় ডাটা লিখা যায়।  ইউএসবি ফ্লাশ ড্রাইভ আকারে </a:t>
            </a:r>
            <a:r>
              <a:rPr lang="bn-IN" dirty="0" smtClean="0">
                <a:latin typeface="SutonnyOMJ" pitchFamily="2" charset="0"/>
                <a:cs typeface="SutonnyOMJ" pitchFamily="2" charset="0"/>
              </a:rPr>
              <a:t>  </a:t>
            </a:r>
            <a:r>
              <a:rPr lang="as-IN" dirty="0" smtClean="0">
                <a:latin typeface="SutonnyOMJ" pitchFamily="2" charset="0"/>
                <a:cs typeface="SutonnyOMJ" pitchFamily="2" charset="0"/>
              </a:rPr>
              <a:t>ছোট, অনেক দ্রুত, হাজার গুণ বেশি ধারণক্ষমতা এবং </a:t>
            </a:r>
            <a:r>
              <a:rPr lang="bn-IN" dirty="0" smtClean="0">
                <a:latin typeface="SutonnyOMJ" pitchFamily="2" charset="0"/>
                <a:cs typeface="SutonnyOMJ" pitchFamily="2" charset="0"/>
              </a:rPr>
              <a:t>      </a:t>
            </a:r>
            <a:r>
              <a:rPr lang="as-IN" dirty="0" smtClean="0">
                <a:latin typeface="SutonnyOMJ" pitchFamily="2" charset="0"/>
                <a:cs typeface="SutonnyOMJ" pitchFamily="2" charset="0"/>
              </a:rPr>
              <a:t>চলমান পার্টস না থাকায় অনেক বেশি টেকসই এবং </a:t>
            </a:r>
            <a:r>
              <a:rPr lang="bn-IN" dirty="0" smtClean="0">
                <a:latin typeface="SutonnyOMJ" pitchFamily="2" charset="0"/>
                <a:cs typeface="SutonnyOMJ" pitchFamily="2" charset="0"/>
              </a:rPr>
              <a:t>        </a:t>
            </a:r>
            <a:r>
              <a:rPr lang="as-IN" dirty="0" smtClean="0">
                <a:latin typeface="SutonnyOMJ" pitchFamily="2" charset="0"/>
                <a:cs typeface="SutonnyOMJ" pitchFamily="2" charset="0"/>
              </a:rPr>
              <a:t>নির্ভরযোগ্য।</a:t>
            </a:r>
            <a:endParaRPr lang="en-US" dirty="0">
              <a:latin typeface="SutonnyOMJ" pitchFamily="2" charset="0"/>
              <a:cs typeface="SutonnyOMJ" pitchFamily="2" charset="0"/>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a1.jpg"/>
          <p:cNvPicPr>
            <a:picLocks noGrp="1" noChangeAspect="1"/>
          </p:cNvPicPr>
          <p:nvPr>
            <p:ph idx="1"/>
          </p:nvPr>
        </p:nvPicPr>
        <p:blipFill>
          <a:blip r:embed="rId2" cstate="print"/>
          <a:stretch>
            <a:fillRect/>
          </a:stretch>
        </p:blipFill>
        <p:spPr>
          <a:xfrm>
            <a:off x="152401" y="1401763"/>
            <a:ext cx="3886199" cy="3886199"/>
          </a:xfrm>
        </p:spPr>
      </p:pic>
      <p:pic>
        <p:nvPicPr>
          <p:cNvPr id="5" name="Picture 4" descr="flas.jpg"/>
          <p:cNvPicPr>
            <a:picLocks noChangeAspect="1"/>
          </p:cNvPicPr>
          <p:nvPr/>
        </p:nvPicPr>
        <p:blipFill>
          <a:blip r:embed="rId3" cstate="print"/>
          <a:stretch>
            <a:fillRect/>
          </a:stretch>
        </p:blipFill>
        <p:spPr>
          <a:xfrm>
            <a:off x="3886200" y="2133600"/>
            <a:ext cx="5049812" cy="2933700"/>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71601"/>
            <a:ext cx="6858000" cy="2895599"/>
          </a:xfrm>
        </p:spPr>
        <p:style>
          <a:lnRef idx="2">
            <a:schemeClr val="accent2"/>
          </a:lnRef>
          <a:fillRef idx="1">
            <a:schemeClr val="lt1"/>
          </a:fillRef>
          <a:effectRef idx="0">
            <a:schemeClr val="accent2"/>
          </a:effectRef>
          <a:fontRef idx="minor">
            <a:schemeClr val="dk1"/>
          </a:fontRef>
        </p:style>
        <p:txBody>
          <a:bodyPr/>
          <a:lstStyle/>
          <a:p>
            <a:pPr marL="0" indent="0">
              <a:buNone/>
            </a:pPr>
            <a:endParaRPr lang="bn-IN" sz="2800" dirty="0" smtClean="0">
              <a:latin typeface="NikoshBAN" pitchFamily="2" charset="0"/>
              <a:cs typeface="NikoshBAN" pitchFamily="2" charset="0"/>
            </a:endParaRPr>
          </a:p>
          <a:p>
            <a:r>
              <a:rPr lang="bn-IN" sz="2800" dirty="0" smtClean="0">
                <a:latin typeface="NikoshBAN" pitchFamily="2" charset="0"/>
                <a:cs typeface="NikoshBAN" pitchFamily="2" charset="0"/>
              </a:rPr>
              <a:t>কম্পিউটার এর ইনপুট ডিভাইস কি কি তা </a:t>
            </a:r>
            <a:r>
              <a:rPr lang="bn-IN" sz="2800" dirty="0" smtClean="0">
                <a:latin typeface="NikoshBAN" pitchFamily="2" charset="0"/>
                <a:cs typeface="NikoshBAN" pitchFamily="2" charset="0"/>
              </a:rPr>
              <a:t>বলতে</a:t>
            </a:r>
            <a:r>
              <a:rPr lang="bn-IN" sz="2800" dirty="0" smtClean="0">
                <a:latin typeface="NikoshBAN" pitchFamily="2" charset="0"/>
                <a:cs typeface="NikoshBAN" pitchFamily="2" charset="0"/>
              </a:rPr>
              <a:t> পারবে।  </a:t>
            </a:r>
            <a:endParaRPr lang="bn-IN" sz="2800" dirty="0" smtClean="0">
              <a:latin typeface="NikoshBAN" pitchFamily="2" charset="0"/>
              <a:cs typeface="NikoshBAN" pitchFamily="2" charset="0"/>
            </a:endParaRPr>
          </a:p>
          <a:p>
            <a:r>
              <a:rPr lang="bn-IN" sz="2800" dirty="0" smtClean="0">
                <a:latin typeface="NikoshBAN" pitchFamily="2" charset="0"/>
                <a:cs typeface="NikoshBAN" pitchFamily="2" charset="0"/>
              </a:rPr>
              <a:t>ইনপুট ডিভাইস সম্পর্কে বিস্তারিত </a:t>
            </a:r>
            <a:r>
              <a:rPr lang="bn-IN" sz="2800" dirty="0" smtClean="0">
                <a:latin typeface="NikoshBAN" pitchFamily="2" charset="0"/>
                <a:cs typeface="NikoshBAN" pitchFamily="2" charset="0"/>
              </a:rPr>
              <a:t>ব্যাখ্যা করতে পারবে। </a:t>
            </a:r>
            <a:endParaRPr lang="bn-IN" sz="2800" dirty="0" smtClean="0">
              <a:latin typeface="NikoshBAN" pitchFamily="2" charset="0"/>
              <a:cs typeface="NikoshBAN" pitchFamily="2" charset="0"/>
            </a:endParaRPr>
          </a:p>
          <a:p>
            <a:r>
              <a:rPr lang="bn-IN" sz="2800" dirty="0" smtClean="0">
                <a:latin typeface="NikoshBAN" pitchFamily="2" charset="0"/>
                <a:cs typeface="NikoshBAN" pitchFamily="2" charset="0"/>
              </a:rPr>
              <a:t>মেমোরি ও স্টোরেজ ডিভাইস সম্পর্কে </a:t>
            </a:r>
            <a:r>
              <a:rPr lang="bn-IN" sz="2800" dirty="0" smtClean="0">
                <a:latin typeface="NikoshBAN" pitchFamily="2" charset="0"/>
                <a:cs typeface="NikoshBAN" pitchFamily="2" charset="0"/>
              </a:rPr>
              <a:t>বর্ণনা করতে পারবে। </a:t>
            </a:r>
            <a:endParaRPr lang="bn-IN" sz="2800" dirty="0" smtClean="0">
              <a:latin typeface="NikoshBAN" pitchFamily="2" charset="0"/>
              <a:cs typeface="NikoshBAN" pitchFamily="2" charset="0"/>
            </a:endParaRPr>
          </a:p>
          <a:p>
            <a:r>
              <a:rPr lang="bn-IN" sz="2800" dirty="0" smtClean="0">
                <a:latin typeface="NikoshBAN" pitchFamily="2" charset="0"/>
                <a:cs typeface="NikoshBAN" pitchFamily="2" charset="0"/>
              </a:rPr>
              <a:t>র‍্যাম ও রম পার্থক্য লিখতে পারব।</a:t>
            </a:r>
          </a:p>
          <a:p>
            <a:endParaRPr lang="en-US" sz="2800" dirty="0">
              <a:latin typeface="NikoshBAN" pitchFamily="2" charset="0"/>
              <a:cs typeface="NikoshBAN" pitchFamily="2" charset="0"/>
            </a:endParaRPr>
          </a:p>
        </p:txBody>
      </p:sp>
      <p:sp>
        <p:nvSpPr>
          <p:cNvPr id="5" name="TextBox 4"/>
          <p:cNvSpPr txBox="1"/>
          <p:nvPr/>
        </p:nvSpPr>
        <p:spPr>
          <a:xfrm>
            <a:off x="3962400" y="609600"/>
            <a:ext cx="1295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dirty="0" smtClean="0"/>
              <a:t>শিখনফল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dirty="0" smtClean="0"/>
              <a:t>মেমোরি কার্ড</a:t>
            </a:r>
            <a:endParaRPr lang="en-US" dirty="0"/>
          </a:p>
        </p:txBody>
      </p:sp>
      <p:sp>
        <p:nvSpPr>
          <p:cNvPr id="3" name="Content Placeholder 2"/>
          <p:cNvSpPr>
            <a:spLocks noGrp="1"/>
          </p:cNvSpPr>
          <p:nvPr>
            <p:ph idx="1"/>
          </p:nvPr>
        </p:nvSpPr>
        <p:spPr>
          <a:xfrm>
            <a:off x="1219200" y="1447800"/>
            <a:ext cx="7772400" cy="4754563"/>
          </a:xfrm>
        </p:spPr>
        <p:txBody>
          <a:bodyPr>
            <a:normAutofit lnSpcReduction="10000"/>
          </a:bodyPr>
          <a:lstStyle/>
          <a:p>
            <a:r>
              <a:rPr lang="bn-IN" b="1" dirty="0" smtClean="0"/>
              <a:t>মেমোরি কার্ড</a:t>
            </a:r>
            <a:r>
              <a:rPr lang="bn-IN" dirty="0" smtClean="0"/>
              <a:t> হলো একটি ইলেকট্রনিক তথ্যভাণ্ডার ডিভাইস যা ডিজিটাল তথ্য সংরক্ষণের জন্য ব্যবহৃত হয়। এটি সাধারণত পোর্টেবল ইলেকট্রনিক ডিভাইস যেমন ডিজিটাল ক্যামেরা  ,মোবাইল ফোন, ল্যাপটপ, কম্পিউটার, ট্যাবলেট, পিডিএ, ব্যবহৃত হয়। মেমোরি কার্ড  হলো সংরক্ষিত ন্যানোটেকনোলজি।অতঃপর ডাটা সংরক্ষণের নতুন সংযোজন যা কম্পিউটার   থেকে ছোটবড় যেকোনো ডিভাইসের ব্যবহার করা হয়ে থাকে।</a:t>
            </a:r>
            <a:endParaRPr lang="en-US" dirty="0"/>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jpg"/>
          <p:cNvPicPr>
            <a:picLocks noGrp="1" noChangeAspect="1"/>
          </p:cNvPicPr>
          <p:nvPr>
            <p:ph idx="1"/>
          </p:nvPr>
        </p:nvPicPr>
        <p:blipFill>
          <a:blip r:embed="rId2" cstate="print"/>
          <a:stretch>
            <a:fillRect/>
          </a:stretch>
        </p:blipFill>
        <p:spPr>
          <a:xfrm>
            <a:off x="0" y="1524000"/>
            <a:ext cx="4953000" cy="2787832"/>
          </a:xfrm>
        </p:spPr>
      </p:pic>
      <p:pic>
        <p:nvPicPr>
          <p:cNvPr id="5" name="Picture 4" descr="me1.jpg"/>
          <p:cNvPicPr>
            <a:picLocks noChangeAspect="1"/>
          </p:cNvPicPr>
          <p:nvPr/>
        </p:nvPicPr>
        <p:blipFill>
          <a:blip r:embed="rId3" cstate="print"/>
          <a:stretch>
            <a:fillRect/>
          </a:stretch>
        </p:blipFill>
        <p:spPr>
          <a:xfrm>
            <a:off x="4876800" y="3200400"/>
            <a:ext cx="4061326" cy="2362200"/>
          </a:xfrm>
          <a:prstGeom prst="rect">
            <a:avLst/>
          </a:prstGeom>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                                </a:t>
            </a:r>
            <a:br>
              <a:rPr lang="bn-IN" dirty="0" smtClean="0"/>
            </a:br>
            <a:r>
              <a:rPr lang="bn-IN" dirty="0" smtClean="0"/>
              <a:t/>
            </a:r>
            <a:br>
              <a:rPr lang="bn-IN" dirty="0" smtClean="0"/>
            </a:br>
            <a:r>
              <a:rPr lang="bn-IN" dirty="0" smtClean="0"/>
              <a:t/>
            </a:r>
            <a:br>
              <a:rPr lang="bn-IN" dirty="0" smtClean="0"/>
            </a:br>
            <a:r>
              <a:rPr lang="bn-IN" dirty="0" smtClean="0"/>
              <a:t>                              </a:t>
            </a:r>
            <a:br>
              <a:rPr lang="bn-IN" dirty="0" smtClean="0"/>
            </a:br>
            <a:r>
              <a:rPr lang="bn-IN" dirty="0" smtClean="0"/>
              <a:t>                       </a:t>
            </a:r>
            <a:br>
              <a:rPr lang="bn-IN" dirty="0" smtClean="0"/>
            </a:br>
            <a:endParaRPr lang="en-US" sz="6600" dirty="0"/>
          </a:p>
        </p:txBody>
      </p:sp>
      <p:sp>
        <p:nvSpPr>
          <p:cNvPr id="3" name="Content Placeholder 2"/>
          <p:cNvSpPr>
            <a:spLocks noGrp="1"/>
          </p:cNvSpPr>
          <p:nvPr>
            <p:ph idx="1"/>
          </p:nvPr>
        </p:nvSpPr>
        <p:spPr>
          <a:xfrm>
            <a:off x="838200" y="1143001"/>
            <a:ext cx="7848600" cy="4983164"/>
          </a:xfrm>
        </p:spPr>
        <p:txBody>
          <a:bodyPr/>
          <a:lstStyle/>
          <a:p>
            <a:pPr>
              <a:buNone/>
            </a:pPr>
            <a:r>
              <a:rPr lang="bn-IN" sz="6000" dirty="0" smtClean="0"/>
              <a:t>     </a:t>
            </a:r>
            <a:r>
              <a:rPr lang="bn-IN" sz="7200" b="1" dirty="0" smtClean="0"/>
              <a:t>ধন্যবাদ</a:t>
            </a:r>
            <a:r>
              <a:rPr lang="bn-IN" sz="7200" dirty="0" smtClean="0"/>
              <a:t> </a:t>
            </a:r>
            <a:r>
              <a:rPr lang="en-US" sz="7200" dirty="0" smtClean="0"/>
              <a:t/>
            </a:r>
            <a:br>
              <a:rPr lang="en-US" sz="7200" dirty="0" smtClean="0"/>
            </a:br>
            <a:endParaRPr lang="en-US" sz="7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52759" cy="1373070"/>
          </a:xfrm>
        </p:spPr>
        <p:txBody>
          <a:bodyPr/>
          <a:lstStyle/>
          <a:p>
            <a:pPr algn="ctr"/>
            <a:r>
              <a:rPr lang="bn-IN" dirty="0" smtClean="0">
                <a:latin typeface="SutonnyOMJ" pitchFamily="2" charset="0"/>
                <a:cs typeface="SutonnyOMJ" pitchFamily="2" charset="0"/>
              </a:rPr>
              <a:t>ইনপুট ডিভাইস</a:t>
            </a:r>
            <a:endParaRPr lang="en-US" dirty="0">
              <a:latin typeface="SutonnyOMJ" pitchFamily="2" charset="0"/>
              <a:cs typeface="SutonnyOMJ" pitchFamily="2" charset="0"/>
            </a:endParaRPr>
          </a:p>
        </p:txBody>
      </p:sp>
      <p:sp>
        <p:nvSpPr>
          <p:cNvPr id="3" name="Subtitle 2"/>
          <p:cNvSpPr>
            <a:spLocks noGrp="1"/>
          </p:cNvSpPr>
          <p:nvPr>
            <p:ph type="subTitle" idx="1"/>
          </p:nvPr>
        </p:nvSpPr>
        <p:spPr>
          <a:xfrm>
            <a:off x="1143000" y="1828800"/>
            <a:ext cx="7620000" cy="3682927"/>
          </a:xfrm>
        </p:spPr>
        <p:txBody>
          <a:bodyPr>
            <a:noAutofit/>
          </a:bodyPr>
          <a:lstStyle/>
          <a:p>
            <a:pPr algn="l"/>
            <a:r>
              <a:rPr lang="bn-IN" sz="3600" dirty="0" smtClean="0">
                <a:solidFill>
                  <a:schemeClr val="tx1"/>
                </a:solidFill>
                <a:latin typeface="SutonnyOMJ" pitchFamily="2" charset="0"/>
                <a:cs typeface="SutonnyOMJ" pitchFamily="2" charset="0"/>
              </a:rPr>
              <a:t>যে সব যন্ত্রাংশের মাধ্যমে এক জন ব্যবহারকারী </a:t>
            </a:r>
          </a:p>
          <a:p>
            <a:pPr algn="l"/>
            <a:r>
              <a:rPr lang="bn-IN" sz="3600" dirty="0" smtClean="0">
                <a:solidFill>
                  <a:schemeClr val="tx1"/>
                </a:solidFill>
                <a:latin typeface="SutonnyOMJ" pitchFamily="2" charset="0"/>
                <a:cs typeface="SutonnyOMJ" pitchFamily="2" charset="0"/>
              </a:rPr>
              <a:t>কম্পিউটারে তথ্য দেয়া যায় ও কম্পিউটারকে </a:t>
            </a:r>
          </a:p>
          <a:p>
            <a:pPr algn="l"/>
            <a:r>
              <a:rPr lang="bn-IN" sz="3600" dirty="0" smtClean="0">
                <a:solidFill>
                  <a:schemeClr val="tx1"/>
                </a:solidFill>
                <a:latin typeface="SutonnyOMJ" pitchFamily="2" charset="0"/>
                <a:cs typeface="SutonnyOMJ" pitchFamily="2" charset="0"/>
              </a:rPr>
              <a:t>প্রয়োজনীয় নির্দেশ দিতে পারে,সেগুলিকে বলে ইনপুট </a:t>
            </a:r>
          </a:p>
          <a:p>
            <a:pPr algn="l"/>
            <a:r>
              <a:rPr lang="bn-IN" sz="3600" dirty="0" smtClean="0">
                <a:solidFill>
                  <a:schemeClr val="tx1"/>
                </a:solidFill>
                <a:latin typeface="SutonnyOMJ" pitchFamily="2" charset="0"/>
                <a:cs typeface="SutonnyOMJ" pitchFamily="2" charset="0"/>
              </a:rPr>
              <a:t>ডিভাইস। যেমনঃ কি বোর্ড, মাউস, অপটিকাল </a:t>
            </a:r>
          </a:p>
          <a:p>
            <a:pPr algn="l"/>
            <a:r>
              <a:rPr lang="bn-IN" sz="3600" dirty="0" smtClean="0">
                <a:solidFill>
                  <a:schemeClr val="tx1"/>
                </a:solidFill>
                <a:latin typeface="SutonnyOMJ" pitchFamily="2" charset="0"/>
                <a:cs typeface="SutonnyOMJ" pitchFamily="2" charset="0"/>
              </a:rPr>
              <a:t>ক্যারেকটার রিডার (</a:t>
            </a:r>
            <a:r>
              <a:rPr lang="en-US" sz="3600" dirty="0" smtClean="0">
                <a:solidFill>
                  <a:schemeClr val="tx1"/>
                </a:solidFill>
                <a:latin typeface="SutonnyOMJ" pitchFamily="2" charset="0"/>
                <a:cs typeface="SutonnyOMJ" pitchFamily="2" charset="0"/>
              </a:rPr>
              <a:t>OCR</a:t>
            </a:r>
            <a:r>
              <a:rPr lang="bn-IN" sz="3600" dirty="0" smtClean="0">
                <a:solidFill>
                  <a:schemeClr val="tx1"/>
                </a:solidFill>
                <a:latin typeface="SutonnyOMJ" pitchFamily="2" charset="0"/>
                <a:cs typeface="SutonnyOMJ" pitchFamily="2" charset="0"/>
              </a:rPr>
              <a:t>), ম্যাগনেটিক ইঙ্ক </a:t>
            </a:r>
          </a:p>
          <a:p>
            <a:pPr algn="l"/>
            <a:r>
              <a:rPr lang="bn-IN" sz="3600" dirty="0" smtClean="0">
                <a:solidFill>
                  <a:schemeClr val="tx1"/>
                </a:solidFill>
                <a:latin typeface="SutonnyOMJ" pitchFamily="2" charset="0"/>
                <a:cs typeface="SutonnyOMJ" pitchFamily="2" charset="0"/>
              </a:rPr>
              <a:t>ক্যারেকটার রিডার</a:t>
            </a:r>
            <a:r>
              <a:rPr lang="en-US" sz="3600" dirty="0" smtClean="0">
                <a:solidFill>
                  <a:schemeClr val="tx1"/>
                </a:solidFill>
                <a:latin typeface="SutonnyOMJ" pitchFamily="2" charset="0"/>
                <a:cs typeface="SutonnyOMJ" pitchFamily="2" charset="0"/>
              </a:rPr>
              <a:t> (MICR)</a:t>
            </a:r>
            <a:r>
              <a:rPr lang="bn-IN" sz="3600" dirty="0" smtClean="0">
                <a:solidFill>
                  <a:schemeClr val="tx1"/>
                </a:solidFill>
                <a:latin typeface="SutonnyOMJ" pitchFamily="2" charset="0"/>
                <a:cs typeface="SutonnyOMJ" pitchFamily="2" charset="0"/>
              </a:rPr>
              <a:t>ইত্যাদি।</a:t>
            </a:r>
            <a:endParaRPr lang="en-US" sz="3600" b="1" dirty="0">
              <a:solidFill>
                <a:schemeClr val="tx1"/>
              </a:solidFill>
              <a:latin typeface="SutonnyOMJ" pitchFamily="2" charset="0"/>
              <a:cs typeface="SutonnyOMJ" pitchFamily="2"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79288"/>
          </a:xfrm>
        </p:spPr>
        <p:txBody>
          <a:bodyPr>
            <a:normAutofit/>
          </a:bodyPr>
          <a:lstStyle/>
          <a:p>
            <a:pPr algn="ctr"/>
            <a:r>
              <a:rPr lang="bn-IN" sz="5300" dirty="0" smtClean="0">
                <a:latin typeface="SutonnyOMJ" pitchFamily="2" charset="0"/>
                <a:cs typeface="SutonnyOMJ" pitchFamily="2" charset="0"/>
              </a:rPr>
              <a:t>কি বোর্ড</a:t>
            </a:r>
            <a:endParaRPr lang="en-US" dirty="0"/>
          </a:p>
        </p:txBody>
      </p:sp>
      <p:sp>
        <p:nvSpPr>
          <p:cNvPr id="3" name="Content Placeholder 2"/>
          <p:cNvSpPr>
            <a:spLocks noGrp="1"/>
          </p:cNvSpPr>
          <p:nvPr>
            <p:ph idx="1"/>
          </p:nvPr>
        </p:nvSpPr>
        <p:spPr>
          <a:xfrm>
            <a:off x="1143000" y="1371600"/>
            <a:ext cx="7543800" cy="4525963"/>
          </a:xfrm>
        </p:spPr>
        <p:txBody>
          <a:bodyPr>
            <a:noAutofit/>
          </a:bodyPr>
          <a:lstStyle/>
          <a:p>
            <a:r>
              <a:rPr lang="bn-IN" sz="3600" dirty="0" smtClean="0">
                <a:latin typeface="SutonnyOMJ" pitchFamily="2" charset="0"/>
                <a:cs typeface="SutonnyOMJ" pitchFamily="2" charset="0"/>
              </a:rPr>
              <a:t>এটি এমন একটি ইনপুট ডিভাইস, যার </a:t>
            </a:r>
          </a:p>
          <a:p>
            <a:pPr>
              <a:buNone/>
            </a:pPr>
            <a:r>
              <a:rPr lang="bn-IN" sz="3600" dirty="0" smtClean="0">
                <a:latin typeface="SutonnyOMJ" pitchFamily="2" charset="0"/>
                <a:cs typeface="SutonnyOMJ" pitchFamily="2" charset="0"/>
              </a:rPr>
              <a:t>	সাহায্যে কম্পিউটারের মধ্যে সরাসরি কোনও তথ্য দেওয়া যায়।</a:t>
            </a:r>
          </a:p>
          <a:p>
            <a:r>
              <a:rPr lang="bn-IN" sz="3600" dirty="0" smtClean="0">
                <a:latin typeface="SutonnyOMJ" pitchFamily="2" charset="0"/>
                <a:cs typeface="SutonnyOMJ" pitchFamily="2" charset="0"/>
              </a:rPr>
              <a:t>কি বোর্ডে অনেকগুলি বাটন বা বোতাম </a:t>
            </a:r>
          </a:p>
          <a:p>
            <a:pPr>
              <a:buNone/>
            </a:pPr>
            <a:r>
              <a:rPr lang="bn-IN" sz="3600" dirty="0" smtClean="0">
                <a:latin typeface="SutonnyOMJ" pitchFamily="2" charset="0"/>
                <a:cs typeface="SutonnyOMJ" pitchFamily="2" charset="0"/>
              </a:rPr>
              <a:t>	থাকে, এগুলির উপরে সাধারণত ইংরেজি </a:t>
            </a:r>
          </a:p>
          <a:p>
            <a:pPr>
              <a:buNone/>
            </a:pPr>
            <a:r>
              <a:rPr lang="bn-IN" sz="3600" dirty="0" smtClean="0">
                <a:latin typeface="SutonnyOMJ" pitchFamily="2" charset="0"/>
                <a:cs typeface="SutonnyOMJ" pitchFamily="2" charset="0"/>
              </a:rPr>
              <a:t>	বর্ণমালা মুদ্রিত থাকে ।</a:t>
            </a:r>
          </a:p>
          <a:p>
            <a:r>
              <a:rPr lang="bn-IN" sz="3600" dirty="0" smtClean="0">
                <a:latin typeface="SutonnyOMJ" pitchFamily="2" charset="0"/>
                <a:cs typeface="SutonnyOMJ" pitchFamily="2" charset="0"/>
              </a:rPr>
              <a:t>কি বোর্ড এ বর্ণ, সংখ্যা,বিশেষ কিছু চিহ্ন সারিবদ্ধভাবে বিন্যস্ত থাকে।</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ey.jpg"/>
          <p:cNvPicPr>
            <a:picLocks noGrp="1" noChangeAspect="1"/>
          </p:cNvPicPr>
          <p:nvPr>
            <p:ph idx="1"/>
          </p:nvPr>
        </p:nvPicPr>
        <p:blipFill>
          <a:blip r:embed="rId2" cstate="print"/>
          <a:stretch>
            <a:fillRect/>
          </a:stretch>
        </p:blipFill>
        <p:spPr>
          <a:xfrm>
            <a:off x="2438400" y="3505200"/>
            <a:ext cx="4724400" cy="2702217"/>
          </a:xfrm>
        </p:spPr>
      </p:pic>
      <p:pic>
        <p:nvPicPr>
          <p:cNvPr id="2050" name="Picture 2" descr="C:\Users\Pavel\Pictures\81wRXdAOmkL._SL1500_.jpg"/>
          <p:cNvPicPr>
            <a:picLocks noChangeAspect="1" noChangeArrowheads="1"/>
          </p:cNvPicPr>
          <p:nvPr/>
        </p:nvPicPr>
        <p:blipFill>
          <a:blip r:embed="rId3" cstate="print"/>
          <a:srcRect/>
          <a:stretch>
            <a:fillRect/>
          </a:stretch>
        </p:blipFill>
        <p:spPr bwMode="auto">
          <a:xfrm>
            <a:off x="1752600" y="-533400"/>
            <a:ext cx="6248400" cy="3882339"/>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79288"/>
          </a:xfrm>
        </p:spPr>
        <p:txBody>
          <a:bodyPr>
            <a:normAutofit/>
          </a:bodyPr>
          <a:lstStyle/>
          <a:p>
            <a:pPr algn="ctr"/>
            <a:r>
              <a:rPr lang="bn-IN" sz="5400" dirty="0" smtClean="0">
                <a:latin typeface="SutonnyOMJ" pitchFamily="2" charset="0"/>
                <a:cs typeface="SutonnyOMJ" pitchFamily="2" charset="0"/>
              </a:rPr>
              <a:t>মাউস</a:t>
            </a:r>
            <a:endParaRPr lang="en-US" sz="5400" dirty="0">
              <a:latin typeface="SutonnyOMJ" pitchFamily="2" charset="0"/>
              <a:cs typeface="SutonnyOMJ" pitchFamily="2" charset="0"/>
            </a:endParaRPr>
          </a:p>
        </p:txBody>
      </p:sp>
      <p:sp>
        <p:nvSpPr>
          <p:cNvPr id="3" name="Content Placeholder 2"/>
          <p:cNvSpPr>
            <a:spLocks noGrp="1"/>
          </p:cNvSpPr>
          <p:nvPr>
            <p:ph idx="1"/>
          </p:nvPr>
        </p:nvSpPr>
        <p:spPr>
          <a:xfrm>
            <a:off x="1219200" y="1600201"/>
            <a:ext cx="7620000" cy="4525963"/>
          </a:xfrm>
        </p:spPr>
        <p:txBody>
          <a:bodyPr>
            <a:normAutofit fontScale="92500"/>
          </a:bodyPr>
          <a:lstStyle/>
          <a:p>
            <a:r>
              <a:rPr lang="bn-IN" sz="3600" dirty="0" smtClean="0">
                <a:latin typeface="SutonnyOMJ" pitchFamily="2" charset="0"/>
                <a:cs typeface="SutonnyOMJ" pitchFamily="2" charset="0"/>
              </a:rPr>
              <a:t>পয়েন্টার ডিভাইস বলা হয়।</a:t>
            </a:r>
          </a:p>
          <a:p>
            <a:r>
              <a:rPr lang="bn-IN" sz="3600" dirty="0" smtClean="0">
                <a:latin typeface="SutonnyOMJ" pitchFamily="2" charset="0"/>
                <a:cs typeface="SutonnyOMJ" pitchFamily="2" charset="0"/>
              </a:rPr>
              <a:t>মাউসে সাধারণত দু’টি বোতাম ও একটি স্ক্রল চক্র থাকে।</a:t>
            </a:r>
          </a:p>
          <a:p>
            <a:r>
              <a:rPr lang="bn-IN" sz="3600" dirty="0" smtClean="0">
                <a:latin typeface="SutonnyOMJ" pitchFamily="2" charset="0"/>
                <a:cs typeface="SutonnyOMJ" pitchFamily="2" charset="0"/>
              </a:rPr>
              <a:t>বাম দিকের বোতামটি একবার ক্লিক করলে কম্পিউটারের প্রোগ্রাম  সিলেক্ট করা যায় ও ডাবল ক্লিক করলে প্রোগ্রাম চালু হয় । ডান ডিকের বোতামটি এক বার ক্লিক </a:t>
            </a:r>
          </a:p>
          <a:p>
            <a:pPr>
              <a:buNone/>
            </a:pPr>
            <a:r>
              <a:rPr lang="bn-IN" sz="3600" dirty="0" smtClean="0">
                <a:latin typeface="SutonnyOMJ" pitchFamily="2" charset="0"/>
                <a:cs typeface="SutonnyOMJ" pitchFamily="2" charset="0"/>
              </a:rPr>
              <a:t>	করলে সাধারণত একটি মেনু বা তালিকা পাওয়া যায়।</a:t>
            </a:r>
          </a:p>
          <a:p>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u.jpg"/>
          <p:cNvPicPr>
            <a:picLocks noGrp="1" noChangeAspect="1"/>
          </p:cNvPicPr>
          <p:nvPr>
            <p:ph idx="1"/>
          </p:nvPr>
        </p:nvPicPr>
        <p:blipFill>
          <a:blip r:embed="rId2" cstate="print"/>
          <a:stretch>
            <a:fillRect/>
          </a:stretch>
        </p:blipFill>
        <p:spPr>
          <a:xfrm>
            <a:off x="2286000" y="1447800"/>
            <a:ext cx="4343400" cy="4343400"/>
          </a:xfrm>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79288"/>
          </a:xfrm>
        </p:spPr>
        <p:txBody>
          <a:bodyPr>
            <a:normAutofit/>
          </a:bodyPr>
          <a:lstStyle/>
          <a:p>
            <a:pPr algn="ctr"/>
            <a:r>
              <a:rPr lang="as-IN" sz="5400" b="1" dirty="0" smtClean="0">
                <a:latin typeface="SutonnyOMJ" pitchFamily="2" charset="0"/>
                <a:cs typeface="SutonnyOMJ" pitchFamily="2" charset="0"/>
              </a:rPr>
              <a:t>মাইক্রোফোন</a:t>
            </a:r>
            <a:r>
              <a:rPr lang="as-IN" sz="5400" dirty="0" smtClean="0">
                <a:latin typeface="SutonnyOMJ" pitchFamily="2" charset="0"/>
                <a:cs typeface="SutonnyOMJ" pitchFamily="2" charset="0"/>
              </a:rPr>
              <a:t> </a:t>
            </a:r>
            <a:endParaRPr lang="en-US" sz="5400" dirty="0">
              <a:latin typeface="SutonnyOMJ" pitchFamily="2" charset="0"/>
              <a:cs typeface="SutonnyOMJ" pitchFamily="2" charset="0"/>
            </a:endParaRPr>
          </a:p>
        </p:txBody>
      </p:sp>
      <p:sp>
        <p:nvSpPr>
          <p:cNvPr id="3" name="Content Placeholder 2"/>
          <p:cNvSpPr>
            <a:spLocks noGrp="1"/>
          </p:cNvSpPr>
          <p:nvPr>
            <p:ph idx="1"/>
          </p:nvPr>
        </p:nvSpPr>
        <p:spPr>
          <a:xfrm>
            <a:off x="1219200" y="1600201"/>
            <a:ext cx="7239000" cy="4525963"/>
          </a:xfrm>
        </p:spPr>
        <p:txBody>
          <a:bodyPr>
            <a:normAutofit lnSpcReduction="10000"/>
          </a:bodyPr>
          <a:lstStyle/>
          <a:p>
            <a:r>
              <a:rPr lang="as-IN" sz="3600" b="1" dirty="0" smtClean="0">
                <a:latin typeface="SutonnyOMJ" pitchFamily="2" charset="0"/>
                <a:cs typeface="SutonnyOMJ" pitchFamily="2" charset="0"/>
              </a:rPr>
              <a:t>মাইক্রোফোন</a:t>
            </a:r>
            <a:r>
              <a:rPr lang="as-IN" sz="3600" dirty="0" smtClean="0">
                <a:latin typeface="SutonnyOMJ" pitchFamily="2" charset="0"/>
                <a:cs typeface="SutonnyOMJ" pitchFamily="2" charset="0"/>
              </a:rPr>
              <a:t> এক ধরনের যন্ত্র, যাকে কথ্য </a:t>
            </a:r>
            <a:endParaRPr lang="bn-IN" sz="3600" dirty="0" smtClean="0">
              <a:latin typeface="SutonnyOMJ" pitchFamily="2" charset="0"/>
              <a:cs typeface="SutonnyOMJ" pitchFamily="2" charset="0"/>
            </a:endParaRPr>
          </a:p>
          <a:p>
            <a:pPr>
              <a:buNone/>
            </a:pPr>
            <a:r>
              <a:rPr lang="bn-IN" sz="3600" dirty="0" smtClean="0">
                <a:latin typeface="SutonnyOMJ" pitchFamily="2" charset="0"/>
                <a:cs typeface="SutonnyOMJ" pitchFamily="2" charset="0"/>
              </a:rPr>
              <a:t>	</a:t>
            </a:r>
            <a:r>
              <a:rPr lang="as-IN" sz="3600" dirty="0" smtClean="0">
                <a:latin typeface="SutonnyOMJ" pitchFamily="2" charset="0"/>
                <a:cs typeface="SutonnyOMJ" pitchFamily="2" charset="0"/>
              </a:rPr>
              <a:t>ভাষায় মাইকও বলা হয়ে থাকে। এটি এক </a:t>
            </a:r>
            <a:endParaRPr lang="bn-IN" sz="3600" dirty="0" smtClean="0">
              <a:latin typeface="SutonnyOMJ" pitchFamily="2" charset="0"/>
              <a:cs typeface="SutonnyOMJ" pitchFamily="2" charset="0"/>
            </a:endParaRPr>
          </a:p>
          <a:p>
            <a:pPr>
              <a:buNone/>
            </a:pPr>
            <a:r>
              <a:rPr lang="bn-IN" sz="3600" dirty="0" smtClean="0">
                <a:latin typeface="SutonnyOMJ" pitchFamily="2" charset="0"/>
                <a:cs typeface="SutonnyOMJ" pitchFamily="2" charset="0"/>
              </a:rPr>
              <a:t>	</a:t>
            </a:r>
            <a:r>
              <a:rPr lang="as-IN" sz="3600" dirty="0" smtClean="0">
                <a:latin typeface="SutonnyOMJ" pitchFamily="2" charset="0"/>
                <a:cs typeface="SutonnyOMJ" pitchFamily="2" charset="0"/>
              </a:rPr>
              <a:t>ধরনের সেন্সর হিসেবে কাজ করে, যা শব্দ শক্তিকে তড়িৎশক্তিতে রুপান্তর</a:t>
            </a:r>
            <a:r>
              <a:rPr lang="en-US" sz="3600" dirty="0" smtClean="0">
                <a:latin typeface="SutonnyOMJ" pitchFamily="2" charset="0"/>
                <a:cs typeface="SutonnyOMJ" pitchFamily="2" charset="0"/>
              </a:rPr>
              <a:t> </a:t>
            </a:r>
            <a:r>
              <a:rPr lang="as-IN" sz="3600" dirty="0" smtClean="0">
                <a:latin typeface="SutonnyOMJ" pitchFamily="2" charset="0"/>
                <a:cs typeface="SutonnyOMJ" pitchFamily="2" charset="0"/>
              </a:rPr>
              <a:t>করে। কম্পিউটার, </a:t>
            </a:r>
            <a:endParaRPr lang="bn-IN" sz="3600" dirty="0" smtClean="0">
              <a:latin typeface="SutonnyOMJ" pitchFamily="2" charset="0"/>
              <a:cs typeface="SutonnyOMJ" pitchFamily="2" charset="0"/>
            </a:endParaRPr>
          </a:p>
          <a:p>
            <a:pPr>
              <a:buNone/>
            </a:pPr>
            <a:r>
              <a:rPr lang="bn-IN" sz="3600" dirty="0" smtClean="0">
                <a:latin typeface="SutonnyOMJ" pitchFamily="2" charset="0"/>
                <a:cs typeface="SutonnyOMJ" pitchFamily="2" charset="0"/>
              </a:rPr>
              <a:t>	</a:t>
            </a:r>
            <a:r>
              <a:rPr lang="as-IN" sz="3600" dirty="0" smtClean="0">
                <a:latin typeface="SutonnyOMJ" pitchFamily="2" charset="0"/>
                <a:cs typeface="SutonnyOMJ" pitchFamily="2" charset="0"/>
              </a:rPr>
              <a:t>মোবাইল ফোন, অডিও রেকর্ডার, শ্রবণ সহায়ক </a:t>
            </a:r>
            <a:endParaRPr lang="bn-IN" sz="3600" dirty="0" smtClean="0">
              <a:latin typeface="SutonnyOMJ" pitchFamily="2" charset="0"/>
              <a:cs typeface="SutonnyOMJ" pitchFamily="2" charset="0"/>
            </a:endParaRPr>
          </a:p>
          <a:p>
            <a:pPr>
              <a:buNone/>
            </a:pPr>
            <a:r>
              <a:rPr lang="bn-IN" sz="3600" dirty="0" smtClean="0">
                <a:latin typeface="SutonnyOMJ" pitchFamily="2" charset="0"/>
                <a:cs typeface="SutonnyOMJ" pitchFamily="2" charset="0"/>
              </a:rPr>
              <a:t>	</a:t>
            </a:r>
            <a:r>
              <a:rPr lang="as-IN" sz="3600" dirty="0" smtClean="0">
                <a:latin typeface="SutonnyOMJ" pitchFamily="2" charset="0"/>
                <a:cs typeface="SutonnyOMJ" pitchFamily="2" charset="0"/>
              </a:rPr>
              <a:t>যন্ত্র, মেগাফোন, রেডিও বা টেলিভিশন সম্প্রচার কেন্দ্র ইত্যাদি ক্ষেত্রে এর বহুল ব্যবহার পরিলক্ষিত হয় ।</a:t>
            </a:r>
            <a:endParaRPr lang="en-US" sz="3600" dirty="0">
              <a:latin typeface="SutonnyOMJ" pitchFamily="2" charset="0"/>
              <a:cs typeface="SutonnyOMJ" pitchFamily="2"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B587E4A9-1405-4B4F-8BC3-512EE08D2EBF}"/>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3.xml><?xml version="1.0" encoding="utf-8"?>
<a:theme xmlns:a="http://schemas.openxmlformats.org/drawingml/2006/main" name="2_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7DC10E3-4FF5-456B-A359-A0F378C1E5FB}"/>
    </a:ext>
  </a:extLst>
</a:theme>
</file>

<file path=ppt/theme/theme4.xml><?xml version="1.0" encoding="utf-8"?>
<a:theme xmlns:a="http://schemas.openxmlformats.org/drawingml/2006/main" name="3_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7D30EEFE-7128-4DE5-8A0D-8D4EF32CB0AF}"/>
    </a:ext>
  </a:extLst>
</a:theme>
</file>

<file path=ppt/theme/theme5.xml><?xml version="1.0" encoding="utf-8"?>
<a:theme xmlns:a="http://schemas.openxmlformats.org/drawingml/2006/main" name="Yellow-round-clock-on-gray-background-PowerPoint-Templates-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eathers-in-colors-Recreation-PowerPoint-Templates-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tf00001054_wac</Template>
  <TotalTime>410</TotalTime>
  <Words>222</Words>
  <Application>Microsoft Office PowerPoint</Application>
  <PresentationFormat>On-screen Show (4:3)</PresentationFormat>
  <Paragraphs>101</Paragraphs>
  <Slides>32</Slides>
  <Notes>1</Notes>
  <HiddenSlides>0</HiddenSlides>
  <MMClips>0</MMClips>
  <ScaleCrop>false</ScaleCrop>
  <HeadingPairs>
    <vt:vector size="4" baseType="variant">
      <vt:variant>
        <vt:lpstr>Theme</vt:lpstr>
      </vt:variant>
      <vt:variant>
        <vt:i4>7</vt:i4>
      </vt:variant>
      <vt:variant>
        <vt:lpstr>Slide Titles</vt:lpstr>
      </vt:variant>
      <vt:variant>
        <vt:i4>32</vt:i4>
      </vt:variant>
    </vt:vector>
  </HeadingPairs>
  <TitlesOfParts>
    <vt:vector size="39" baseType="lpstr">
      <vt:lpstr>1_Berlin</vt:lpstr>
      <vt:lpstr>Berlin</vt:lpstr>
      <vt:lpstr>2_Berlin</vt:lpstr>
      <vt:lpstr>3_Berlin</vt:lpstr>
      <vt:lpstr>Yellow-round-clock-on-gray-background-PowerPoint-Templates-Widescreen</vt:lpstr>
      <vt:lpstr>Custom Design</vt:lpstr>
      <vt:lpstr>Feathers-in-colors-Recreation-PowerPoint-Templates-Widescreen</vt:lpstr>
      <vt:lpstr>PowerPoint Presentation</vt:lpstr>
      <vt:lpstr>তথ্য ও যোগাযোগ প্রযুক্তি</vt:lpstr>
      <vt:lpstr>PowerPoint Presentation</vt:lpstr>
      <vt:lpstr>ইনপুট ডিভাইস</vt:lpstr>
      <vt:lpstr>কি বোর্ড</vt:lpstr>
      <vt:lpstr>PowerPoint Presentation</vt:lpstr>
      <vt:lpstr>মাউস</vt:lpstr>
      <vt:lpstr>PowerPoint Presentation</vt:lpstr>
      <vt:lpstr>মাইক্রোফোন </vt:lpstr>
      <vt:lpstr>PowerPoint Presentation</vt:lpstr>
      <vt:lpstr>ডিজিটাল ক্যামেরা</vt:lpstr>
      <vt:lpstr>ওয়েবক্যাম</vt:lpstr>
      <vt:lpstr>PowerPoint Presentation</vt:lpstr>
      <vt:lpstr>স্ক্যানার </vt:lpstr>
      <vt:lpstr>PowerPoint Presentation</vt:lpstr>
      <vt:lpstr>অপটিক্যাল মার্ক রিডার (OMR)</vt:lpstr>
      <vt:lpstr>PowerPoint Presentation</vt:lpstr>
      <vt:lpstr>মেমোরি ও স্টোরেজ</vt:lpstr>
      <vt:lpstr>মেমোরির একক</vt:lpstr>
      <vt:lpstr>RAM</vt:lpstr>
      <vt:lpstr>PowerPoint Presentation</vt:lpstr>
      <vt:lpstr>ROM</vt:lpstr>
      <vt:lpstr>PowerPoint Presentation</vt:lpstr>
      <vt:lpstr>মেমোরি ও স্টোরেজ ডিভাইস</vt:lpstr>
      <vt:lpstr>PowerPoint Presentation</vt:lpstr>
      <vt:lpstr>সিডি(CD)/ডিভিডি (DVD) </vt:lpstr>
      <vt:lpstr>PowerPoint Presentation</vt:lpstr>
      <vt:lpstr>ফ্ল্যাশ  ড্রাইভ</vt:lpstr>
      <vt:lpstr>PowerPoint Presentation</vt:lpstr>
      <vt:lpstr>মেমোরি কার্ড</vt:lpstr>
      <vt:lpstr>PowerPoint Presentation</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ইনপুট ডিভাইস </dc:title>
  <dc:creator>Pavel</dc:creator>
  <cp:lastModifiedBy>ac</cp:lastModifiedBy>
  <cp:revision>54</cp:revision>
  <dcterms:created xsi:type="dcterms:W3CDTF">2006-08-16T00:00:00Z</dcterms:created>
  <dcterms:modified xsi:type="dcterms:W3CDTF">2020-10-28T09:09:46Z</dcterms:modified>
</cp:coreProperties>
</file>