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98" r:id="rId2"/>
    <p:sldId id="301" r:id="rId3"/>
    <p:sldId id="259" r:id="rId4"/>
    <p:sldId id="276" r:id="rId5"/>
    <p:sldId id="277" r:id="rId6"/>
    <p:sldId id="288" r:id="rId7"/>
    <p:sldId id="281" r:id="rId8"/>
    <p:sldId id="306" r:id="rId9"/>
    <p:sldId id="304" r:id="rId10"/>
    <p:sldId id="292" r:id="rId11"/>
    <p:sldId id="293" r:id="rId12"/>
    <p:sldId id="309" r:id="rId13"/>
    <p:sldId id="305" r:id="rId14"/>
    <p:sldId id="291" r:id="rId15"/>
    <p:sldId id="283" r:id="rId16"/>
    <p:sldId id="282" r:id="rId17"/>
    <p:sldId id="294" r:id="rId18"/>
    <p:sldId id="284" r:id="rId19"/>
    <p:sldId id="295" r:id="rId20"/>
    <p:sldId id="312" r:id="rId21"/>
    <p:sldId id="285" r:id="rId22"/>
    <p:sldId id="311" r:id="rId23"/>
    <p:sldId id="28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66FF33"/>
    <a:srgbClr val="006699"/>
    <a:srgbClr val="3399FF"/>
    <a:srgbClr val="0000FF"/>
    <a:srgbClr val="28B628"/>
    <a:srgbClr val="D2F8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84" autoAdjust="0"/>
    <p:restoredTop sz="94660"/>
  </p:normalViewPr>
  <p:slideViewPr>
    <p:cSldViewPr snapToGrid="0">
      <p:cViewPr varScale="1">
        <p:scale>
          <a:sx n="77" d="100"/>
          <a:sy n="77" d="100"/>
        </p:scale>
        <p:origin x="-22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3E83F5-FD1F-4F87-A189-6B2B9BA8D311}" type="doc">
      <dgm:prSet loTypeId="urn:microsoft.com/office/officeart/2008/layout/RadialCluster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55CCF43-0465-4211-B581-FAA5038BCF30}">
      <dgm:prSet phldrT="[Text]" custT="1"/>
      <dgm:spPr/>
      <dgm:t>
        <a:bodyPr/>
        <a:lstStyle/>
        <a:p>
          <a:r>
            <a:rPr lang="bn-BD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কৃষি প্রযুক্তির প্রকারভেদ </a:t>
          </a:r>
          <a:endParaRPr lang="en-US" sz="40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3A41347-8518-44B4-BB4D-50BAC9340F75}" type="parTrans" cxnId="{4305F34D-891B-453B-99E4-81C124398434}">
      <dgm:prSet/>
      <dgm:spPr/>
      <dgm:t>
        <a:bodyPr/>
        <a:lstStyle/>
        <a:p>
          <a:endParaRPr lang="en-US"/>
        </a:p>
      </dgm:t>
    </dgm:pt>
    <dgm:pt modelId="{E9D23E13-44A4-47C7-9785-9AB1BCACC483}" type="sibTrans" cxnId="{4305F34D-891B-453B-99E4-81C124398434}">
      <dgm:prSet/>
      <dgm:spPr/>
      <dgm:t>
        <a:bodyPr/>
        <a:lstStyle/>
        <a:p>
          <a:endParaRPr lang="en-US"/>
        </a:p>
      </dgm:t>
    </dgm:pt>
    <dgm:pt modelId="{EF9CCEC1-B69E-4365-9C9E-B0CCF361F567}">
      <dgm:prSet phldrT="[Text]" custT="1"/>
      <dgm:spPr/>
      <dgm:t>
        <a:bodyPr/>
        <a:lstStyle/>
        <a:p>
          <a:r>
            <a:rPr lang="bn-BD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যান্ত্রিক প্রযুক্তি </a:t>
          </a:r>
          <a:endParaRPr lang="en-US" sz="36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355DC71-5D7D-4513-8B91-40733DB8741A}" type="parTrans" cxnId="{4DF9B5B1-FE1E-4A86-BC77-6EFE12E2DABC}">
      <dgm:prSet/>
      <dgm:spPr>
        <a:ln w="28575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4FA0259E-74D6-45B8-B4B9-8EDD86971CC3}" type="sibTrans" cxnId="{4DF9B5B1-FE1E-4A86-BC77-6EFE12E2DABC}">
      <dgm:prSet/>
      <dgm:spPr/>
      <dgm:t>
        <a:bodyPr/>
        <a:lstStyle/>
        <a:p>
          <a:endParaRPr lang="en-US"/>
        </a:p>
      </dgm:t>
    </dgm:pt>
    <dgm:pt modelId="{EF3325F6-4C75-4450-A11E-212744A05016}">
      <dgm:prSet phldrT="[Text]" custT="1"/>
      <dgm:spPr/>
      <dgm:t>
        <a:bodyPr/>
        <a:lstStyle/>
        <a:p>
          <a:r>
            <a:rPr lang="bn-BD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রাসায়নিক প্রযুক্তি </a:t>
          </a:r>
          <a:endParaRPr lang="en-US" sz="40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96867D9-F796-4E9C-B144-F0A97D3CF826}" type="parTrans" cxnId="{4CFA9D4C-B1D9-4486-8DB7-2BF6B8722EF1}">
      <dgm:prSet/>
      <dgm:spPr>
        <a:ln w="28575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A1E123B5-54A3-4B6F-8379-4950ADA9D98B}" type="sibTrans" cxnId="{4CFA9D4C-B1D9-4486-8DB7-2BF6B8722EF1}">
      <dgm:prSet/>
      <dgm:spPr/>
      <dgm:t>
        <a:bodyPr/>
        <a:lstStyle/>
        <a:p>
          <a:endParaRPr lang="en-US"/>
        </a:p>
      </dgm:t>
    </dgm:pt>
    <dgm:pt modelId="{147241B8-D789-4199-A944-AE78EDE18CE3}">
      <dgm:prSet phldrT="[Text]" custT="1"/>
      <dgm:spPr/>
      <dgm:t>
        <a:bodyPr/>
        <a:lstStyle/>
        <a:p>
          <a:r>
            <a:rPr lang="bn-BD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জৈব প্রযুক্তি </a:t>
          </a:r>
          <a:endParaRPr lang="en-US" sz="40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566C4F4-939A-45AE-A80E-30CF4E1B0EC4}" type="parTrans" cxnId="{D62D1627-804D-437D-8442-C3B6987B2917}">
      <dgm:prSet/>
      <dgm:spPr>
        <a:ln w="28575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DE733A71-6E0D-4E9C-9166-CD5DC777E154}" type="sibTrans" cxnId="{D62D1627-804D-437D-8442-C3B6987B2917}">
      <dgm:prSet/>
      <dgm:spPr/>
      <dgm:t>
        <a:bodyPr/>
        <a:lstStyle/>
        <a:p>
          <a:endParaRPr lang="en-US"/>
        </a:p>
      </dgm:t>
    </dgm:pt>
    <dgm:pt modelId="{ACF68316-F1F9-4C37-A50B-B91D86179964}" type="pres">
      <dgm:prSet presAssocID="{643E83F5-FD1F-4F87-A189-6B2B9BA8D31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E3ED5D6-940F-46B9-B019-F9AD6BEC0604}" type="pres">
      <dgm:prSet presAssocID="{E55CCF43-0465-4211-B581-FAA5038BCF30}" presName="singleCycle" presStyleCnt="0"/>
      <dgm:spPr/>
    </dgm:pt>
    <dgm:pt modelId="{EC0CCBB7-9BBE-42B6-A7CC-3EF8E11FA14B}" type="pres">
      <dgm:prSet presAssocID="{E55CCF43-0465-4211-B581-FAA5038BCF30}" presName="singleCenter" presStyleLbl="node1" presStyleIdx="0" presStyleCnt="4" custScaleX="139580" custScaleY="150797" custLinFactNeighborX="1387" custLinFactNeighborY="-8875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40A4B545-3334-4327-B18A-13CC073A329D}" type="pres">
      <dgm:prSet presAssocID="{7355DC71-5D7D-4513-8B91-40733DB8741A}" presName="Name56" presStyleLbl="parChTrans1D2" presStyleIdx="0" presStyleCnt="3"/>
      <dgm:spPr/>
      <dgm:t>
        <a:bodyPr/>
        <a:lstStyle/>
        <a:p>
          <a:endParaRPr lang="en-US"/>
        </a:p>
      </dgm:t>
    </dgm:pt>
    <dgm:pt modelId="{DBD6BFD8-8E1F-45F5-9595-F94D5BE7E34D}" type="pres">
      <dgm:prSet presAssocID="{EF9CCEC1-B69E-4365-9C9E-B0CCF361F567}" presName="text0" presStyleLbl="node1" presStyleIdx="1" presStyleCnt="4" custScaleX="254123" custScaleY="131933" custRadScaleRad="99079" custRadScaleInc="58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93B4F9-8FD1-46AB-B794-E42444BE0D24}" type="pres">
      <dgm:prSet presAssocID="{796867D9-F796-4E9C-B144-F0A97D3CF826}" presName="Name56" presStyleLbl="parChTrans1D2" presStyleIdx="1" presStyleCnt="3"/>
      <dgm:spPr/>
      <dgm:t>
        <a:bodyPr/>
        <a:lstStyle/>
        <a:p>
          <a:endParaRPr lang="en-US"/>
        </a:p>
      </dgm:t>
    </dgm:pt>
    <dgm:pt modelId="{CBA1BB20-99F2-4D3F-BD37-3D1953BBF58F}" type="pres">
      <dgm:prSet presAssocID="{EF3325F6-4C75-4450-A11E-212744A05016}" presName="text0" presStyleLbl="node1" presStyleIdx="2" presStyleCnt="4" custScaleX="231853" custScaleY="1567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20A706-3CC9-4B0C-B521-C357086AEE89}" type="pres">
      <dgm:prSet presAssocID="{7566C4F4-939A-45AE-A80E-30CF4E1B0EC4}" presName="Name56" presStyleLbl="parChTrans1D2" presStyleIdx="2" presStyleCnt="3"/>
      <dgm:spPr/>
      <dgm:t>
        <a:bodyPr/>
        <a:lstStyle/>
        <a:p>
          <a:endParaRPr lang="en-US"/>
        </a:p>
      </dgm:t>
    </dgm:pt>
    <dgm:pt modelId="{264A0A1F-DCB7-4B7E-A14F-CF403F44F780}" type="pres">
      <dgm:prSet presAssocID="{147241B8-D789-4199-A944-AE78EDE18CE3}" presName="text0" presStyleLbl="node1" presStyleIdx="3" presStyleCnt="4" custScaleX="201894" custScaleY="1500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62D1627-804D-437D-8442-C3B6987B2917}" srcId="{E55CCF43-0465-4211-B581-FAA5038BCF30}" destId="{147241B8-D789-4199-A944-AE78EDE18CE3}" srcOrd="2" destOrd="0" parTransId="{7566C4F4-939A-45AE-A80E-30CF4E1B0EC4}" sibTransId="{DE733A71-6E0D-4E9C-9166-CD5DC777E154}"/>
    <dgm:cxn modelId="{91B06472-6D77-46A7-AC27-293E47135FBB}" type="presOf" srcId="{7355DC71-5D7D-4513-8B91-40733DB8741A}" destId="{40A4B545-3334-4327-B18A-13CC073A329D}" srcOrd="0" destOrd="0" presId="urn:microsoft.com/office/officeart/2008/layout/RadialCluster"/>
    <dgm:cxn modelId="{09418638-C4E5-4362-8997-D3AC2EFAC400}" type="presOf" srcId="{EF3325F6-4C75-4450-A11E-212744A05016}" destId="{CBA1BB20-99F2-4D3F-BD37-3D1953BBF58F}" srcOrd="0" destOrd="0" presId="urn:microsoft.com/office/officeart/2008/layout/RadialCluster"/>
    <dgm:cxn modelId="{4305F34D-891B-453B-99E4-81C124398434}" srcId="{643E83F5-FD1F-4F87-A189-6B2B9BA8D311}" destId="{E55CCF43-0465-4211-B581-FAA5038BCF30}" srcOrd="0" destOrd="0" parTransId="{23A41347-8518-44B4-BB4D-50BAC9340F75}" sibTransId="{E9D23E13-44A4-47C7-9785-9AB1BCACC483}"/>
    <dgm:cxn modelId="{AC28BD6F-2613-4153-BFDB-5E2E5DF7DF13}" type="presOf" srcId="{796867D9-F796-4E9C-B144-F0A97D3CF826}" destId="{0593B4F9-8FD1-46AB-B794-E42444BE0D24}" srcOrd="0" destOrd="0" presId="urn:microsoft.com/office/officeart/2008/layout/RadialCluster"/>
    <dgm:cxn modelId="{7799B321-3EB3-45D7-AC23-D3CDE07A27E6}" type="presOf" srcId="{7566C4F4-939A-45AE-A80E-30CF4E1B0EC4}" destId="{CE20A706-3CC9-4B0C-B521-C357086AEE89}" srcOrd="0" destOrd="0" presId="urn:microsoft.com/office/officeart/2008/layout/RadialCluster"/>
    <dgm:cxn modelId="{4DF9B5B1-FE1E-4A86-BC77-6EFE12E2DABC}" srcId="{E55CCF43-0465-4211-B581-FAA5038BCF30}" destId="{EF9CCEC1-B69E-4365-9C9E-B0CCF361F567}" srcOrd="0" destOrd="0" parTransId="{7355DC71-5D7D-4513-8B91-40733DB8741A}" sibTransId="{4FA0259E-74D6-45B8-B4B9-8EDD86971CC3}"/>
    <dgm:cxn modelId="{4CFA9D4C-B1D9-4486-8DB7-2BF6B8722EF1}" srcId="{E55CCF43-0465-4211-B581-FAA5038BCF30}" destId="{EF3325F6-4C75-4450-A11E-212744A05016}" srcOrd="1" destOrd="0" parTransId="{796867D9-F796-4E9C-B144-F0A97D3CF826}" sibTransId="{A1E123B5-54A3-4B6F-8379-4950ADA9D98B}"/>
    <dgm:cxn modelId="{A5FAD934-5D75-413F-BECA-6FDBBC9BFFCD}" type="presOf" srcId="{E55CCF43-0465-4211-B581-FAA5038BCF30}" destId="{EC0CCBB7-9BBE-42B6-A7CC-3EF8E11FA14B}" srcOrd="0" destOrd="0" presId="urn:microsoft.com/office/officeart/2008/layout/RadialCluster"/>
    <dgm:cxn modelId="{A3D1FF94-2AE5-4EA1-8908-6A8BC205AE2B}" type="presOf" srcId="{EF9CCEC1-B69E-4365-9C9E-B0CCF361F567}" destId="{DBD6BFD8-8E1F-45F5-9595-F94D5BE7E34D}" srcOrd="0" destOrd="0" presId="urn:microsoft.com/office/officeart/2008/layout/RadialCluster"/>
    <dgm:cxn modelId="{A4329517-3D87-49C9-B33B-9AE3DFA3836B}" type="presOf" srcId="{643E83F5-FD1F-4F87-A189-6B2B9BA8D311}" destId="{ACF68316-F1F9-4C37-A50B-B91D86179964}" srcOrd="0" destOrd="0" presId="urn:microsoft.com/office/officeart/2008/layout/RadialCluster"/>
    <dgm:cxn modelId="{A4C6EACB-B84D-4ECA-8599-A8BCB5682C2B}" type="presOf" srcId="{147241B8-D789-4199-A944-AE78EDE18CE3}" destId="{264A0A1F-DCB7-4B7E-A14F-CF403F44F780}" srcOrd="0" destOrd="0" presId="urn:microsoft.com/office/officeart/2008/layout/RadialCluster"/>
    <dgm:cxn modelId="{3124D887-A287-4344-B97C-24B7A1FF4DF9}" type="presParOf" srcId="{ACF68316-F1F9-4C37-A50B-B91D86179964}" destId="{5E3ED5D6-940F-46B9-B019-F9AD6BEC0604}" srcOrd="0" destOrd="0" presId="urn:microsoft.com/office/officeart/2008/layout/RadialCluster"/>
    <dgm:cxn modelId="{D82FECD0-42B2-4CAC-AD84-AA39B67ABEF0}" type="presParOf" srcId="{5E3ED5D6-940F-46B9-B019-F9AD6BEC0604}" destId="{EC0CCBB7-9BBE-42B6-A7CC-3EF8E11FA14B}" srcOrd="0" destOrd="0" presId="urn:microsoft.com/office/officeart/2008/layout/RadialCluster"/>
    <dgm:cxn modelId="{C293B0DA-4AE0-455A-B6A0-A5D5805176FA}" type="presParOf" srcId="{5E3ED5D6-940F-46B9-B019-F9AD6BEC0604}" destId="{40A4B545-3334-4327-B18A-13CC073A329D}" srcOrd="1" destOrd="0" presId="urn:microsoft.com/office/officeart/2008/layout/RadialCluster"/>
    <dgm:cxn modelId="{1174F3A2-C0DD-414E-AA73-CF06B3C497AC}" type="presParOf" srcId="{5E3ED5D6-940F-46B9-B019-F9AD6BEC0604}" destId="{DBD6BFD8-8E1F-45F5-9595-F94D5BE7E34D}" srcOrd="2" destOrd="0" presId="urn:microsoft.com/office/officeart/2008/layout/RadialCluster"/>
    <dgm:cxn modelId="{46EC1411-6AF8-41BA-9DD2-609D232B9CF5}" type="presParOf" srcId="{5E3ED5D6-940F-46B9-B019-F9AD6BEC0604}" destId="{0593B4F9-8FD1-46AB-B794-E42444BE0D24}" srcOrd="3" destOrd="0" presId="urn:microsoft.com/office/officeart/2008/layout/RadialCluster"/>
    <dgm:cxn modelId="{B2821B8C-3FD9-49FD-9ECF-86107510AE20}" type="presParOf" srcId="{5E3ED5D6-940F-46B9-B019-F9AD6BEC0604}" destId="{CBA1BB20-99F2-4D3F-BD37-3D1953BBF58F}" srcOrd="4" destOrd="0" presId="urn:microsoft.com/office/officeart/2008/layout/RadialCluster"/>
    <dgm:cxn modelId="{548E7C16-78CA-4BD4-BC27-ACFBE0C9E93B}" type="presParOf" srcId="{5E3ED5D6-940F-46B9-B019-F9AD6BEC0604}" destId="{CE20A706-3CC9-4B0C-B521-C357086AEE89}" srcOrd="5" destOrd="0" presId="urn:microsoft.com/office/officeart/2008/layout/RadialCluster"/>
    <dgm:cxn modelId="{511DA9EB-C475-4D3F-81FE-826C3A4A7384}" type="presParOf" srcId="{5E3ED5D6-940F-46B9-B019-F9AD6BEC0604}" destId="{264A0A1F-DCB7-4B7E-A14F-CF403F44F780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0CCBB7-9BBE-42B6-A7CC-3EF8E11FA14B}">
      <dsp:nvSpPr>
        <dsp:cNvPr id="0" name=""/>
        <dsp:cNvSpPr/>
      </dsp:nvSpPr>
      <dsp:spPr>
        <a:xfrm>
          <a:off x="2917204" y="1597034"/>
          <a:ext cx="2269012" cy="245135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কৃষি প্রযুক্তির প্রকারভেদ </a:t>
          </a:r>
          <a:endParaRPr lang="en-US" sz="40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027968" y="1707798"/>
        <a:ext cx="2047484" cy="2229828"/>
      </dsp:txXfrm>
    </dsp:sp>
    <dsp:sp modelId="{40A4B545-3334-4327-B18A-13CC073A329D}">
      <dsp:nvSpPr>
        <dsp:cNvPr id="0" name=""/>
        <dsp:cNvSpPr/>
      </dsp:nvSpPr>
      <dsp:spPr>
        <a:xfrm rot="16340926">
          <a:off x="4062402" y="1555796"/>
          <a:ext cx="8254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2545" y="0"/>
              </a:lnTo>
            </a:path>
          </a:pathLst>
        </a:custGeom>
        <a:noFill/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D6BFD8-8E1F-45F5-9595-F94D5BE7E34D}">
      <dsp:nvSpPr>
        <dsp:cNvPr id="0" name=""/>
        <dsp:cNvSpPr/>
      </dsp:nvSpPr>
      <dsp:spPr>
        <a:xfrm>
          <a:off x="2750943" y="77607"/>
          <a:ext cx="2767785" cy="1436950"/>
        </a:xfrm>
        <a:prstGeom prst="roundRect">
          <a:avLst/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যান্ত্রিক প্রযুক্তি </a:t>
          </a:r>
          <a:endParaRPr lang="en-US" sz="36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821089" y="147753"/>
        <a:ext cx="2627493" cy="1296658"/>
      </dsp:txXfrm>
    </dsp:sp>
    <dsp:sp modelId="{0593B4F9-8FD1-46AB-B794-E42444BE0D24}">
      <dsp:nvSpPr>
        <dsp:cNvPr id="0" name=""/>
        <dsp:cNvSpPr/>
      </dsp:nvSpPr>
      <dsp:spPr>
        <a:xfrm rot="13136703">
          <a:off x="5075047" y="3700310"/>
          <a:ext cx="12506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5067" y="0"/>
              </a:lnTo>
            </a:path>
          </a:pathLst>
        </a:custGeom>
        <a:noFill/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A1BB20-99F2-4D3F-BD37-3D1953BBF58F}">
      <dsp:nvSpPr>
        <dsp:cNvPr id="0" name=""/>
        <dsp:cNvSpPr/>
      </dsp:nvSpPr>
      <dsp:spPr>
        <a:xfrm>
          <a:off x="4882852" y="3661003"/>
          <a:ext cx="2525231" cy="1707757"/>
        </a:xfrm>
        <a:prstGeom prst="roundRect">
          <a:avLst/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রাসায়নিক প্রযুক্তি </a:t>
          </a:r>
          <a:endParaRPr lang="en-US" sz="40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966218" y="3744369"/>
        <a:ext cx="2358499" cy="1541025"/>
      </dsp:txXfrm>
    </dsp:sp>
    <dsp:sp modelId="{CE20A706-3CC9-4B0C-B521-C357086AEE89}">
      <dsp:nvSpPr>
        <dsp:cNvPr id="0" name=""/>
        <dsp:cNvSpPr/>
      </dsp:nvSpPr>
      <dsp:spPr>
        <a:xfrm rot="8570209">
          <a:off x="2894925" y="3690190"/>
          <a:ext cx="2479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796" y="0"/>
              </a:lnTo>
            </a:path>
          </a:pathLst>
        </a:custGeom>
        <a:noFill/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4A0A1F-DCB7-4B7E-A14F-CF403F44F780}">
      <dsp:nvSpPr>
        <dsp:cNvPr id="0" name=""/>
        <dsp:cNvSpPr/>
      </dsp:nvSpPr>
      <dsp:spPr>
        <a:xfrm>
          <a:off x="719915" y="3697680"/>
          <a:ext cx="2198932" cy="1634403"/>
        </a:xfrm>
        <a:prstGeom prst="round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জৈব প্রযুক্তি </a:t>
          </a:r>
          <a:endParaRPr lang="en-US" sz="40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99700" y="3777465"/>
        <a:ext cx="2039362" cy="14748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00BD8-1C81-427B-BDD3-5EAC0EC1D841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9CD940-7E5E-4908-86AE-389AEB1DB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917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E6C02-605E-45FA-A149-B0F639B5BEA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958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934FB-C5DC-44A2-A8E1-8915106F8EDC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BB64F-14CE-498E-9590-9B474774C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772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934FB-C5DC-44A2-A8E1-8915106F8EDC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BB64F-14CE-498E-9590-9B474774C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95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934FB-C5DC-44A2-A8E1-8915106F8EDC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BB64F-14CE-498E-9590-9B474774C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244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934FB-C5DC-44A2-A8E1-8915106F8EDC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BB64F-14CE-498E-9590-9B474774C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239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934FB-C5DC-44A2-A8E1-8915106F8EDC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BB64F-14CE-498E-9590-9B474774C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581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934FB-C5DC-44A2-A8E1-8915106F8EDC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BB64F-14CE-498E-9590-9B474774C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959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934FB-C5DC-44A2-A8E1-8915106F8EDC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BB64F-14CE-498E-9590-9B474774C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993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934FB-C5DC-44A2-A8E1-8915106F8EDC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BB64F-14CE-498E-9590-9B474774C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81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934FB-C5DC-44A2-A8E1-8915106F8EDC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BB64F-14CE-498E-9590-9B474774C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152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934FB-C5DC-44A2-A8E1-8915106F8EDC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BB64F-14CE-498E-9590-9B474774C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366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934FB-C5DC-44A2-A8E1-8915106F8EDC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BB64F-14CE-498E-9590-9B474774C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541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934FB-C5DC-44A2-A8E1-8915106F8EDC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BB64F-14CE-498E-9590-9B474774C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721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4UmMd-HFu4Y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otus Flower 2 1920x1080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6753.3333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39092" y="457202"/>
            <a:ext cx="10113818" cy="590203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70364" y="609601"/>
            <a:ext cx="8298871" cy="969818"/>
          </a:xfrm>
          <a:prstGeom prst="rect">
            <a:avLst/>
          </a:prstGeom>
          <a:noFill/>
          <a:ln w="285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</a:t>
            </a:r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21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674" y="263035"/>
            <a:ext cx="5168826" cy="29210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35" y="316993"/>
            <a:ext cx="5567892" cy="28670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24891" y="4335368"/>
            <a:ext cx="8243455" cy="9751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এইগুলো কি প্রযুক্তি? 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45674" y="5422267"/>
            <a:ext cx="8201891" cy="103450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এইগুলো রাসায়নিক কৃষি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প্রযুক্তি।  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343892" y="3295823"/>
            <a:ext cx="3463636" cy="836840"/>
          </a:xfrm>
          <a:prstGeom prst="ellipse">
            <a:avLst/>
          </a:prstGeom>
          <a:solidFill>
            <a:srgbClr val="00B050"/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7786254" y="3295823"/>
            <a:ext cx="3103420" cy="1010840"/>
          </a:xfrm>
          <a:prstGeom prst="ellipse">
            <a:avLst/>
          </a:prstGeom>
          <a:solidFill>
            <a:srgbClr val="FF6600"/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কীটনাশক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8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23455" y="554181"/>
            <a:ext cx="11042072" cy="3546346"/>
            <a:chOff x="623455" y="554181"/>
            <a:chExt cx="11042072" cy="354634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455" y="554183"/>
              <a:ext cx="5468111" cy="3546344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1566" y="554181"/>
              <a:ext cx="5573961" cy="3546345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2078182" y="4322618"/>
            <a:ext cx="8308292" cy="8312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এইগুলো কি প্রযুক্তি? 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078182" y="5360519"/>
            <a:ext cx="8308292" cy="105088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এইগুলো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জৈব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প্রযুক্তি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449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337129222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9276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0CCBB7-9BBE-42B6-A7CC-3EF8E11FA1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EC0CCBB7-9BBE-42B6-A7CC-3EF8E11FA1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A4B545-3334-4327-B18A-13CC073A32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graphicEl>
                                              <a:dgm id="{40A4B545-3334-4327-B18A-13CC073A32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BD6BFD8-8E1F-45F5-9595-F94D5BE7E3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DBD6BFD8-8E1F-45F5-9595-F94D5BE7E3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593B4F9-8FD1-46AB-B794-E42444BE0D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graphicEl>
                                              <a:dgm id="{0593B4F9-8FD1-46AB-B794-E42444BE0D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A1BB20-99F2-4D3F-BD37-3D1953BBF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CBA1BB20-99F2-4D3F-BD37-3D1953BBF5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20A706-3CC9-4B0C-B521-C357086AEE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CE20A706-3CC9-4B0C-B521-C357086AEE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64A0A1F-DCB7-4B7E-A14F-CF403F44F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264A0A1F-DCB7-4B7E-A14F-CF403F44F7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1066800"/>
            <a:ext cx="6324600" cy="1143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0" y="2590800"/>
            <a:ext cx="6324600" cy="2514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*দুইটি রাসায়নিক প্রযুক্তির নাম লেখ। </a:t>
            </a:r>
          </a:p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*কৃষি প্রযুক্তিকে কয়টি ভাগে ভাগ করা হয়েছে ও কি কি?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63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3126258"/>
            <a:ext cx="4973782" cy="17040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6" t="-3663" r="836" b="3446"/>
          <a:stretch/>
        </p:blipFill>
        <p:spPr>
          <a:xfrm>
            <a:off x="304799" y="1015350"/>
            <a:ext cx="4973782" cy="19996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5053913"/>
            <a:ext cx="4973783" cy="1526995"/>
          </a:xfrm>
          <a:prstGeom prst="rect">
            <a:avLst/>
          </a:prstGeom>
        </p:spPr>
      </p:pic>
      <p:sp>
        <p:nvSpPr>
          <p:cNvPr id="5" name="Left Arrow 6"/>
          <p:cNvSpPr/>
          <p:nvPr/>
        </p:nvSpPr>
        <p:spPr>
          <a:xfrm>
            <a:off x="5278581" y="4830342"/>
            <a:ext cx="6137565" cy="1750567"/>
          </a:xfrm>
          <a:prstGeom prst="leftArrow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কোদাল দিয়ে মাটি খনন করা হয়।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Left Arrow 6"/>
          <p:cNvSpPr/>
          <p:nvPr/>
        </p:nvSpPr>
        <p:spPr>
          <a:xfrm>
            <a:off x="5278581" y="2712770"/>
            <a:ext cx="6137565" cy="1636526"/>
          </a:xfrm>
          <a:prstGeom prst="leftArrow">
            <a:avLst/>
          </a:prstGeom>
          <a:solidFill>
            <a:srgbClr val="FF66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লাঙল দিয়ে জমি চাষ করা হয়।  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5278582" y="877486"/>
            <a:ext cx="6137564" cy="1247876"/>
          </a:xfrm>
          <a:prstGeom prst="leftArrow">
            <a:avLst/>
          </a:prstGeom>
          <a:solidFill>
            <a:srgbClr val="3399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শাবল দিয়ে মাটি খনন করা হয়।  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1"/>
          <p:cNvSpPr/>
          <p:nvPr/>
        </p:nvSpPr>
        <p:spPr>
          <a:xfrm>
            <a:off x="2791690" y="148801"/>
            <a:ext cx="6899563" cy="8665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 যন্ত্রপাতির ব্যবহার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536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46"/>
          <a:stretch/>
        </p:blipFill>
        <p:spPr>
          <a:xfrm>
            <a:off x="415636" y="193962"/>
            <a:ext cx="4406597" cy="1988405"/>
          </a:xfrm>
          <a:prstGeom prst="rect">
            <a:avLst/>
          </a:prstGeom>
        </p:spPr>
      </p:pic>
      <p:sp>
        <p:nvSpPr>
          <p:cNvPr id="3" name="Left Arrow 2"/>
          <p:cNvSpPr/>
          <p:nvPr/>
        </p:nvSpPr>
        <p:spPr>
          <a:xfrm>
            <a:off x="4822234" y="89412"/>
            <a:ext cx="7125926" cy="2031996"/>
          </a:xfrm>
          <a:prstGeom prst="leftArrow">
            <a:avLst/>
          </a:prstGeom>
          <a:solidFill>
            <a:schemeClr val="accent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ফসল কাটার যন্ত্র দিয়ে ফসল কাটা হয়।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3"/>
          <a:stretch/>
        </p:blipFill>
        <p:spPr>
          <a:xfrm>
            <a:off x="415636" y="2281377"/>
            <a:ext cx="4406597" cy="2163161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4822234" y="2363372"/>
            <a:ext cx="7125926" cy="2025748"/>
          </a:xfrm>
          <a:prstGeom prst="leftArrow">
            <a:avLst/>
          </a:prstGeom>
          <a:solidFill>
            <a:srgbClr val="0070C0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সেচ পাম্প দিয়ে পানি সেচ দেওয়া হয়।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4822234" y="4631083"/>
            <a:ext cx="7125926" cy="2071307"/>
          </a:xfrm>
          <a:prstGeom prst="leftArrow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ফসল মাড়াই যন্ত্র দিয়ে ফসল মাড়াই করা হয়। </a:t>
            </a:r>
            <a:endParaRPr lang="en-GB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5"/>
          <a:stretch/>
        </p:blipFill>
        <p:spPr>
          <a:xfrm>
            <a:off x="415636" y="4444538"/>
            <a:ext cx="4406598" cy="2136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43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20436" y="5389679"/>
            <a:ext cx="11042073" cy="106653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আধুনিক এই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 যন্ত্রপাতি ব্যবহার করে অল্প সময়ে অধিক ফসল উৎপাদন করা যায়। </a:t>
            </a:r>
            <a:endParaRPr lang="en-GB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38" y="138156"/>
            <a:ext cx="4547615" cy="2412619"/>
          </a:xfrm>
          <a:prstGeom prst="rect">
            <a:avLst/>
          </a:prstGeom>
        </p:spPr>
      </p:pic>
      <p:sp>
        <p:nvSpPr>
          <p:cNvPr id="4" name="Left Arrow 3"/>
          <p:cNvSpPr/>
          <p:nvPr/>
        </p:nvSpPr>
        <p:spPr>
          <a:xfrm>
            <a:off x="4864608" y="138156"/>
            <a:ext cx="7095745" cy="2054700"/>
          </a:xfrm>
          <a:prstGeom prst="leftArrow">
            <a:avLst/>
          </a:prstGeom>
          <a:solidFill>
            <a:srgbClr val="0066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ট্রাক্টর দিয়ে জমি চাষ করা হয়।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37" y="2606193"/>
            <a:ext cx="4547615" cy="2590780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>
          <a:xfrm>
            <a:off x="4815840" y="2854318"/>
            <a:ext cx="7193280" cy="2166334"/>
          </a:xfrm>
          <a:prstGeom prst="leftArrow">
            <a:avLst/>
          </a:prstGeom>
          <a:solidFill>
            <a:srgbClr val="66FF3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নিড়ানি দিয়ে আগাছা পরিষ্কার করা হয়।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761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62" y="3348961"/>
            <a:ext cx="3833085" cy="16308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58" y="1075487"/>
            <a:ext cx="3833089" cy="2075486"/>
          </a:xfrm>
          <a:prstGeom prst="rect">
            <a:avLst/>
          </a:prstGeom>
        </p:spPr>
      </p:pic>
      <p:sp>
        <p:nvSpPr>
          <p:cNvPr id="4" name="Left Arrow 6"/>
          <p:cNvSpPr/>
          <p:nvPr/>
        </p:nvSpPr>
        <p:spPr>
          <a:xfrm>
            <a:off x="4218847" y="1075487"/>
            <a:ext cx="7845136" cy="2075486"/>
          </a:xfrm>
          <a:prstGeom prst="leftArrow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 ব্যবহারে ফসল ভালো হয়।   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Left Arrow 6"/>
          <p:cNvSpPr/>
          <p:nvPr/>
        </p:nvSpPr>
        <p:spPr>
          <a:xfrm>
            <a:off x="4218848" y="3150973"/>
            <a:ext cx="7887807" cy="1705232"/>
          </a:xfrm>
          <a:prstGeom prst="leftArrow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কীটনাশক ব্যবহারে ক্ষতিকর পোকা মারা যায়।  </a:t>
            </a:r>
            <a:endParaRPr lang="en-GB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Left Arrow 6"/>
          <p:cNvSpPr/>
          <p:nvPr/>
        </p:nvSpPr>
        <p:spPr>
          <a:xfrm>
            <a:off x="4218849" y="4979773"/>
            <a:ext cx="7887807" cy="1738690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জৈব প্রযুক্তি ব্যবহারে অধিক ফসল পাওয়া যায়।   </a:t>
            </a:r>
            <a:endParaRPr lang="en-GB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58" y="4979773"/>
            <a:ext cx="3833089" cy="1617942"/>
          </a:xfrm>
          <a:prstGeom prst="rect">
            <a:avLst/>
          </a:prstGeom>
        </p:spPr>
      </p:pic>
      <p:sp>
        <p:nvSpPr>
          <p:cNvPr id="8" name="Rounded Rectangle 1"/>
          <p:cNvSpPr/>
          <p:nvPr/>
        </p:nvSpPr>
        <p:spPr>
          <a:xfrm>
            <a:off x="2161726" y="157945"/>
            <a:ext cx="8395854" cy="8665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রাসায়নিক ও জৈব কৃষি প্রযুক্তি ব্যবহারের সুবিধা 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11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14800" y="376194"/>
            <a:ext cx="3843338" cy="12021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GB" sz="4000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6370" y="1843088"/>
            <a:ext cx="4972918" cy="43148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যান্ত্রিক দল</a:t>
            </a:r>
          </a:p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যান্ত্রিক কৃষি প্রযুক্তির দুইটি ব্যবহার লেখ 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72213" y="1843088"/>
            <a:ext cx="5384471" cy="43148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রাসায়নিক </a:t>
            </a:r>
            <a:r>
              <a:rPr lang="bn-BD" sz="44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 </a:t>
            </a:r>
          </a:p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রাসায়নিক কৃষি 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 দুইটি সুবিধা 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bn-BD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70" y="126609"/>
            <a:ext cx="3072680" cy="14517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189" y="376193"/>
            <a:ext cx="3298495" cy="125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50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unched Tape 2"/>
          <p:cNvSpPr/>
          <p:nvPr/>
        </p:nvSpPr>
        <p:spPr>
          <a:xfrm>
            <a:off x="2493817" y="494270"/>
            <a:ext cx="7651079" cy="4917988"/>
          </a:xfrm>
          <a:prstGeom prst="flowChartPunchedTape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 বিজ্ঞান বইয়ের ৬৫ পৃষ্ঠা খুলে কৃষিতে প্রযুক্তি অংশটুকু নি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 পড়।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55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19882" y="675824"/>
            <a:ext cx="9106929" cy="5648776"/>
            <a:chOff x="-156799" y="675824"/>
            <a:chExt cx="9413331" cy="5895664"/>
          </a:xfrm>
        </p:grpSpPr>
        <p:sp>
          <p:nvSpPr>
            <p:cNvPr id="2" name="Flowchart: Predefined Process 1"/>
            <p:cNvSpPr/>
            <p:nvPr/>
          </p:nvSpPr>
          <p:spPr>
            <a:xfrm>
              <a:off x="998220" y="675824"/>
              <a:ext cx="2842772" cy="1475232"/>
            </a:xfrm>
            <a:prstGeom prst="flowChartPredefinedProcess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" name="Frame 2"/>
            <p:cNvSpPr/>
            <p:nvPr/>
          </p:nvSpPr>
          <p:spPr>
            <a:xfrm>
              <a:off x="-156799" y="2278994"/>
              <a:ext cx="4700279" cy="4292494"/>
            </a:xfrm>
            <a:prstGeom prst="fram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Flowchart: Predefined Process 4"/>
            <p:cNvSpPr/>
            <p:nvPr/>
          </p:nvSpPr>
          <p:spPr>
            <a:xfrm>
              <a:off x="5288280" y="675824"/>
              <a:ext cx="2895600" cy="1475232"/>
            </a:xfrm>
            <a:prstGeom prst="flowChartPredefinedProcess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বিষয়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Frame 5"/>
            <p:cNvSpPr/>
            <p:nvPr/>
          </p:nvSpPr>
          <p:spPr>
            <a:xfrm>
              <a:off x="4724399" y="2280024"/>
              <a:ext cx="4532133" cy="4291463"/>
            </a:xfrm>
            <a:prstGeom prst="frame">
              <a:avLst/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বিষয়ঃ বিজ্ঞান</a:t>
              </a:r>
            </a:p>
            <a:p>
              <a:pPr algn="ctr"/>
              <a:r>
                <a:rPr lang="bn-BD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শ্রেণিঃ </a:t>
              </a:r>
              <a:r>
                <a: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৫ম</a:t>
              </a:r>
              <a:endPara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BD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 </a:t>
              </a:r>
              <a:r>
                <a:rPr lang="en-US" sz="28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(৯) </a:t>
              </a:r>
              <a:r>
                <a:rPr lang="en-US" sz="28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আমাদের</a:t>
              </a:r>
              <a:r>
                <a:rPr lang="en-US" sz="28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জীবনে</a:t>
              </a:r>
              <a:r>
                <a:rPr lang="en-US" sz="28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প্রযুক্তি</a:t>
              </a:r>
              <a:r>
                <a:rPr lang="en-US" sz="28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endPara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8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পৃষ্ঠাঃ</a:t>
              </a:r>
              <a:r>
                <a: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৬৫    </a:t>
              </a:r>
              <a:endPara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BD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সময়ঃ ৪</a:t>
              </a:r>
              <a:r>
                <a: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০</a:t>
              </a:r>
              <a:r>
                <a:rPr lang="bn-BD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মিনিট।</a:t>
              </a:r>
              <a:r>
                <a: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GB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78" y="2718486"/>
            <a:ext cx="3521675" cy="3126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661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168" y="315097"/>
            <a:ext cx="4609070" cy="5665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642" y="741405"/>
            <a:ext cx="4090087" cy="5115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33752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92036" y="304799"/>
            <a:ext cx="7786255" cy="8251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7573644"/>
              </p:ext>
            </p:extLst>
          </p:nvPr>
        </p:nvGraphicFramePr>
        <p:xfrm>
          <a:off x="540327" y="2602987"/>
          <a:ext cx="10834255" cy="37356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6881">
                  <a:extLst>
                    <a:ext uri="{9D8B030D-6E8A-4147-A177-3AD203B41FA5}">
                      <a16:colId xmlns="" xmlns:a16="http://schemas.microsoft.com/office/drawing/2014/main" val="4059983938"/>
                    </a:ext>
                  </a:extLst>
                </a:gridCol>
                <a:gridCol w="5437374">
                  <a:extLst>
                    <a:ext uri="{9D8B030D-6E8A-4147-A177-3AD203B41FA5}">
                      <a16:colId xmlns="" xmlns:a16="http://schemas.microsoft.com/office/drawing/2014/main" val="1910759624"/>
                    </a:ext>
                  </a:extLst>
                </a:gridCol>
              </a:tblGrid>
              <a:tr h="1117426">
                <a:tc>
                  <a:txBody>
                    <a:bodyPr/>
                    <a:lstStyle/>
                    <a:p>
                      <a:r>
                        <a:rPr lang="bn-BD" sz="4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</a:t>
                      </a:r>
                      <a:r>
                        <a:rPr lang="bn-BD" sz="40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কৃষি</a:t>
                      </a:r>
                      <a:r>
                        <a:rPr lang="en-US" sz="400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aseline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প্রযুক্তি</a:t>
                      </a:r>
                      <a:r>
                        <a:rPr lang="en-US" sz="400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4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4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কীভাবে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খাদ্য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উৎপাদনে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সাহায্য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করে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4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26798824"/>
                  </a:ext>
                </a:extLst>
              </a:tr>
              <a:tr h="808327">
                <a:tc>
                  <a:txBody>
                    <a:bodyPr/>
                    <a:lstStyle/>
                    <a:p>
                      <a:r>
                        <a:rPr lang="bn-BD" sz="36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</a:t>
                      </a:r>
                      <a:r>
                        <a:rPr lang="bn-BD" sz="40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১। </a:t>
                      </a:r>
                      <a:r>
                        <a:rPr lang="en-US" sz="40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যান্ত্রিক</a:t>
                      </a:r>
                      <a:r>
                        <a:rPr lang="en-US" sz="400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aseline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প্রযুক্তি</a:t>
                      </a:r>
                      <a:r>
                        <a:rPr lang="en-US" sz="400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4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88732015"/>
                  </a:ext>
                </a:extLst>
              </a:tr>
              <a:tr h="808327">
                <a:tc>
                  <a:txBody>
                    <a:bodyPr/>
                    <a:lstStyle/>
                    <a:p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</a:t>
                      </a:r>
                      <a:r>
                        <a:rPr lang="bn-BD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২।  </a:t>
                      </a:r>
                      <a:r>
                        <a:rPr lang="en-US" sz="4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রাসায়নিক</a:t>
                      </a:r>
                      <a:r>
                        <a:rPr lang="en-US" sz="40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প্রযুক্তি</a:t>
                      </a:r>
                      <a:r>
                        <a:rPr lang="en-US" sz="40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75267778"/>
                  </a:ext>
                </a:extLst>
              </a:tr>
              <a:tr h="808327">
                <a:tc>
                  <a:txBody>
                    <a:bodyPr/>
                    <a:lstStyle/>
                    <a:p>
                      <a:r>
                        <a:rPr lang="bn-BD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         </a:t>
                      </a:r>
                      <a:r>
                        <a:rPr lang="bn-BD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৩। </a:t>
                      </a:r>
                      <a:r>
                        <a:rPr lang="en-US" sz="40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জৈব</a:t>
                      </a:r>
                      <a:r>
                        <a:rPr lang="en-US" sz="40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প্রযুক্তি</a:t>
                      </a:r>
                      <a:r>
                        <a:rPr lang="en-US" sz="40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5459193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762000" y="1231738"/>
            <a:ext cx="10404764" cy="10958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ছকটিতে কৃষি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ব্য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বহার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উৎপাদনে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609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3117275"/>
            <a:ext cx="6629400" cy="258532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*</a:t>
            </a:r>
            <a:r>
              <a:rPr lang="bn-IN" sz="5400" b="1" dirty="0" smtClean="0">
                <a:latin typeface="NikoshBAN" pitchFamily="2" charset="0"/>
                <a:cs typeface="NikoshBAN" pitchFamily="2" charset="0"/>
              </a:rPr>
              <a:t>তোমা</a:t>
            </a:r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দের</a:t>
            </a:r>
            <a:r>
              <a:rPr lang="bn-IN" sz="5400" b="1" dirty="0" smtClean="0">
                <a:latin typeface="NikoshBAN" pitchFamily="2" charset="0"/>
                <a:cs typeface="NikoshBAN" pitchFamily="2" charset="0"/>
              </a:rPr>
              <a:t> বাড়ি</a:t>
            </a:r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তে কি কি কৃষি প্রযুক্তি আছে সেগুলোর নাম  </a:t>
            </a:r>
            <a:r>
              <a:rPr lang="bn-BD" sz="5400" b="1" dirty="0">
                <a:latin typeface="NikoshBAN" pitchFamily="2" charset="0"/>
                <a:cs typeface="NikoshBAN" pitchFamily="2" charset="0"/>
              </a:rPr>
              <a:t>খাতায় লিখে  আনবে</a:t>
            </a:r>
            <a:r>
              <a:rPr lang="bn-IN" sz="54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5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Punched Tape 2"/>
          <p:cNvSpPr/>
          <p:nvPr/>
        </p:nvSpPr>
        <p:spPr>
          <a:xfrm>
            <a:off x="3131127" y="457200"/>
            <a:ext cx="5479473" cy="1925782"/>
          </a:xfrm>
          <a:prstGeom prst="flowChartPunchedTap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893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alling rose petals Green Screen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273" y="2063578"/>
            <a:ext cx="10432472" cy="43940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</p:pic>
      <p:sp>
        <p:nvSpPr>
          <p:cNvPr id="5" name="Rectangle 4"/>
          <p:cNvSpPr/>
          <p:nvPr/>
        </p:nvSpPr>
        <p:spPr>
          <a:xfrm>
            <a:off x="2842054" y="401779"/>
            <a:ext cx="6820929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স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বাইকে অসংখ্য ধন্যবাদ।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98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31171" y="760644"/>
            <a:ext cx="8745884" cy="987552"/>
          </a:xfrm>
          <a:prstGeom prst="rect">
            <a:avLst/>
          </a:prstGeom>
          <a:solidFill>
            <a:srgbClr val="66FF3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একটি ভিডিও দেখি।</a:t>
            </a:r>
          </a:p>
          <a:p>
            <a:pPr algn="ctr"/>
            <a:endParaRPr lang="en-GB" sz="1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31171" y="5236464"/>
            <a:ext cx="8745884" cy="98755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ভিডিওতে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পেলে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56689" y="2984576"/>
            <a:ext cx="5100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</a:t>
            </a:r>
            <a:r>
              <a:rPr lang="en-US" dirty="0">
                <a:hlinkClick r:id="rId2"/>
              </a:rPr>
              <a:t>www.youtube.com/watch?v=4UmMd-HFu4Y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25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/>
          <p:cNvSpPr/>
          <p:nvPr/>
        </p:nvSpPr>
        <p:spPr>
          <a:xfrm>
            <a:off x="3186545" y="1357745"/>
            <a:ext cx="6165274" cy="4059382"/>
          </a:xfrm>
          <a:prstGeom prst="roundRect">
            <a:avLst/>
          </a:prstGeom>
          <a:solidFill>
            <a:schemeClr val="accent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u="sng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4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u="sng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en-US" sz="44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400" u="sng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u="sng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কৃষিতে</a:t>
            </a:r>
            <a:r>
              <a:rPr lang="en-US" sz="4000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u="sng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40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u="sng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pic18.jpg">
            <a:extLst>
              <a:ext uri="{FF2B5EF4-FFF2-40B4-BE49-F238E27FC236}">
                <a16:creationId xmlns="" xmlns:a16="http://schemas.microsoft.com/office/drawing/2014/main" id="{91BAB2F4-36AA-4A4C-9C87-9206DBE803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-1153390" y="2509325"/>
            <a:ext cx="5257800" cy="24245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pic18.jpg">
            <a:extLst>
              <a:ext uri="{FF2B5EF4-FFF2-40B4-BE49-F238E27FC236}">
                <a16:creationId xmlns="" xmlns:a16="http://schemas.microsoft.com/office/drawing/2014/main" id="{76282BAE-5638-429F-BCC5-87E47529F0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9901487" y="2205139"/>
            <a:ext cx="1971857" cy="4145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5653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/>
          <p:cNvSpPr/>
          <p:nvPr/>
        </p:nvSpPr>
        <p:spPr>
          <a:xfrm>
            <a:off x="914400" y="2532186"/>
            <a:ext cx="9573491" cy="354995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১০.২.১.প্রযুক্তি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বিকাশ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জীবনযাপনের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উন্নয়নের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বে।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714637" y="586579"/>
            <a:ext cx="6345382" cy="1394621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04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3" r="8062"/>
          <a:stretch/>
        </p:blipFill>
        <p:spPr>
          <a:xfrm>
            <a:off x="4267199" y="484910"/>
            <a:ext cx="3740727" cy="3697318"/>
          </a:xfrm>
          <a:prstGeom prst="rect">
            <a:avLst/>
          </a:prstGeom>
          <a:ln w="57150">
            <a:noFill/>
          </a:ln>
        </p:spPr>
      </p:pic>
      <p:sp>
        <p:nvSpPr>
          <p:cNvPr id="7" name="Rectangle 6"/>
          <p:cNvSpPr/>
          <p:nvPr/>
        </p:nvSpPr>
        <p:spPr>
          <a:xfrm>
            <a:off x="658118" y="4430578"/>
            <a:ext cx="3328416" cy="7315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শাবল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491" y="484909"/>
            <a:ext cx="3654829" cy="369731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" r="10262"/>
          <a:stretch/>
        </p:blipFill>
        <p:spPr>
          <a:xfrm>
            <a:off x="526473" y="484909"/>
            <a:ext cx="3740726" cy="3745901"/>
          </a:xfrm>
          <a:prstGeom prst="rect">
            <a:avLst/>
          </a:prstGeom>
          <a:ln w="57150">
            <a:noFill/>
          </a:ln>
        </p:spPr>
      </p:pic>
      <p:sp>
        <p:nvSpPr>
          <p:cNvPr id="12" name="Rectangle 11"/>
          <p:cNvSpPr/>
          <p:nvPr/>
        </p:nvSpPr>
        <p:spPr>
          <a:xfrm>
            <a:off x="4389120" y="4425241"/>
            <a:ext cx="3328416" cy="7315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কোদাল</a:t>
            </a:r>
            <a:r>
              <a:rPr lang="bn-BD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522709" y="4425241"/>
            <a:ext cx="3328416" cy="7315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লাঙল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38956" y="119918"/>
            <a:ext cx="7838779" cy="10508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 আমরা কিছু ছবি দেখি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305497" y="5391433"/>
            <a:ext cx="8999114" cy="1161767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এইগুলো প্রাচীন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যান্ত্রিক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 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প্রযুক্তি।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731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  <p:bldP spid="15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Up Arrow Callout 10"/>
          <p:cNvSpPr/>
          <p:nvPr/>
        </p:nvSpPr>
        <p:spPr>
          <a:xfrm>
            <a:off x="339577" y="4810776"/>
            <a:ext cx="3801795" cy="1437623"/>
          </a:xfrm>
          <a:prstGeom prst="upArrowCallout">
            <a:avLst>
              <a:gd name="adj1" fmla="val 0"/>
              <a:gd name="adj2" fmla="val 25000"/>
              <a:gd name="adj3" fmla="val 25000"/>
              <a:gd name="adj4" fmla="val 64977"/>
            </a:avLst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ট্রাক্টর</a:t>
            </a:r>
            <a:endParaRPr lang="en-GB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Up Arrow Callout 13"/>
          <p:cNvSpPr/>
          <p:nvPr/>
        </p:nvSpPr>
        <p:spPr>
          <a:xfrm>
            <a:off x="4338844" y="4810776"/>
            <a:ext cx="3649080" cy="1437623"/>
          </a:xfrm>
          <a:prstGeom prst="upArrowCallou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নিড়ানি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77" y="471056"/>
            <a:ext cx="3887027" cy="43397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328" y="471056"/>
            <a:ext cx="3879272" cy="44224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840" y="471056"/>
            <a:ext cx="3531291" cy="4339720"/>
          </a:xfrm>
          <a:prstGeom prst="rect">
            <a:avLst/>
          </a:prstGeom>
        </p:spPr>
      </p:pic>
      <p:sp>
        <p:nvSpPr>
          <p:cNvPr id="19" name="Up Arrow Callout 15"/>
          <p:cNvSpPr/>
          <p:nvPr/>
        </p:nvSpPr>
        <p:spPr>
          <a:xfrm>
            <a:off x="8362149" y="4893495"/>
            <a:ext cx="3510982" cy="1354904"/>
          </a:xfrm>
          <a:prstGeom prst="upArrowCallou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ফসল কাটার যন্ত্র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55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63" y="637309"/>
            <a:ext cx="3877277" cy="35178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410" y="637309"/>
            <a:ext cx="3557787" cy="35178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440" y="637310"/>
            <a:ext cx="3619970" cy="3517887"/>
          </a:xfrm>
          <a:prstGeom prst="rect">
            <a:avLst/>
          </a:prstGeom>
        </p:spPr>
      </p:pic>
      <p:sp>
        <p:nvSpPr>
          <p:cNvPr id="5" name="Up Arrow Callout 4"/>
          <p:cNvSpPr/>
          <p:nvPr/>
        </p:nvSpPr>
        <p:spPr>
          <a:xfrm>
            <a:off x="4607442" y="4155196"/>
            <a:ext cx="3619969" cy="1167106"/>
          </a:xfrm>
          <a:prstGeom prst="upArrowCallou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ফসল কাটার যন্ত্র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Up Arrow Callout 5"/>
          <p:cNvSpPr/>
          <p:nvPr/>
        </p:nvSpPr>
        <p:spPr>
          <a:xfrm>
            <a:off x="480751" y="4076570"/>
            <a:ext cx="3861267" cy="1285138"/>
          </a:xfrm>
          <a:prstGeom prst="upArrowCallou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সেচ পাম্প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Up Arrow Callout 6"/>
          <p:cNvSpPr/>
          <p:nvPr/>
        </p:nvSpPr>
        <p:spPr>
          <a:xfrm>
            <a:off x="8492836" y="4194601"/>
            <a:ext cx="3380510" cy="1167107"/>
          </a:xfrm>
          <a:prstGeom prst="upArrowCallou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মাড়াইয়ের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88473" y="5541818"/>
            <a:ext cx="9337963" cy="9593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এইগুলো আধুনিক যান্ত্রিক কৃষি প্রযুক্তি।  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964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24200" y="762000"/>
            <a:ext cx="6096000" cy="1600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3124200" y="2895600"/>
            <a:ext cx="6096000" cy="2438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দুইটি প্রাচীন এবং দুইটি আধুনিক যান্ত্রিক কৃষি প্রযুক্তির নাম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24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762</TotalTime>
  <Words>357</Words>
  <Application>Microsoft Office PowerPoint</Application>
  <PresentationFormat>Custom</PresentationFormat>
  <Paragraphs>73</Paragraphs>
  <Slides>23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Lenovo</cp:lastModifiedBy>
  <cp:revision>100</cp:revision>
  <dcterms:created xsi:type="dcterms:W3CDTF">2019-05-21T10:19:53Z</dcterms:created>
  <dcterms:modified xsi:type="dcterms:W3CDTF">2020-10-28T09:50:33Z</dcterms:modified>
</cp:coreProperties>
</file>