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66" r:id="rId5"/>
    <p:sldId id="259" r:id="rId6"/>
    <p:sldId id="269" r:id="rId7"/>
    <p:sldId id="260" r:id="rId8"/>
    <p:sldId id="265" r:id="rId9"/>
    <p:sldId id="272" r:id="rId10"/>
    <p:sldId id="279" r:id="rId11"/>
    <p:sldId id="268" r:id="rId12"/>
    <p:sldId id="267" r:id="rId13"/>
    <p:sldId id="271" r:id="rId14"/>
    <p:sldId id="278" r:id="rId15"/>
    <p:sldId id="277" r:id="rId16"/>
    <p:sldId id="273" r:id="rId17"/>
    <p:sldId id="274" r:id="rId18"/>
    <p:sldId id="261" r:id="rId19"/>
    <p:sldId id="275" r:id="rId20"/>
    <p:sldId id="276" r:id="rId21"/>
    <p:sldId id="262" r:id="rId22"/>
    <p:sldId id="263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F0AC"/>
    <a:srgbClr val="2FD1AA"/>
    <a:srgbClr val="339933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CA4D4-B690-42D6-8EC9-5C4114F8051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1BE76-9457-4777-9AA9-0E72F1886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3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SutonnyMJ" pitchFamily="2" charset="0"/>
              </a:rPr>
              <a:t>                           </a:t>
            </a:r>
            <a:r>
              <a:rPr lang="bn-BD" dirty="0" smtClean="0">
                <a:latin typeface="SutonnyMJ" pitchFamily="2" charset="0"/>
              </a:rPr>
              <a:t> </a:t>
            </a:r>
            <a:r>
              <a:rPr lang="bn-BD" sz="1400" dirty="0" smtClean="0">
                <a:latin typeface="SutonnyMJ" pitchFamily="2" charset="0"/>
              </a:rPr>
              <a:t>মুঃ হাসানুজ্জামান হাসান</a:t>
            </a:r>
            <a:r>
              <a:rPr lang="bn-IN" sz="1400" dirty="0" smtClean="0">
                <a:latin typeface="SutonnyMJ" pitchFamily="2" charset="0"/>
              </a:rPr>
              <a:t>, </a:t>
            </a:r>
            <a:r>
              <a:rPr lang="bn-BD" dirty="0" smtClean="0">
                <a:latin typeface="SutonnyMJ" pitchFamily="2" charset="0"/>
              </a:rPr>
              <a:t>  </a:t>
            </a:r>
            <a:r>
              <a:rPr lang="bn-BD" sz="1200" dirty="0" smtClean="0">
                <a:latin typeface="SutonnyMJ" pitchFamily="2" charset="0"/>
              </a:rPr>
              <a:t>সিনিয়র শিক্ষক</a:t>
            </a:r>
            <a:r>
              <a:rPr lang="bn-IN" sz="1200" baseline="0" dirty="0" smtClean="0">
                <a:latin typeface="SutonnyMJ" pitchFamily="2" charset="0"/>
              </a:rPr>
              <a:t> , </a:t>
            </a:r>
            <a:r>
              <a:rPr lang="bn-BD" sz="1200" dirty="0" smtClean="0">
                <a:latin typeface="SutonnyMJ" pitchFamily="2" charset="0"/>
              </a:rPr>
              <a:t>শহীদ জিয়াউর রহমান উচ্চ বিদ্যালয়</a:t>
            </a:r>
            <a:r>
              <a:rPr lang="bn-IN" sz="1200" dirty="0" smtClean="0">
                <a:latin typeface="SutonnyMJ" pitchFamily="2" charset="0"/>
              </a:rPr>
              <a:t>,</a:t>
            </a:r>
            <a:r>
              <a:rPr lang="bn-IN" sz="1200" baseline="0" dirty="0" smtClean="0">
                <a:latin typeface="SutonnyMJ" pitchFamily="2" charset="0"/>
              </a:rPr>
              <a:t> </a:t>
            </a:r>
            <a:r>
              <a:rPr lang="bn-BD" dirty="0" smtClean="0">
                <a:latin typeface="SutonnyMJ" pitchFamily="2" charset="0"/>
              </a:rPr>
              <a:t> বুধপাড়া, মতিহার, রাজশাহী </a:t>
            </a:r>
            <a:r>
              <a:rPr lang="bn-IN" dirty="0" smtClean="0">
                <a:latin typeface="SutonnyMJ" pitchFamily="2" charset="0"/>
              </a:rPr>
              <a:t>- ০১৭১৯৮৬৪৫৫৫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BE76-9457-4777-9AA9-0E72F1886E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66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SutonnyMJ" pitchFamily="2" charset="0"/>
              </a:rPr>
              <a:t> </a:t>
            </a:r>
            <a:r>
              <a:rPr lang="bn-IN" dirty="0" smtClean="0">
                <a:latin typeface="SutonnyMJ" pitchFamily="2" charset="0"/>
              </a:rPr>
              <a:t>                                 </a:t>
            </a:r>
            <a:r>
              <a:rPr lang="bn-BD" sz="1400" dirty="0" smtClean="0">
                <a:latin typeface="SutonnyMJ" pitchFamily="2" charset="0"/>
              </a:rPr>
              <a:t>মুঃ হাসানুজ্জামান হাসান</a:t>
            </a:r>
            <a:r>
              <a:rPr lang="bn-IN" sz="1400" dirty="0" smtClean="0">
                <a:latin typeface="SutonnyMJ" pitchFamily="2" charset="0"/>
              </a:rPr>
              <a:t>, </a:t>
            </a:r>
            <a:r>
              <a:rPr lang="bn-BD" dirty="0" smtClean="0">
                <a:latin typeface="SutonnyMJ" pitchFamily="2" charset="0"/>
              </a:rPr>
              <a:t>  </a:t>
            </a:r>
            <a:r>
              <a:rPr lang="bn-BD" sz="1200" dirty="0" smtClean="0">
                <a:latin typeface="SutonnyMJ" pitchFamily="2" charset="0"/>
              </a:rPr>
              <a:t>সিনিয়র শিক্ষক</a:t>
            </a:r>
            <a:r>
              <a:rPr lang="bn-IN" sz="1200" baseline="0" dirty="0" smtClean="0">
                <a:latin typeface="SutonnyMJ" pitchFamily="2" charset="0"/>
              </a:rPr>
              <a:t> , </a:t>
            </a:r>
            <a:r>
              <a:rPr lang="bn-BD" sz="1200" dirty="0" smtClean="0">
                <a:latin typeface="SutonnyMJ" pitchFamily="2" charset="0"/>
              </a:rPr>
              <a:t>শহীদ জিয়াউর রহমান উচ্চ বিদ্যালয়</a:t>
            </a:r>
            <a:r>
              <a:rPr lang="bn-IN" sz="1200" dirty="0" smtClean="0">
                <a:latin typeface="SutonnyMJ" pitchFamily="2" charset="0"/>
              </a:rPr>
              <a:t>,</a:t>
            </a:r>
            <a:r>
              <a:rPr lang="bn-IN" sz="1200" baseline="0" dirty="0" smtClean="0">
                <a:latin typeface="SutonnyMJ" pitchFamily="2" charset="0"/>
              </a:rPr>
              <a:t> </a:t>
            </a:r>
            <a:r>
              <a:rPr lang="bn-BD" dirty="0" smtClean="0">
                <a:latin typeface="SutonnyMJ" pitchFamily="2" charset="0"/>
              </a:rPr>
              <a:t> বুধপাড়া, মতিহার, রাজশাহী </a:t>
            </a:r>
            <a:r>
              <a:rPr lang="bn-IN" dirty="0" smtClean="0">
                <a:latin typeface="SutonnyMJ" pitchFamily="2" charset="0"/>
              </a:rPr>
              <a:t>- ০১৭১৯৮৬৪৫৫৫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BE76-9457-4777-9AA9-0E72F1886E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93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SutonnyMJ" pitchFamily="2" charset="0"/>
              </a:rPr>
              <a:t> </a:t>
            </a:r>
            <a:r>
              <a:rPr lang="bn-IN" dirty="0" smtClean="0">
                <a:latin typeface="SutonnyMJ" pitchFamily="2" charset="0"/>
              </a:rPr>
              <a:t>                        </a:t>
            </a:r>
            <a:r>
              <a:rPr lang="bn-BD" sz="1400" dirty="0" smtClean="0">
                <a:latin typeface="SutonnyMJ" pitchFamily="2" charset="0"/>
              </a:rPr>
              <a:t>মুঃ হাসানুজ্জামান হাসান</a:t>
            </a:r>
            <a:r>
              <a:rPr lang="bn-IN" sz="1400" dirty="0" smtClean="0">
                <a:latin typeface="SutonnyMJ" pitchFamily="2" charset="0"/>
              </a:rPr>
              <a:t>, </a:t>
            </a:r>
            <a:r>
              <a:rPr lang="bn-BD" dirty="0" smtClean="0">
                <a:latin typeface="SutonnyMJ" pitchFamily="2" charset="0"/>
              </a:rPr>
              <a:t>  </a:t>
            </a:r>
            <a:r>
              <a:rPr lang="bn-BD" sz="1200" dirty="0" smtClean="0">
                <a:latin typeface="SutonnyMJ" pitchFamily="2" charset="0"/>
              </a:rPr>
              <a:t>সিনিয়র শিক্ষক</a:t>
            </a:r>
            <a:r>
              <a:rPr lang="bn-IN" sz="1200" baseline="0" dirty="0" smtClean="0">
                <a:latin typeface="SutonnyMJ" pitchFamily="2" charset="0"/>
              </a:rPr>
              <a:t> , </a:t>
            </a:r>
            <a:r>
              <a:rPr lang="bn-BD" sz="1200" dirty="0" smtClean="0">
                <a:latin typeface="SutonnyMJ" pitchFamily="2" charset="0"/>
              </a:rPr>
              <a:t>শহীদ জিয়াউর রহমান উচ্চ বিদ্যালয়</a:t>
            </a:r>
            <a:r>
              <a:rPr lang="bn-IN" sz="1200" dirty="0" smtClean="0">
                <a:latin typeface="SutonnyMJ" pitchFamily="2" charset="0"/>
              </a:rPr>
              <a:t>,</a:t>
            </a:r>
            <a:r>
              <a:rPr lang="bn-IN" sz="1200" baseline="0" dirty="0" smtClean="0">
                <a:latin typeface="SutonnyMJ" pitchFamily="2" charset="0"/>
              </a:rPr>
              <a:t> </a:t>
            </a:r>
            <a:r>
              <a:rPr lang="bn-BD" dirty="0" smtClean="0">
                <a:latin typeface="SutonnyMJ" pitchFamily="2" charset="0"/>
              </a:rPr>
              <a:t> বুধপাড়া, মতিহার, রাজশাহী </a:t>
            </a:r>
            <a:r>
              <a:rPr lang="bn-IN" dirty="0" smtClean="0">
                <a:latin typeface="SutonnyMJ" pitchFamily="2" charset="0"/>
              </a:rPr>
              <a:t>- ০১৭১৯৮৬৪৫৫৫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BE76-9457-4777-9AA9-0E72F1886E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07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SutonnyMJ" pitchFamily="2" charset="0"/>
              </a:rPr>
              <a:t> </a:t>
            </a:r>
            <a:r>
              <a:rPr lang="bn-IN" dirty="0" smtClean="0">
                <a:latin typeface="SutonnyMJ" pitchFamily="2" charset="0"/>
              </a:rPr>
              <a:t>                           </a:t>
            </a:r>
            <a:r>
              <a:rPr lang="bn-BD" sz="1400" dirty="0" smtClean="0">
                <a:latin typeface="SutonnyMJ" pitchFamily="2" charset="0"/>
              </a:rPr>
              <a:t>মুঃ হাসানুজ্জামান হাসান</a:t>
            </a:r>
            <a:r>
              <a:rPr lang="bn-IN" sz="1400" dirty="0" smtClean="0">
                <a:latin typeface="SutonnyMJ" pitchFamily="2" charset="0"/>
              </a:rPr>
              <a:t>, </a:t>
            </a:r>
            <a:r>
              <a:rPr lang="bn-BD" dirty="0" smtClean="0">
                <a:latin typeface="SutonnyMJ" pitchFamily="2" charset="0"/>
              </a:rPr>
              <a:t>  </a:t>
            </a:r>
            <a:r>
              <a:rPr lang="bn-BD" sz="1200" dirty="0" smtClean="0">
                <a:latin typeface="SutonnyMJ" pitchFamily="2" charset="0"/>
              </a:rPr>
              <a:t>সিনিয়র শিক্ষক</a:t>
            </a:r>
            <a:r>
              <a:rPr lang="bn-IN" sz="1200" baseline="0" dirty="0" smtClean="0">
                <a:latin typeface="SutonnyMJ" pitchFamily="2" charset="0"/>
              </a:rPr>
              <a:t> , </a:t>
            </a:r>
            <a:r>
              <a:rPr lang="bn-BD" sz="1200" dirty="0" smtClean="0">
                <a:latin typeface="SutonnyMJ" pitchFamily="2" charset="0"/>
              </a:rPr>
              <a:t>শহীদ জিয়াউর রহমান উচ্চ বিদ্যালয়</a:t>
            </a:r>
            <a:r>
              <a:rPr lang="bn-IN" sz="1200" dirty="0" smtClean="0">
                <a:latin typeface="SutonnyMJ" pitchFamily="2" charset="0"/>
              </a:rPr>
              <a:t>,</a:t>
            </a:r>
            <a:r>
              <a:rPr lang="bn-IN" sz="1200" baseline="0" dirty="0" smtClean="0">
                <a:latin typeface="SutonnyMJ" pitchFamily="2" charset="0"/>
              </a:rPr>
              <a:t> </a:t>
            </a:r>
            <a:r>
              <a:rPr lang="bn-BD" dirty="0" smtClean="0">
                <a:latin typeface="SutonnyMJ" pitchFamily="2" charset="0"/>
              </a:rPr>
              <a:t> বুধপাড়া, মতিহার, রাজশাহী </a:t>
            </a:r>
            <a:r>
              <a:rPr lang="bn-IN" dirty="0" smtClean="0">
                <a:latin typeface="SutonnyMJ" pitchFamily="2" charset="0"/>
              </a:rPr>
              <a:t>- ০১৭১৯৮৬৪৫৫৫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BE76-9457-4777-9AA9-0E72F1886E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73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SutonnyMJ" pitchFamily="2" charset="0"/>
              </a:rPr>
              <a:t> </a:t>
            </a:r>
            <a:r>
              <a:rPr lang="bn-IN" dirty="0" smtClean="0">
                <a:latin typeface="SutonnyMJ" pitchFamily="2" charset="0"/>
              </a:rPr>
              <a:t>                                 </a:t>
            </a:r>
            <a:r>
              <a:rPr lang="bn-BD" sz="1400" dirty="0" smtClean="0">
                <a:latin typeface="SutonnyMJ" pitchFamily="2" charset="0"/>
              </a:rPr>
              <a:t>মুঃ হাসানুজ্জামান হাসান</a:t>
            </a:r>
            <a:r>
              <a:rPr lang="bn-IN" sz="1400" dirty="0" smtClean="0">
                <a:latin typeface="SutonnyMJ" pitchFamily="2" charset="0"/>
              </a:rPr>
              <a:t>, </a:t>
            </a:r>
            <a:r>
              <a:rPr lang="bn-BD" dirty="0" smtClean="0">
                <a:latin typeface="SutonnyMJ" pitchFamily="2" charset="0"/>
              </a:rPr>
              <a:t>  </a:t>
            </a:r>
            <a:r>
              <a:rPr lang="bn-BD" sz="1200" dirty="0" smtClean="0">
                <a:latin typeface="SutonnyMJ" pitchFamily="2" charset="0"/>
              </a:rPr>
              <a:t>সিনিয়র শিক্ষক</a:t>
            </a:r>
            <a:r>
              <a:rPr lang="bn-IN" sz="1200" baseline="0" dirty="0" smtClean="0">
                <a:latin typeface="SutonnyMJ" pitchFamily="2" charset="0"/>
              </a:rPr>
              <a:t> , </a:t>
            </a:r>
            <a:r>
              <a:rPr lang="bn-BD" sz="1200" dirty="0" smtClean="0">
                <a:latin typeface="SutonnyMJ" pitchFamily="2" charset="0"/>
              </a:rPr>
              <a:t>শহীদ জিয়াউর রহমান উচ্চ বিদ্যালয়</a:t>
            </a:r>
            <a:r>
              <a:rPr lang="bn-IN" sz="1200" dirty="0" smtClean="0">
                <a:latin typeface="SutonnyMJ" pitchFamily="2" charset="0"/>
              </a:rPr>
              <a:t>,</a:t>
            </a:r>
            <a:r>
              <a:rPr lang="bn-IN" sz="1200" baseline="0" dirty="0" smtClean="0">
                <a:latin typeface="SutonnyMJ" pitchFamily="2" charset="0"/>
              </a:rPr>
              <a:t> </a:t>
            </a:r>
            <a:r>
              <a:rPr lang="bn-BD" dirty="0" smtClean="0">
                <a:latin typeface="SutonnyMJ" pitchFamily="2" charset="0"/>
              </a:rPr>
              <a:t> বুধপাড়া, মতিহার, রাজশাহী </a:t>
            </a:r>
            <a:r>
              <a:rPr lang="bn-IN" dirty="0" smtClean="0">
                <a:latin typeface="SutonnyMJ" pitchFamily="2" charset="0"/>
              </a:rPr>
              <a:t>- ০১৭১৯৮৬৪৫৫৫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BE76-9457-4777-9AA9-0E72F1886E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77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SutonnyMJ" pitchFamily="2" charset="0"/>
              </a:rPr>
              <a:t> </a:t>
            </a:r>
            <a:r>
              <a:rPr lang="bn-IN" dirty="0" smtClean="0">
                <a:latin typeface="SutonnyMJ" pitchFamily="2" charset="0"/>
              </a:rPr>
              <a:t>                         </a:t>
            </a:r>
            <a:r>
              <a:rPr lang="bn-BD" sz="1400" dirty="0" smtClean="0">
                <a:latin typeface="SutonnyMJ" pitchFamily="2" charset="0"/>
              </a:rPr>
              <a:t>মুঃ হাসানুজ্জামান হাসান</a:t>
            </a:r>
            <a:r>
              <a:rPr lang="bn-IN" sz="1400" dirty="0" smtClean="0">
                <a:latin typeface="SutonnyMJ" pitchFamily="2" charset="0"/>
              </a:rPr>
              <a:t>, </a:t>
            </a:r>
            <a:r>
              <a:rPr lang="bn-BD" dirty="0" smtClean="0">
                <a:latin typeface="SutonnyMJ" pitchFamily="2" charset="0"/>
              </a:rPr>
              <a:t>  </a:t>
            </a:r>
            <a:r>
              <a:rPr lang="bn-BD" sz="1200" dirty="0" smtClean="0">
                <a:latin typeface="SutonnyMJ" pitchFamily="2" charset="0"/>
              </a:rPr>
              <a:t>সিনিয়র শিক্ষক</a:t>
            </a:r>
            <a:r>
              <a:rPr lang="bn-IN" sz="1200" baseline="0" dirty="0" smtClean="0">
                <a:latin typeface="SutonnyMJ" pitchFamily="2" charset="0"/>
              </a:rPr>
              <a:t> , </a:t>
            </a:r>
            <a:r>
              <a:rPr lang="bn-BD" sz="1200" dirty="0" smtClean="0">
                <a:latin typeface="SutonnyMJ" pitchFamily="2" charset="0"/>
              </a:rPr>
              <a:t>শহীদ জিয়াউর রহমান উচ্চ বিদ্যালয়</a:t>
            </a:r>
            <a:r>
              <a:rPr lang="bn-IN" sz="1200" dirty="0" smtClean="0">
                <a:latin typeface="SutonnyMJ" pitchFamily="2" charset="0"/>
              </a:rPr>
              <a:t>,</a:t>
            </a:r>
            <a:r>
              <a:rPr lang="bn-IN" sz="1200" baseline="0" dirty="0" smtClean="0">
                <a:latin typeface="SutonnyMJ" pitchFamily="2" charset="0"/>
              </a:rPr>
              <a:t> </a:t>
            </a:r>
            <a:r>
              <a:rPr lang="bn-BD" dirty="0" smtClean="0">
                <a:latin typeface="SutonnyMJ" pitchFamily="2" charset="0"/>
              </a:rPr>
              <a:t> বুধপাড়া, মতিহার, রাজশাহী </a:t>
            </a:r>
            <a:r>
              <a:rPr lang="bn-IN" dirty="0" smtClean="0">
                <a:latin typeface="SutonnyMJ" pitchFamily="2" charset="0"/>
              </a:rPr>
              <a:t>- ০১৭১৯৮৬৪৫৫৫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BE76-9457-4777-9AA9-0E72F1886E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12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SutonnyMJ" pitchFamily="2" charset="0"/>
              </a:rPr>
              <a:t> </a:t>
            </a:r>
            <a:r>
              <a:rPr lang="bn-IN" dirty="0" smtClean="0">
                <a:latin typeface="SutonnyMJ" pitchFamily="2" charset="0"/>
              </a:rPr>
              <a:t>                            </a:t>
            </a:r>
            <a:r>
              <a:rPr lang="bn-BD" sz="1400" dirty="0" smtClean="0">
                <a:latin typeface="SutonnyMJ" pitchFamily="2" charset="0"/>
              </a:rPr>
              <a:t>মুঃ হাসানুজ্জামান হাসান</a:t>
            </a:r>
            <a:r>
              <a:rPr lang="bn-IN" sz="1400" dirty="0" smtClean="0">
                <a:latin typeface="SutonnyMJ" pitchFamily="2" charset="0"/>
              </a:rPr>
              <a:t>, </a:t>
            </a:r>
            <a:r>
              <a:rPr lang="bn-BD" dirty="0" smtClean="0">
                <a:latin typeface="SutonnyMJ" pitchFamily="2" charset="0"/>
              </a:rPr>
              <a:t>  </a:t>
            </a:r>
            <a:r>
              <a:rPr lang="bn-BD" sz="1200" dirty="0" smtClean="0">
                <a:latin typeface="SutonnyMJ" pitchFamily="2" charset="0"/>
              </a:rPr>
              <a:t>সিনিয়র শিক্ষক</a:t>
            </a:r>
            <a:r>
              <a:rPr lang="bn-IN" sz="1200" baseline="0" dirty="0" smtClean="0">
                <a:latin typeface="SutonnyMJ" pitchFamily="2" charset="0"/>
              </a:rPr>
              <a:t> , </a:t>
            </a:r>
            <a:r>
              <a:rPr lang="bn-BD" sz="1200" dirty="0" smtClean="0">
                <a:latin typeface="SutonnyMJ" pitchFamily="2" charset="0"/>
              </a:rPr>
              <a:t>শহীদ জিয়াউর রহমান উচ্চ বিদ্যালয়</a:t>
            </a:r>
            <a:r>
              <a:rPr lang="bn-IN" sz="1200" dirty="0" smtClean="0">
                <a:latin typeface="SutonnyMJ" pitchFamily="2" charset="0"/>
              </a:rPr>
              <a:t>,</a:t>
            </a:r>
            <a:r>
              <a:rPr lang="bn-IN" sz="1200" baseline="0" dirty="0" smtClean="0">
                <a:latin typeface="SutonnyMJ" pitchFamily="2" charset="0"/>
              </a:rPr>
              <a:t> </a:t>
            </a:r>
            <a:r>
              <a:rPr lang="bn-BD" dirty="0" smtClean="0">
                <a:latin typeface="SutonnyMJ" pitchFamily="2" charset="0"/>
              </a:rPr>
              <a:t> বুধপাড়া, মতিহার, রাজশাহী </a:t>
            </a:r>
            <a:r>
              <a:rPr lang="bn-IN" dirty="0" smtClean="0">
                <a:latin typeface="SutonnyMJ" pitchFamily="2" charset="0"/>
              </a:rPr>
              <a:t>- ০১৭১৯৮৬৪৫৫৫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BE76-9457-4777-9AA9-0E72F1886E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34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SutonnyMJ" pitchFamily="2" charset="0"/>
              </a:rPr>
              <a:t> </a:t>
            </a:r>
            <a:r>
              <a:rPr lang="bn-IN" dirty="0" smtClean="0">
                <a:latin typeface="SutonnyMJ" pitchFamily="2" charset="0"/>
              </a:rPr>
              <a:t>                           </a:t>
            </a:r>
            <a:r>
              <a:rPr lang="bn-BD" sz="1400" dirty="0" smtClean="0">
                <a:latin typeface="SutonnyMJ" pitchFamily="2" charset="0"/>
              </a:rPr>
              <a:t>মুঃ হাসানুজ্জামান হাসান</a:t>
            </a:r>
            <a:r>
              <a:rPr lang="bn-IN" sz="1400" dirty="0" smtClean="0">
                <a:latin typeface="SutonnyMJ" pitchFamily="2" charset="0"/>
              </a:rPr>
              <a:t>, </a:t>
            </a:r>
            <a:r>
              <a:rPr lang="bn-BD" dirty="0" smtClean="0">
                <a:latin typeface="SutonnyMJ" pitchFamily="2" charset="0"/>
              </a:rPr>
              <a:t>  </a:t>
            </a:r>
            <a:r>
              <a:rPr lang="bn-BD" sz="1200" dirty="0" smtClean="0">
                <a:latin typeface="SutonnyMJ" pitchFamily="2" charset="0"/>
              </a:rPr>
              <a:t>সিনিয়র শিক্ষক</a:t>
            </a:r>
            <a:r>
              <a:rPr lang="bn-IN" sz="1200" baseline="0" dirty="0" smtClean="0">
                <a:latin typeface="SutonnyMJ" pitchFamily="2" charset="0"/>
              </a:rPr>
              <a:t> , </a:t>
            </a:r>
            <a:r>
              <a:rPr lang="bn-BD" sz="1200" dirty="0" smtClean="0">
                <a:latin typeface="SutonnyMJ" pitchFamily="2" charset="0"/>
              </a:rPr>
              <a:t>শহীদ জিয়াউর রহমান উচ্চ বিদ্যালয়</a:t>
            </a:r>
            <a:r>
              <a:rPr lang="bn-IN" sz="1200" dirty="0" smtClean="0">
                <a:latin typeface="SutonnyMJ" pitchFamily="2" charset="0"/>
              </a:rPr>
              <a:t>,</a:t>
            </a:r>
            <a:r>
              <a:rPr lang="bn-IN" sz="1200" baseline="0" dirty="0" smtClean="0">
                <a:latin typeface="SutonnyMJ" pitchFamily="2" charset="0"/>
              </a:rPr>
              <a:t> </a:t>
            </a:r>
            <a:r>
              <a:rPr lang="bn-BD" dirty="0" smtClean="0">
                <a:latin typeface="SutonnyMJ" pitchFamily="2" charset="0"/>
              </a:rPr>
              <a:t> বুধপাড়া, মতিহার, রাজশাহী </a:t>
            </a:r>
            <a:r>
              <a:rPr lang="bn-IN" dirty="0" smtClean="0">
                <a:latin typeface="SutonnyMJ" pitchFamily="2" charset="0"/>
              </a:rPr>
              <a:t>- ০১৭১৯৮৬৪৫৫৫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BE76-9457-4777-9AA9-0E72F1886E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94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SutonnyMJ" pitchFamily="2" charset="0"/>
              </a:rPr>
              <a:t>                         </a:t>
            </a:r>
            <a:r>
              <a:rPr lang="bn-BD" dirty="0" smtClean="0">
                <a:latin typeface="SutonnyMJ" pitchFamily="2" charset="0"/>
              </a:rPr>
              <a:t> </a:t>
            </a:r>
            <a:r>
              <a:rPr lang="bn-BD" sz="1400" dirty="0" smtClean="0">
                <a:latin typeface="SutonnyMJ" pitchFamily="2" charset="0"/>
              </a:rPr>
              <a:t>মুঃ হাসানুজ্জামান হাসান</a:t>
            </a:r>
            <a:r>
              <a:rPr lang="bn-IN" sz="1400" dirty="0" smtClean="0">
                <a:latin typeface="SutonnyMJ" pitchFamily="2" charset="0"/>
              </a:rPr>
              <a:t>, </a:t>
            </a:r>
            <a:r>
              <a:rPr lang="bn-BD" dirty="0" smtClean="0">
                <a:latin typeface="SutonnyMJ" pitchFamily="2" charset="0"/>
              </a:rPr>
              <a:t>  </a:t>
            </a:r>
            <a:r>
              <a:rPr lang="bn-BD" sz="1200" dirty="0" smtClean="0">
                <a:latin typeface="SutonnyMJ" pitchFamily="2" charset="0"/>
              </a:rPr>
              <a:t>সিনিয়র শিক্ষক</a:t>
            </a:r>
            <a:r>
              <a:rPr lang="bn-IN" sz="1200" baseline="0" dirty="0" smtClean="0">
                <a:latin typeface="SutonnyMJ" pitchFamily="2" charset="0"/>
              </a:rPr>
              <a:t> , </a:t>
            </a:r>
            <a:r>
              <a:rPr lang="bn-BD" sz="1200" dirty="0" smtClean="0">
                <a:latin typeface="SutonnyMJ" pitchFamily="2" charset="0"/>
              </a:rPr>
              <a:t>শহীদ জিয়াউর রহমান উচ্চ বিদ্যালয়</a:t>
            </a:r>
            <a:r>
              <a:rPr lang="bn-IN" sz="1200" dirty="0" smtClean="0">
                <a:latin typeface="SutonnyMJ" pitchFamily="2" charset="0"/>
              </a:rPr>
              <a:t>,</a:t>
            </a:r>
            <a:r>
              <a:rPr lang="bn-IN" sz="1200" baseline="0" dirty="0" smtClean="0">
                <a:latin typeface="SutonnyMJ" pitchFamily="2" charset="0"/>
              </a:rPr>
              <a:t> </a:t>
            </a:r>
            <a:r>
              <a:rPr lang="bn-BD" dirty="0" smtClean="0">
                <a:latin typeface="SutonnyMJ" pitchFamily="2" charset="0"/>
              </a:rPr>
              <a:t> বুধপাড়া, মতিহার, রাজশাহী </a:t>
            </a:r>
            <a:r>
              <a:rPr lang="bn-IN" dirty="0" smtClean="0">
                <a:latin typeface="SutonnyMJ" pitchFamily="2" charset="0"/>
              </a:rPr>
              <a:t>- ০১৭১৯৮৬৪৫৫৫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BE76-9457-4777-9AA9-0E72F1886E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75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SutonnyMJ" pitchFamily="2" charset="0"/>
              </a:rPr>
              <a:t>                          </a:t>
            </a:r>
            <a:r>
              <a:rPr lang="bn-BD" dirty="0" smtClean="0">
                <a:latin typeface="SutonnyMJ" pitchFamily="2" charset="0"/>
              </a:rPr>
              <a:t> </a:t>
            </a:r>
            <a:r>
              <a:rPr lang="bn-BD" sz="1400" dirty="0" smtClean="0">
                <a:latin typeface="SutonnyMJ" pitchFamily="2" charset="0"/>
              </a:rPr>
              <a:t>মুঃ হাসানুজ্জামান হাসান</a:t>
            </a:r>
            <a:r>
              <a:rPr lang="bn-IN" sz="1400" dirty="0" smtClean="0">
                <a:latin typeface="SutonnyMJ" pitchFamily="2" charset="0"/>
              </a:rPr>
              <a:t>, </a:t>
            </a:r>
            <a:r>
              <a:rPr lang="bn-BD" dirty="0" smtClean="0">
                <a:latin typeface="SutonnyMJ" pitchFamily="2" charset="0"/>
              </a:rPr>
              <a:t>  </a:t>
            </a:r>
            <a:r>
              <a:rPr lang="bn-BD" sz="1200" dirty="0" smtClean="0">
                <a:latin typeface="SutonnyMJ" pitchFamily="2" charset="0"/>
              </a:rPr>
              <a:t>সিনিয়র শিক্ষক</a:t>
            </a:r>
            <a:r>
              <a:rPr lang="bn-IN" sz="1200" baseline="0" dirty="0" smtClean="0">
                <a:latin typeface="SutonnyMJ" pitchFamily="2" charset="0"/>
              </a:rPr>
              <a:t> , </a:t>
            </a:r>
            <a:r>
              <a:rPr lang="bn-BD" sz="1200" dirty="0" smtClean="0">
                <a:latin typeface="SutonnyMJ" pitchFamily="2" charset="0"/>
              </a:rPr>
              <a:t>শহীদ জিয়াউর রহমান উচ্চ বিদ্যালয়</a:t>
            </a:r>
            <a:r>
              <a:rPr lang="bn-IN" sz="1200" dirty="0" smtClean="0">
                <a:latin typeface="SutonnyMJ" pitchFamily="2" charset="0"/>
              </a:rPr>
              <a:t>,</a:t>
            </a:r>
            <a:r>
              <a:rPr lang="bn-IN" sz="1200" baseline="0" dirty="0" smtClean="0">
                <a:latin typeface="SutonnyMJ" pitchFamily="2" charset="0"/>
              </a:rPr>
              <a:t> </a:t>
            </a:r>
            <a:r>
              <a:rPr lang="bn-BD" dirty="0" smtClean="0">
                <a:latin typeface="SutonnyMJ" pitchFamily="2" charset="0"/>
              </a:rPr>
              <a:t> বুধপাড়া, মতিহার, রাজশাহী </a:t>
            </a:r>
            <a:r>
              <a:rPr lang="bn-IN" dirty="0" smtClean="0">
                <a:latin typeface="SutonnyMJ" pitchFamily="2" charset="0"/>
              </a:rPr>
              <a:t>- ০১৭১৯৮৬৪৫৫৫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BE76-9457-4777-9AA9-0E72F1886E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45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SutonnyMJ" pitchFamily="2" charset="0"/>
              </a:rPr>
              <a:t> </a:t>
            </a:r>
            <a:r>
              <a:rPr lang="bn-IN" dirty="0" smtClean="0">
                <a:latin typeface="SutonnyMJ" pitchFamily="2" charset="0"/>
              </a:rPr>
              <a:t>                           </a:t>
            </a:r>
            <a:r>
              <a:rPr lang="bn-BD" sz="1400" dirty="0" smtClean="0">
                <a:latin typeface="SutonnyMJ" pitchFamily="2" charset="0"/>
              </a:rPr>
              <a:t>মুঃ হাসানুজ্জামান হাসান</a:t>
            </a:r>
            <a:r>
              <a:rPr lang="bn-IN" sz="1400" dirty="0" smtClean="0">
                <a:latin typeface="SutonnyMJ" pitchFamily="2" charset="0"/>
              </a:rPr>
              <a:t>, </a:t>
            </a:r>
            <a:r>
              <a:rPr lang="bn-BD" dirty="0" smtClean="0">
                <a:latin typeface="SutonnyMJ" pitchFamily="2" charset="0"/>
              </a:rPr>
              <a:t>  </a:t>
            </a:r>
            <a:r>
              <a:rPr lang="bn-BD" sz="1200" dirty="0" smtClean="0">
                <a:latin typeface="SutonnyMJ" pitchFamily="2" charset="0"/>
              </a:rPr>
              <a:t>সিনিয়র শিক্ষক</a:t>
            </a:r>
            <a:r>
              <a:rPr lang="bn-IN" sz="1200" baseline="0" dirty="0" smtClean="0">
                <a:latin typeface="SutonnyMJ" pitchFamily="2" charset="0"/>
              </a:rPr>
              <a:t> , </a:t>
            </a:r>
            <a:r>
              <a:rPr lang="bn-BD" sz="1200" dirty="0" smtClean="0">
                <a:latin typeface="SutonnyMJ" pitchFamily="2" charset="0"/>
              </a:rPr>
              <a:t>শহীদ জিয়াউর রহমান উচ্চ বিদ্যালয়</a:t>
            </a:r>
            <a:r>
              <a:rPr lang="bn-IN" sz="1200" dirty="0" smtClean="0">
                <a:latin typeface="SutonnyMJ" pitchFamily="2" charset="0"/>
              </a:rPr>
              <a:t>,</a:t>
            </a:r>
            <a:r>
              <a:rPr lang="bn-IN" sz="1200" baseline="0" dirty="0" smtClean="0">
                <a:latin typeface="SutonnyMJ" pitchFamily="2" charset="0"/>
              </a:rPr>
              <a:t> </a:t>
            </a:r>
            <a:r>
              <a:rPr lang="bn-BD" dirty="0" smtClean="0">
                <a:latin typeface="SutonnyMJ" pitchFamily="2" charset="0"/>
              </a:rPr>
              <a:t> বুধপাড়া, মতিহার, রাজশাহী </a:t>
            </a:r>
            <a:r>
              <a:rPr lang="bn-IN" dirty="0" smtClean="0">
                <a:latin typeface="SutonnyMJ" pitchFamily="2" charset="0"/>
              </a:rPr>
              <a:t>- ০১৭১৯৮৬৪৫৫৫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BE76-9457-4777-9AA9-0E72F1886E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30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bn-BD" dirty="0" smtClean="0">
                <a:latin typeface="SutonnyMJ" pitchFamily="2" charset="0"/>
              </a:rPr>
              <a:t> </a:t>
            </a:r>
            <a:r>
              <a:rPr lang="bn-BD" sz="1400" dirty="0" smtClean="0">
                <a:latin typeface="SutonnyMJ" pitchFamily="2" charset="0"/>
              </a:rPr>
              <a:t>মুঃ হাসানুজ্জামান হাসান</a:t>
            </a:r>
            <a:r>
              <a:rPr lang="bn-IN" sz="1400" dirty="0" smtClean="0">
                <a:latin typeface="SutonnyMJ" pitchFamily="2" charset="0"/>
              </a:rPr>
              <a:t>, </a:t>
            </a:r>
            <a:r>
              <a:rPr lang="bn-BD" dirty="0" smtClean="0">
                <a:latin typeface="SutonnyMJ" pitchFamily="2" charset="0"/>
              </a:rPr>
              <a:t>  </a:t>
            </a:r>
            <a:r>
              <a:rPr lang="bn-BD" sz="1200" dirty="0" smtClean="0">
                <a:latin typeface="SutonnyMJ" pitchFamily="2" charset="0"/>
              </a:rPr>
              <a:t>সিনিয়র শিক্ষক</a:t>
            </a:r>
            <a:r>
              <a:rPr lang="bn-IN" sz="1200" baseline="0" dirty="0" smtClean="0">
                <a:latin typeface="SutonnyMJ" pitchFamily="2" charset="0"/>
              </a:rPr>
              <a:t> , </a:t>
            </a:r>
            <a:r>
              <a:rPr lang="bn-BD" sz="1200" dirty="0" smtClean="0">
                <a:latin typeface="SutonnyMJ" pitchFamily="2" charset="0"/>
              </a:rPr>
              <a:t>শহীদ জিয়াউর রহমান উচ্চ বিদ্যালয়</a:t>
            </a:r>
            <a:r>
              <a:rPr lang="bn-IN" sz="1200" dirty="0" smtClean="0">
                <a:latin typeface="SutonnyMJ" pitchFamily="2" charset="0"/>
              </a:rPr>
              <a:t>,</a:t>
            </a:r>
            <a:r>
              <a:rPr lang="bn-IN" sz="1200" baseline="0" dirty="0" smtClean="0">
                <a:latin typeface="SutonnyMJ" pitchFamily="2" charset="0"/>
              </a:rPr>
              <a:t> </a:t>
            </a:r>
            <a:r>
              <a:rPr lang="bn-BD" dirty="0" smtClean="0">
                <a:latin typeface="SutonnyMJ" pitchFamily="2" charset="0"/>
              </a:rPr>
              <a:t> বুধপাড়া, মতিহার, রাজশাহী </a:t>
            </a:r>
            <a:r>
              <a:rPr lang="bn-IN" dirty="0" smtClean="0">
                <a:latin typeface="SutonnyMJ" pitchFamily="2" charset="0"/>
              </a:rPr>
              <a:t>- ০১৭১৯৮৬৪৫৫৫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BE76-9457-4777-9AA9-0E72F1886E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31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SutonnyMJ" pitchFamily="2" charset="0"/>
              </a:rPr>
              <a:t> </a:t>
            </a:r>
            <a:r>
              <a:rPr lang="bn-IN" dirty="0" smtClean="0">
                <a:latin typeface="SutonnyMJ" pitchFamily="2" charset="0"/>
              </a:rPr>
              <a:t>                               </a:t>
            </a:r>
            <a:r>
              <a:rPr lang="bn-BD" sz="1400" dirty="0" smtClean="0">
                <a:latin typeface="SutonnyMJ" pitchFamily="2" charset="0"/>
              </a:rPr>
              <a:t>মুঃ হাসানুজ্জামান হাসান</a:t>
            </a:r>
            <a:r>
              <a:rPr lang="bn-IN" sz="1400" dirty="0" smtClean="0">
                <a:latin typeface="SutonnyMJ" pitchFamily="2" charset="0"/>
              </a:rPr>
              <a:t>, </a:t>
            </a:r>
            <a:r>
              <a:rPr lang="bn-BD" dirty="0" smtClean="0">
                <a:latin typeface="SutonnyMJ" pitchFamily="2" charset="0"/>
              </a:rPr>
              <a:t>  </a:t>
            </a:r>
            <a:r>
              <a:rPr lang="bn-BD" sz="1200" dirty="0" smtClean="0">
                <a:latin typeface="SutonnyMJ" pitchFamily="2" charset="0"/>
              </a:rPr>
              <a:t>সিনিয়র শিক্ষক</a:t>
            </a:r>
            <a:r>
              <a:rPr lang="bn-IN" sz="1200" baseline="0" dirty="0" smtClean="0">
                <a:latin typeface="SutonnyMJ" pitchFamily="2" charset="0"/>
              </a:rPr>
              <a:t> , </a:t>
            </a:r>
            <a:r>
              <a:rPr lang="bn-BD" sz="1200" dirty="0" smtClean="0">
                <a:latin typeface="SutonnyMJ" pitchFamily="2" charset="0"/>
              </a:rPr>
              <a:t>শহীদ জিয়াউর রহমান উচ্চ বিদ্যালয়</a:t>
            </a:r>
            <a:r>
              <a:rPr lang="bn-IN" sz="1200" dirty="0" smtClean="0">
                <a:latin typeface="SutonnyMJ" pitchFamily="2" charset="0"/>
              </a:rPr>
              <a:t>,</a:t>
            </a:r>
            <a:r>
              <a:rPr lang="bn-IN" sz="1200" baseline="0" dirty="0" smtClean="0">
                <a:latin typeface="SutonnyMJ" pitchFamily="2" charset="0"/>
              </a:rPr>
              <a:t> </a:t>
            </a:r>
            <a:r>
              <a:rPr lang="bn-BD" dirty="0" smtClean="0">
                <a:latin typeface="SutonnyMJ" pitchFamily="2" charset="0"/>
              </a:rPr>
              <a:t> বুধপাড়া, মতিহার, রাজশাহী </a:t>
            </a:r>
            <a:r>
              <a:rPr lang="bn-IN" dirty="0" smtClean="0">
                <a:latin typeface="SutonnyMJ" pitchFamily="2" charset="0"/>
              </a:rPr>
              <a:t>- ০১৭১৯৮৬৪৫৫৫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BE76-9457-4777-9AA9-0E72F1886E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07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SutonnyMJ" pitchFamily="2" charset="0"/>
              </a:rPr>
              <a:t> </a:t>
            </a:r>
            <a:r>
              <a:rPr lang="bn-IN" dirty="0" smtClean="0">
                <a:latin typeface="SutonnyMJ" pitchFamily="2" charset="0"/>
              </a:rPr>
              <a:t>                                  </a:t>
            </a:r>
            <a:r>
              <a:rPr lang="bn-BD" sz="1400" dirty="0" smtClean="0">
                <a:latin typeface="SutonnyMJ" pitchFamily="2" charset="0"/>
              </a:rPr>
              <a:t>মুঃ হাসানুজ্জামান হাসান</a:t>
            </a:r>
            <a:r>
              <a:rPr lang="bn-IN" sz="1400" dirty="0" smtClean="0">
                <a:latin typeface="SutonnyMJ" pitchFamily="2" charset="0"/>
              </a:rPr>
              <a:t>, </a:t>
            </a:r>
            <a:r>
              <a:rPr lang="bn-BD" dirty="0" smtClean="0">
                <a:latin typeface="SutonnyMJ" pitchFamily="2" charset="0"/>
              </a:rPr>
              <a:t>  </a:t>
            </a:r>
            <a:r>
              <a:rPr lang="bn-BD" sz="1200" dirty="0" smtClean="0">
                <a:latin typeface="SutonnyMJ" pitchFamily="2" charset="0"/>
              </a:rPr>
              <a:t>সিনিয়র শিক্ষক</a:t>
            </a:r>
            <a:r>
              <a:rPr lang="bn-IN" sz="1200" baseline="0" dirty="0" smtClean="0">
                <a:latin typeface="SutonnyMJ" pitchFamily="2" charset="0"/>
              </a:rPr>
              <a:t> , </a:t>
            </a:r>
            <a:r>
              <a:rPr lang="bn-BD" sz="1200" dirty="0" smtClean="0">
                <a:latin typeface="SutonnyMJ" pitchFamily="2" charset="0"/>
              </a:rPr>
              <a:t>শহীদ জিয়াউর রহমান উচ্চ বিদ্যালয়</a:t>
            </a:r>
            <a:r>
              <a:rPr lang="bn-IN" sz="1200" dirty="0" smtClean="0">
                <a:latin typeface="SutonnyMJ" pitchFamily="2" charset="0"/>
              </a:rPr>
              <a:t>,</a:t>
            </a:r>
            <a:r>
              <a:rPr lang="bn-IN" sz="1200" baseline="0" dirty="0" smtClean="0">
                <a:latin typeface="SutonnyMJ" pitchFamily="2" charset="0"/>
              </a:rPr>
              <a:t> </a:t>
            </a:r>
            <a:r>
              <a:rPr lang="bn-BD" dirty="0" smtClean="0">
                <a:latin typeface="SutonnyMJ" pitchFamily="2" charset="0"/>
              </a:rPr>
              <a:t> বুধপাড়া, মতিহার, রাজশাহী </a:t>
            </a:r>
            <a:r>
              <a:rPr lang="bn-IN" dirty="0" smtClean="0">
                <a:latin typeface="SutonnyMJ" pitchFamily="2" charset="0"/>
              </a:rPr>
              <a:t>- ০১৭১৯৮৬৪৫৫৫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BE76-9457-4777-9AA9-0E72F1886E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53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SutonnyMJ" pitchFamily="2" charset="0"/>
              </a:rPr>
              <a:t> </a:t>
            </a:r>
            <a:r>
              <a:rPr lang="bn-IN" dirty="0" smtClean="0">
                <a:latin typeface="SutonnyMJ" pitchFamily="2" charset="0"/>
              </a:rPr>
              <a:t>                                   </a:t>
            </a:r>
            <a:r>
              <a:rPr lang="bn-BD" sz="1400" dirty="0" smtClean="0">
                <a:latin typeface="SutonnyMJ" pitchFamily="2" charset="0"/>
              </a:rPr>
              <a:t>মুঃ হাসানুজ্জামান হাসান</a:t>
            </a:r>
            <a:r>
              <a:rPr lang="bn-IN" sz="1400" dirty="0" smtClean="0">
                <a:latin typeface="SutonnyMJ" pitchFamily="2" charset="0"/>
              </a:rPr>
              <a:t>, </a:t>
            </a:r>
            <a:r>
              <a:rPr lang="bn-BD" dirty="0" smtClean="0">
                <a:latin typeface="SutonnyMJ" pitchFamily="2" charset="0"/>
              </a:rPr>
              <a:t>  </a:t>
            </a:r>
            <a:r>
              <a:rPr lang="bn-BD" sz="1200" dirty="0" smtClean="0">
                <a:latin typeface="SutonnyMJ" pitchFamily="2" charset="0"/>
              </a:rPr>
              <a:t>সিনিয়র শিক্ষক</a:t>
            </a:r>
            <a:r>
              <a:rPr lang="bn-IN" sz="1200" baseline="0" dirty="0" smtClean="0">
                <a:latin typeface="SutonnyMJ" pitchFamily="2" charset="0"/>
              </a:rPr>
              <a:t> , </a:t>
            </a:r>
            <a:r>
              <a:rPr lang="bn-BD" sz="1200" dirty="0" smtClean="0">
                <a:latin typeface="SutonnyMJ" pitchFamily="2" charset="0"/>
              </a:rPr>
              <a:t>শহীদ জিয়াউর রহমান উচ্চ বিদ্যালয়</a:t>
            </a:r>
            <a:r>
              <a:rPr lang="bn-IN" sz="1200" dirty="0" smtClean="0">
                <a:latin typeface="SutonnyMJ" pitchFamily="2" charset="0"/>
              </a:rPr>
              <a:t>,</a:t>
            </a:r>
            <a:r>
              <a:rPr lang="bn-IN" sz="1200" baseline="0" dirty="0" smtClean="0">
                <a:latin typeface="SutonnyMJ" pitchFamily="2" charset="0"/>
              </a:rPr>
              <a:t> </a:t>
            </a:r>
            <a:r>
              <a:rPr lang="bn-BD" dirty="0" smtClean="0">
                <a:latin typeface="SutonnyMJ" pitchFamily="2" charset="0"/>
              </a:rPr>
              <a:t> বুধপাড়া, মতিহার, রাজশাহী </a:t>
            </a:r>
            <a:r>
              <a:rPr lang="bn-IN" dirty="0" smtClean="0">
                <a:latin typeface="SutonnyMJ" pitchFamily="2" charset="0"/>
              </a:rPr>
              <a:t>- ০১৭১৯৮৬৪৫৫৫</a:t>
            </a:r>
            <a:endParaRPr lang="en-US" dirty="0" smtClean="0"/>
          </a:p>
          <a:p>
            <a:r>
              <a:rPr lang="bn-IN" dirty="0" smtClean="0"/>
              <a:t>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BE76-9457-4777-9AA9-0E72F1886E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44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SutonnyMJ" pitchFamily="2" charset="0"/>
              </a:rPr>
              <a:t> </a:t>
            </a:r>
            <a:r>
              <a:rPr lang="bn-IN" smtClean="0">
                <a:latin typeface="SutonnyMJ" pitchFamily="2" charset="0"/>
              </a:rPr>
              <a:t>                                </a:t>
            </a:r>
            <a:r>
              <a:rPr lang="bn-BD" sz="1400" smtClean="0">
                <a:latin typeface="SutonnyMJ" pitchFamily="2" charset="0"/>
              </a:rPr>
              <a:t>মুঃ </a:t>
            </a:r>
            <a:r>
              <a:rPr lang="bn-BD" sz="1400" dirty="0" smtClean="0">
                <a:latin typeface="SutonnyMJ" pitchFamily="2" charset="0"/>
              </a:rPr>
              <a:t>হাসানুজ্জামান হাসান</a:t>
            </a:r>
            <a:r>
              <a:rPr lang="bn-IN" sz="1400" dirty="0" smtClean="0">
                <a:latin typeface="SutonnyMJ" pitchFamily="2" charset="0"/>
              </a:rPr>
              <a:t>, </a:t>
            </a:r>
            <a:r>
              <a:rPr lang="bn-BD" dirty="0" smtClean="0">
                <a:latin typeface="SutonnyMJ" pitchFamily="2" charset="0"/>
              </a:rPr>
              <a:t>  </a:t>
            </a:r>
            <a:r>
              <a:rPr lang="bn-BD" sz="1200" dirty="0" smtClean="0">
                <a:latin typeface="SutonnyMJ" pitchFamily="2" charset="0"/>
              </a:rPr>
              <a:t>সিনিয়র শিক্ষক</a:t>
            </a:r>
            <a:r>
              <a:rPr lang="bn-IN" sz="1200" baseline="0" dirty="0" smtClean="0">
                <a:latin typeface="SutonnyMJ" pitchFamily="2" charset="0"/>
              </a:rPr>
              <a:t> , </a:t>
            </a:r>
            <a:r>
              <a:rPr lang="bn-BD" sz="1200" dirty="0" smtClean="0">
                <a:latin typeface="SutonnyMJ" pitchFamily="2" charset="0"/>
              </a:rPr>
              <a:t>শহীদ জিয়াউর রহমান উচ্চ বিদ্যালয়</a:t>
            </a:r>
            <a:r>
              <a:rPr lang="bn-IN" sz="1200" dirty="0" smtClean="0">
                <a:latin typeface="SutonnyMJ" pitchFamily="2" charset="0"/>
              </a:rPr>
              <a:t>,</a:t>
            </a:r>
            <a:r>
              <a:rPr lang="bn-IN" sz="1200" baseline="0" dirty="0" smtClean="0">
                <a:latin typeface="SutonnyMJ" pitchFamily="2" charset="0"/>
              </a:rPr>
              <a:t> </a:t>
            </a:r>
            <a:r>
              <a:rPr lang="bn-BD" dirty="0" smtClean="0">
                <a:latin typeface="SutonnyMJ" pitchFamily="2" charset="0"/>
              </a:rPr>
              <a:t> বুধপাড়া, মতিহার, রাজশাহী </a:t>
            </a:r>
            <a:r>
              <a:rPr lang="bn-IN" dirty="0" smtClean="0">
                <a:latin typeface="SutonnyMJ" pitchFamily="2" charset="0"/>
              </a:rPr>
              <a:t>- ০১৭১৯৮৬৪৫৫৫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BE76-9457-4777-9AA9-0E72F1886E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65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SutonnyMJ" pitchFamily="2" charset="0"/>
              </a:rPr>
              <a:t>                       </a:t>
            </a:r>
            <a:r>
              <a:rPr lang="bn-BD" dirty="0" smtClean="0">
                <a:latin typeface="SutonnyMJ" pitchFamily="2" charset="0"/>
              </a:rPr>
              <a:t> </a:t>
            </a:r>
            <a:r>
              <a:rPr lang="bn-BD" sz="1400" dirty="0" smtClean="0">
                <a:latin typeface="SutonnyMJ" pitchFamily="2" charset="0"/>
              </a:rPr>
              <a:t>মুঃ হাসানুজ্জামান হাসান</a:t>
            </a:r>
            <a:r>
              <a:rPr lang="bn-IN" sz="1400" dirty="0" smtClean="0">
                <a:latin typeface="SutonnyMJ" pitchFamily="2" charset="0"/>
              </a:rPr>
              <a:t>, </a:t>
            </a:r>
            <a:r>
              <a:rPr lang="bn-BD" dirty="0" smtClean="0">
                <a:latin typeface="SutonnyMJ" pitchFamily="2" charset="0"/>
              </a:rPr>
              <a:t>  </a:t>
            </a:r>
            <a:r>
              <a:rPr lang="bn-BD" sz="1200" dirty="0" smtClean="0">
                <a:latin typeface="SutonnyMJ" pitchFamily="2" charset="0"/>
              </a:rPr>
              <a:t>সিনিয়র শিক্ষক</a:t>
            </a:r>
            <a:r>
              <a:rPr lang="bn-IN" sz="1200" baseline="0" dirty="0" smtClean="0">
                <a:latin typeface="SutonnyMJ" pitchFamily="2" charset="0"/>
              </a:rPr>
              <a:t> , </a:t>
            </a:r>
            <a:r>
              <a:rPr lang="bn-BD" sz="1200" dirty="0" smtClean="0">
                <a:latin typeface="SutonnyMJ" pitchFamily="2" charset="0"/>
              </a:rPr>
              <a:t>শহীদ জিয়াউর রহমান উচ্চ বিদ্যালয়</a:t>
            </a:r>
            <a:r>
              <a:rPr lang="bn-IN" sz="1200" dirty="0" smtClean="0">
                <a:latin typeface="SutonnyMJ" pitchFamily="2" charset="0"/>
              </a:rPr>
              <a:t>,</a:t>
            </a:r>
            <a:r>
              <a:rPr lang="bn-IN" sz="1200" baseline="0" dirty="0" smtClean="0">
                <a:latin typeface="SutonnyMJ" pitchFamily="2" charset="0"/>
              </a:rPr>
              <a:t> </a:t>
            </a:r>
            <a:r>
              <a:rPr lang="bn-BD" dirty="0" smtClean="0">
                <a:latin typeface="SutonnyMJ" pitchFamily="2" charset="0"/>
              </a:rPr>
              <a:t> বুধপাড়া, মতিহার, রাজশাহী </a:t>
            </a:r>
            <a:r>
              <a:rPr lang="bn-IN" dirty="0" smtClean="0">
                <a:latin typeface="SutonnyMJ" pitchFamily="2" charset="0"/>
              </a:rPr>
              <a:t>- ০১৭১৯৮৬৪৫৫৫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BE76-9457-4777-9AA9-0E72F1886E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00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SutonnyMJ" pitchFamily="2" charset="0"/>
              </a:rPr>
              <a:t> </a:t>
            </a:r>
            <a:r>
              <a:rPr lang="bn-IN" dirty="0" smtClean="0">
                <a:latin typeface="SutonnyMJ" pitchFamily="2" charset="0"/>
              </a:rPr>
              <a:t>                           </a:t>
            </a:r>
            <a:r>
              <a:rPr lang="bn-BD" sz="1400" dirty="0" smtClean="0">
                <a:latin typeface="SutonnyMJ" pitchFamily="2" charset="0"/>
              </a:rPr>
              <a:t>মুঃ হাসানুজ্জামান হাসান</a:t>
            </a:r>
            <a:r>
              <a:rPr lang="bn-IN" sz="1400" dirty="0" smtClean="0">
                <a:latin typeface="SutonnyMJ" pitchFamily="2" charset="0"/>
              </a:rPr>
              <a:t>, </a:t>
            </a:r>
            <a:r>
              <a:rPr lang="bn-BD" dirty="0" smtClean="0">
                <a:latin typeface="SutonnyMJ" pitchFamily="2" charset="0"/>
              </a:rPr>
              <a:t>  </a:t>
            </a:r>
            <a:r>
              <a:rPr lang="bn-BD" sz="1200" dirty="0" smtClean="0">
                <a:latin typeface="SutonnyMJ" pitchFamily="2" charset="0"/>
              </a:rPr>
              <a:t>সিনিয়র শিক্ষক</a:t>
            </a:r>
            <a:r>
              <a:rPr lang="bn-IN" sz="1200" baseline="0" dirty="0" smtClean="0">
                <a:latin typeface="SutonnyMJ" pitchFamily="2" charset="0"/>
              </a:rPr>
              <a:t> , </a:t>
            </a:r>
            <a:r>
              <a:rPr lang="bn-BD" sz="1200" dirty="0" smtClean="0">
                <a:latin typeface="SutonnyMJ" pitchFamily="2" charset="0"/>
              </a:rPr>
              <a:t>শহীদ জিয়াউর রহমান উচ্চ বিদ্যালয়</a:t>
            </a:r>
            <a:r>
              <a:rPr lang="bn-IN" sz="1200" dirty="0" smtClean="0">
                <a:latin typeface="SutonnyMJ" pitchFamily="2" charset="0"/>
              </a:rPr>
              <a:t>,</a:t>
            </a:r>
            <a:r>
              <a:rPr lang="bn-IN" sz="1200" baseline="0" dirty="0" smtClean="0">
                <a:latin typeface="SutonnyMJ" pitchFamily="2" charset="0"/>
              </a:rPr>
              <a:t> </a:t>
            </a:r>
            <a:r>
              <a:rPr lang="bn-BD" dirty="0" smtClean="0">
                <a:latin typeface="SutonnyMJ" pitchFamily="2" charset="0"/>
              </a:rPr>
              <a:t> বুধপাড়া, মতিহার, রাজশাহী </a:t>
            </a:r>
            <a:r>
              <a:rPr lang="bn-IN" dirty="0" smtClean="0">
                <a:latin typeface="SutonnyMJ" pitchFamily="2" charset="0"/>
              </a:rPr>
              <a:t>- ০১৭১৯৮৬৪৫৫৫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BE76-9457-4777-9AA9-0E72F1886E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85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SutonnyMJ" pitchFamily="2" charset="0"/>
              </a:rPr>
              <a:t> </a:t>
            </a:r>
            <a:r>
              <a:rPr lang="bn-IN" dirty="0" smtClean="0">
                <a:latin typeface="SutonnyMJ" pitchFamily="2" charset="0"/>
              </a:rPr>
              <a:t>                          </a:t>
            </a:r>
            <a:r>
              <a:rPr lang="bn-BD" sz="1400" dirty="0" smtClean="0">
                <a:latin typeface="SutonnyMJ" pitchFamily="2" charset="0"/>
              </a:rPr>
              <a:t>মুঃ হাসানুজ্জামান হাসান</a:t>
            </a:r>
            <a:r>
              <a:rPr lang="bn-IN" sz="1400" dirty="0" smtClean="0">
                <a:latin typeface="SutonnyMJ" pitchFamily="2" charset="0"/>
              </a:rPr>
              <a:t>, </a:t>
            </a:r>
            <a:r>
              <a:rPr lang="bn-BD" dirty="0" smtClean="0">
                <a:latin typeface="SutonnyMJ" pitchFamily="2" charset="0"/>
              </a:rPr>
              <a:t>  </a:t>
            </a:r>
            <a:r>
              <a:rPr lang="bn-BD" sz="1200" dirty="0" smtClean="0">
                <a:latin typeface="SutonnyMJ" pitchFamily="2" charset="0"/>
              </a:rPr>
              <a:t>সিনিয়র শিক্ষক</a:t>
            </a:r>
            <a:r>
              <a:rPr lang="bn-IN" sz="1200" baseline="0" dirty="0" smtClean="0">
                <a:latin typeface="SutonnyMJ" pitchFamily="2" charset="0"/>
              </a:rPr>
              <a:t> , </a:t>
            </a:r>
            <a:r>
              <a:rPr lang="bn-BD" sz="1200" dirty="0" smtClean="0">
                <a:latin typeface="SutonnyMJ" pitchFamily="2" charset="0"/>
              </a:rPr>
              <a:t>শহীদ জিয়াউর রহমান উচ্চ বিদ্যালয়</a:t>
            </a:r>
            <a:r>
              <a:rPr lang="bn-IN" sz="1200" dirty="0" smtClean="0">
                <a:latin typeface="SutonnyMJ" pitchFamily="2" charset="0"/>
              </a:rPr>
              <a:t>,</a:t>
            </a:r>
            <a:r>
              <a:rPr lang="bn-IN" sz="1200" baseline="0" dirty="0" smtClean="0">
                <a:latin typeface="SutonnyMJ" pitchFamily="2" charset="0"/>
              </a:rPr>
              <a:t> </a:t>
            </a:r>
            <a:r>
              <a:rPr lang="bn-BD" dirty="0" smtClean="0">
                <a:latin typeface="SutonnyMJ" pitchFamily="2" charset="0"/>
              </a:rPr>
              <a:t> বুধপাড়া, মতিহার, রাজশাহী </a:t>
            </a:r>
            <a:r>
              <a:rPr lang="bn-IN" dirty="0" smtClean="0">
                <a:latin typeface="SutonnyMJ" pitchFamily="2" charset="0"/>
              </a:rPr>
              <a:t>- ০১৭১৯৮৬৪৫৫৫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BE76-9457-4777-9AA9-0E72F1886E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61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SutonnyMJ" pitchFamily="2" charset="0"/>
              </a:rPr>
              <a:t> </a:t>
            </a:r>
            <a:r>
              <a:rPr lang="bn-IN" dirty="0" smtClean="0">
                <a:latin typeface="SutonnyMJ" pitchFamily="2" charset="0"/>
              </a:rPr>
              <a:t>                          </a:t>
            </a:r>
            <a:r>
              <a:rPr lang="bn-BD" sz="1400" dirty="0" smtClean="0">
                <a:latin typeface="SutonnyMJ" pitchFamily="2" charset="0"/>
              </a:rPr>
              <a:t>মুঃ হাসানুজ্জামান হাসান</a:t>
            </a:r>
            <a:r>
              <a:rPr lang="bn-IN" sz="1400" dirty="0" smtClean="0">
                <a:latin typeface="SutonnyMJ" pitchFamily="2" charset="0"/>
              </a:rPr>
              <a:t>, </a:t>
            </a:r>
            <a:r>
              <a:rPr lang="bn-BD" dirty="0" smtClean="0">
                <a:latin typeface="SutonnyMJ" pitchFamily="2" charset="0"/>
              </a:rPr>
              <a:t>  </a:t>
            </a:r>
            <a:r>
              <a:rPr lang="bn-BD" sz="1200" dirty="0" smtClean="0">
                <a:latin typeface="SutonnyMJ" pitchFamily="2" charset="0"/>
              </a:rPr>
              <a:t>সিনিয়র শিক্ষক</a:t>
            </a:r>
            <a:r>
              <a:rPr lang="bn-IN" sz="1200" baseline="0" dirty="0" smtClean="0">
                <a:latin typeface="SutonnyMJ" pitchFamily="2" charset="0"/>
              </a:rPr>
              <a:t> , </a:t>
            </a:r>
            <a:r>
              <a:rPr lang="bn-BD" sz="1200" dirty="0" smtClean="0">
                <a:latin typeface="SutonnyMJ" pitchFamily="2" charset="0"/>
              </a:rPr>
              <a:t>শহীদ জিয়াউর রহমান উচ্চ বিদ্যালয়</a:t>
            </a:r>
            <a:r>
              <a:rPr lang="bn-IN" sz="1200" dirty="0" smtClean="0">
                <a:latin typeface="SutonnyMJ" pitchFamily="2" charset="0"/>
              </a:rPr>
              <a:t>,</a:t>
            </a:r>
            <a:r>
              <a:rPr lang="bn-IN" sz="1200" baseline="0" dirty="0" smtClean="0">
                <a:latin typeface="SutonnyMJ" pitchFamily="2" charset="0"/>
              </a:rPr>
              <a:t> </a:t>
            </a:r>
            <a:r>
              <a:rPr lang="bn-BD" dirty="0" smtClean="0">
                <a:latin typeface="SutonnyMJ" pitchFamily="2" charset="0"/>
              </a:rPr>
              <a:t> বুধপাড়া, মতিহার, রাজশাহী </a:t>
            </a:r>
            <a:r>
              <a:rPr lang="bn-IN" dirty="0" smtClean="0">
                <a:latin typeface="SutonnyMJ" pitchFamily="2" charset="0"/>
              </a:rPr>
              <a:t>- ০১৭১৯৮৬৪৫৫৫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BE76-9457-4777-9AA9-0E72F1886E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39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SutonnyMJ" pitchFamily="2" charset="0"/>
              </a:rPr>
              <a:t> </a:t>
            </a:r>
            <a:r>
              <a:rPr lang="bn-IN" dirty="0" smtClean="0">
                <a:latin typeface="SutonnyMJ" pitchFamily="2" charset="0"/>
              </a:rPr>
              <a:t>                              </a:t>
            </a:r>
            <a:r>
              <a:rPr lang="bn-BD" sz="1400" dirty="0" smtClean="0">
                <a:latin typeface="SutonnyMJ" pitchFamily="2" charset="0"/>
              </a:rPr>
              <a:t>মুঃ হাসানুজ্জামান হাসান</a:t>
            </a:r>
            <a:r>
              <a:rPr lang="bn-IN" sz="1400" dirty="0" smtClean="0">
                <a:latin typeface="SutonnyMJ" pitchFamily="2" charset="0"/>
              </a:rPr>
              <a:t>, </a:t>
            </a:r>
            <a:r>
              <a:rPr lang="bn-BD" dirty="0" smtClean="0">
                <a:latin typeface="SutonnyMJ" pitchFamily="2" charset="0"/>
              </a:rPr>
              <a:t>  </a:t>
            </a:r>
            <a:r>
              <a:rPr lang="bn-BD" sz="1200" dirty="0" smtClean="0">
                <a:latin typeface="SutonnyMJ" pitchFamily="2" charset="0"/>
              </a:rPr>
              <a:t>সিনিয়র শিক্ষক</a:t>
            </a:r>
            <a:r>
              <a:rPr lang="bn-IN" sz="1200" baseline="0" dirty="0" smtClean="0">
                <a:latin typeface="SutonnyMJ" pitchFamily="2" charset="0"/>
              </a:rPr>
              <a:t> , </a:t>
            </a:r>
            <a:r>
              <a:rPr lang="bn-BD" sz="1200" dirty="0" smtClean="0">
                <a:latin typeface="SutonnyMJ" pitchFamily="2" charset="0"/>
              </a:rPr>
              <a:t>শহীদ জিয়াউর রহমান উচ্চ বিদ্যালয়</a:t>
            </a:r>
            <a:r>
              <a:rPr lang="bn-IN" sz="1200" dirty="0" smtClean="0">
                <a:latin typeface="SutonnyMJ" pitchFamily="2" charset="0"/>
              </a:rPr>
              <a:t>,</a:t>
            </a:r>
            <a:r>
              <a:rPr lang="bn-IN" sz="1200" baseline="0" dirty="0" smtClean="0">
                <a:latin typeface="SutonnyMJ" pitchFamily="2" charset="0"/>
              </a:rPr>
              <a:t> </a:t>
            </a:r>
            <a:r>
              <a:rPr lang="bn-BD" dirty="0" smtClean="0">
                <a:latin typeface="SutonnyMJ" pitchFamily="2" charset="0"/>
              </a:rPr>
              <a:t> বুধপাড়া, মতিহার, রাজশাহী </a:t>
            </a:r>
            <a:r>
              <a:rPr lang="bn-IN" dirty="0" smtClean="0">
                <a:latin typeface="SutonnyMJ" pitchFamily="2" charset="0"/>
              </a:rPr>
              <a:t>- ০১৭১৯৮৬৪৫৫৫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BE76-9457-4777-9AA9-0E72F1886E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85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SutonnyMJ" pitchFamily="2" charset="0"/>
              </a:rPr>
              <a:t> </a:t>
            </a:r>
            <a:r>
              <a:rPr lang="bn-IN" dirty="0" smtClean="0">
                <a:latin typeface="SutonnyMJ" pitchFamily="2" charset="0"/>
              </a:rPr>
              <a:t>                            </a:t>
            </a:r>
            <a:r>
              <a:rPr lang="bn-BD" sz="1400" dirty="0" smtClean="0">
                <a:latin typeface="SutonnyMJ" pitchFamily="2" charset="0"/>
              </a:rPr>
              <a:t>মুঃ হাসানুজ্জামান হাসান</a:t>
            </a:r>
            <a:r>
              <a:rPr lang="bn-IN" sz="1400" dirty="0" smtClean="0">
                <a:latin typeface="SutonnyMJ" pitchFamily="2" charset="0"/>
              </a:rPr>
              <a:t>, </a:t>
            </a:r>
            <a:r>
              <a:rPr lang="bn-BD" dirty="0" smtClean="0">
                <a:latin typeface="SutonnyMJ" pitchFamily="2" charset="0"/>
              </a:rPr>
              <a:t>  </a:t>
            </a:r>
            <a:r>
              <a:rPr lang="bn-BD" sz="1200" dirty="0" smtClean="0">
                <a:latin typeface="SutonnyMJ" pitchFamily="2" charset="0"/>
              </a:rPr>
              <a:t>সিনিয়র শিক্ষক</a:t>
            </a:r>
            <a:r>
              <a:rPr lang="bn-IN" sz="1200" baseline="0" dirty="0" smtClean="0">
                <a:latin typeface="SutonnyMJ" pitchFamily="2" charset="0"/>
              </a:rPr>
              <a:t> , </a:t>
            </a:r>
            <a:r>
              <a:rPr lang="bn-BD" sz="1200" dirty="0" smtClean="0">
                <a:latin typeface="SutonnyMJ" pitchFamily="2" charset="0"/>
              </a:rPr>
              <a:t>শহীদ জিয়াউর রহমান উচ্চ বিদ্যালয়</a:t>
            </a:r>
            <a:r>
              <a:rPr lang="bn-IN" sz="1200" dirty="0" smtClean="0">
                <a:latin typeface="SutonnyMJ" pitchFamily="2" charset="0"/>
              </a:rPr>
              <a:t>,</a:t>
            </a:r>
            <a:r>
              <a:rPr lang="bn-IN" sz="1200" baseline="0" dirty="0" smtClean="0">
                <a:latin typeface="SutonnyMJ" pitchFamily="2" charset="0"/>
              </a:rPr>
              <a:t> </a:t>
            </a:r>
            <a:r>
              <a:rPr lang="bn-BD" dirty="0" smtClean="0">
                <a:latin typeface="SutonnyMJ" pitchFamily="2" charset="0"/>
              </a:rPr>
              <a:t> বুধপাড়া, মতিহার, রাজশাহী </a:t>
            </a:r>
            <a:r>
              <a:rPr lang="bn-IN" dirty="0" smtClean="0">
                <a:latin typeface="SutonnyMJ" pitchFamily="2" charset="0"/>
              </a:rPr>
              <a:t>- ০১৭১৯৮৬৪৫৫৫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BE76-9457-4777-9AA9-0E72F1886E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13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SutonnyMJ" pitchFamily="2" charset="0"/>
              </a:rPr>
              <a:t> </a:t>
            </a:r>
            <a:r>
              <a:rPr lang="bn-IN" dirty="0" smtClean="0">
                <a:latin typeface="SutonnyMJ" pitchFamily="2" charset="0"/>
              </a:rPr>
              <a:t>                               </a:t>
            </a:r>
            <a:r>
              <a:rPr lang="bn-BD" sz="1400" dirty="0" smtClean="0">
                <a:latin typeface="SutonnyMJ" pitchFamily="2" charset="0"/>
              </a:rPr>
              <a:t>মুঃ হাসানুজ্জামান হাসান</a:t>
            </a:r>
            <a:r>
              <a:rPr lang="bn-IN" sz="1400" dirty="0" smtClean="0">
                <a:latin typeface="SutonnyMJ" pitchFamily="2" charset="0"/>
              </a:rPr>
              <a:t>, </a:t>
            </a:r>
            <a:r>
              <a:rPr lang="bn-BD" dirty="0" smtClean="0">
                <a:latin typeface="SutonnyMJ" pitchFamily="2" charset="0"/>
              </a:rPr>
              <a:t>  </a:t>
            </a:r>
            <a:r>
              <a:rPr lang="bn-BD" sz="1200" dirty="0" smtClean="0">
                <a:latin typeface="SutonnyMJ" pitchFamily="2" charset="0"/>
              </a:rPr>
              <a:t>সিনিয়র শিক্ষক</a:t>
            </a:r>
            <a:r>
              <a:rPr lang="bn-IN" sz="1200" baseline="0" dirty="0" smtClean="0">
                <a:latin typeface="SutonnyMJ" pitchFamily="2" charset="0"/>
              </a:rPr>
              <a:t> , </a:t>
            </a:r>
            <a:r>
              <a:rPr lang="bn-BD" sz="1200" dirty="0" smtClean="0">
                <a:latin typeface="SutonnyMJ" pitchFamily="2" charset="0"/>
              </a:rPr>
              <a:t>শহীদ জিয়াউর রহমান উচ্চ বিদ্যালয়</a:t>
            </a:r>
            <a:r>
              <a:rPr lang="bn-IN" sz="1200" dirty="0" smtClean="0">
                <a:latin typeface="SutonnyMJ" pitchFamily="2" charset="0"/>
              </a:rPr>
              <a:t>,</a:t>
            </a:r>
            <a:r>
              <a:rPr lang="bn-IN" sz="1200" baseline="0" dirty="0" smtClean="0">
                <a:latin typeface="SutonnyMJ" pitchFamily="2" charset="0"/>
              </a:rPr>
              <a:t> </a:t>
            </a:r>
            <a:r>
              <a:rPr lang="bn-BD" dirty="0" smtClean="0">
                <a:latin typeface="SutonnyMJ" pitchFamily="2" charset="0"/>
              </a:rPr>
              <a:t> বুধপাড়া, মতিহার, রাজশাহী </a:t>
            </a:r>
            <a:r>
              <a:rPr lang="bn-IN" dirty="0" smtClean="0">
                <a:latin typeface="SutonnyMJ" pitchFamily="2" charset="0"/>
              </a:rPr>
              <a:t>- ০১৭১৯৮৬৪৫৫৫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BE76-9457-4777-9AA9-0E72F1886E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5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877B-1659-4129-ACE5-60BF8C46D6B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1462-7275-429A-AB93-39B72053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2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877B-1659-4129-ACE5-60BF8C46D6B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1462-7275-429A-AB93-39B72053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1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877B-1659-4129-ACE5-60BF8C46D6B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1462-7275-429A-AB93-39B720532D7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0455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877B-1659-4129-ACE5-60BF8C46D6B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1462-7275-429A-AB93-39B72053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20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877B-1659-4129-ACE5-60BF8C46D6B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1462-7275-429A-AB93-39B720532D7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8042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877B-1659-4129-ACE5-60BF8C46D6B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1462-7275-429A-AB93-39B72053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65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877B-1659-4129-ACE5-60BF8C46D6B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1462-7275-429A-AB93-39B72053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49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877B-1659-4129-ACE5-60BF8C46D6B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1462-7275-429A-AB93-39B72053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1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877B-1659-4129-ACE5-60BF8C46D6B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1462-7275-429A-AB93-39B72053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877B-1659-4129-ACE5-60BF8C46D6B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1462-7275-429A-AB93-39B72053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6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877B-1659-4129-ACE5-60BF8C46D6B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1462-7275-429A-AB93-39B72053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1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877B-1659-4129-ACE5-60BF8C46D6B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1462-7275-429A-AB93-39B72053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2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877B-1659-4129-ACE5-60BF8C46D6B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1462-7275-429A-AB93-39B72053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877B-1659-4129-ACE5-60BF8C46D6B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1462-7275-429A-AB93-39B72053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0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877B-1659-4129-ACE5-60BF8C46D6B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1462-7275-429A-AB93-39B72053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48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877B-1659-4129-ACE5-60BF8C46D6B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1462-7275-429A-AB93-39B72053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0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C877B-1659-4129-ACE5-60BF8C46D6B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681462-7275-429A-AB93-39B72053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5598" y="1592227"/>
            <a:ext cx="5834131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dirty="0" smtClean="0"/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bn-BD" sz="3600" dirty="0" smtClean="0">
                <a:solidFill>
                  <a:srgbClr val="FF0000"/>
                </a:solidFill>
              </a:rPr>
              <a:t>আজকের ক্লাসে </a:t>
            </a:r>
            <a:r>
              <a:rPr lang="en-US" sz="3600" dirty="0" smtClean="0">
                <a:solidFill>
                  <a:srgbClr val="FF0000"/>
                </a:solidFill>
              </a:rPr>
              <a:t>  </a:t>
            </a:r>
            <a:r>
              <a:rPr lang="en-US" sz="3600" dirty="0" smtClean="0"/>
              <a:t>		                                         		</a:t>
            </a:r>
            <a:r>
              <a:rPr lang="bn-BD" sz="3600" dirty="0" smtClean="0">
                <a:solidFill>
                  <a:srgbClr val="0070C0"/>
                </a:solidFill>
              </a:rPr>
              <a:t>তোমাদের স্বাগতম</a:t>
            </a:r>
            <a:endParaRPr lang="en-US" sz="3600" dirty="0" smtClean="0">
              <a:solidFill>
                <a:srgbClr val="0070C0"/>
              </a:solidFill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41352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F0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2303" y="803168"/>
            <a:ext cx="233244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800" dirty="0" smtClean="0"/>
              <a:t>    </a:t>
            </a:r>
          </a:p>
          <a:p>
            <a:r>
              <a:rPr lang="bn-BD" sz="2000" dirty="0" smtClean="0">
                <a:solidFill>
                  <a:schemeClr val="bg1"/>
                </a:solidFill>
              </a:rPr>
              <a:t>      সিন্ধু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5213" y="880906"/>
            <a:ext cx="2307463" cy="53860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900" dirty="0" smtClean="0"/>
              <a:t>   </a:t>
            </a:r>
          </a:p>
          <a:p>
            <a:r>
              <a:rPr lang="bn-BD" sz="2000" dirty="0" smtClean="0"/>
              <a:t> </a:t>
            </a:r>
            <a:r>
              <a:rPr lang="bn-BD" sz="2000" dirty="0" smtClean="0">
                <a:solidFill>
                  <a:schemeClr val="bg1"/>
                </a:solidFill>
              </a:rPr>
              <a:t>সমুদ্র,	 সাগর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9572" y="2886427"/>
            <a:ext cx="2335171" cy="53860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800" dirty="0" smtClean="0"/>
              <a:t>    </a:t>
            </a:r>
          </a:p>
          <a:p>
            <a:r>
              <a:rPr lang="bn-BD" sz="2000" dirty="0" smtClean="0">
                <a:solidFill>
                  <a:schemeClr val="bg1"/>
                </a:solidFill>
              </a:rPr>
              <a:t>       কেতন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4183" y="3095157"/>
            <a:ext cx="2307463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</a:rPr>
              <a:t>     পতাকা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9572" y="5140764"/>
            <a:ext cx="2307463" cy="5078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800" dirty="0" smtClean="0"/>
              <a:t>    </a:t>
            </a:r>
            <a:endParaRPr lang="bn-BD" sz="100" dirty="0" smtClean="0">
              <a:solidFill>
                <a:schemeClr val="bg1"/>
              </a:solidFill>
            </a:endParaRPr>
          </a:p>
          <a:p>
            <a:r>
              <a:rPr lang="bn-BD" dirty="0" smtClean="0">
                <a:solidFill>
                  <a:schemeClr val="bg1"/>
                </a:solidFill>
              </a:rPr>
              <a:t>   দীপ্তিমানউজ্জল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4182" y="5185129"/>
            <a:ext cx="2307463" cy="507831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" dirty="0" smtClean="0"/>
              <a:t>   </a:t>
            </a:r>
          </a:p>
          <a:p>
            <a:r>
              <a:rPr lang="bn-BD" dirty="0" smtClean="0">
                <a:solidFill>
                  <a:schemeClr val="bg1"/>
                </a:solidFill>
              </a:rPr>
              <a:t>     উজ্জ্বল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284" y="167420"/>
            <a:ext cx="3347884" cy="17947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284" y="2163737"/>
            <a:ext cx="3347884" cy="19839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" t="21990" r="73758" b="13883"/>
          <a:stretch/>
        </p:blipFill>
        <p:spPr>
          <a:xfrm rot="5400000">
            <a:off x="4900170" y="3765103"/>
            <a:ext cx="2072112" cy="33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D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2451" y="167425"/>
            <a:ext cx="3709115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শতেকের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সাথে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শতেক</a:t>
            </a:r>
            <a:r>
              <a:rPr lang="en-US" sz="2400" dirty="0" smtClean="0"/>
              <a:t> </a:t>
            </a:r>
            <a:r>
              <a:rPr lang="en-US" sz="2400" dirty="0" err="1" smtClean="0"/>
              <a:t>হস্ত</a:t>
            </a:r>
            <a:endParaRPr lang="en-US" sz="2400" dirty="0" smtClean="0"/>
          </a:p>
          <a:p>
            <a:pPr algn="ctr"/>
            <a:r>
              <a:rPr lang="en-US" sz="2400" dirty="0" smtClean="0"/>
              <a:t>          </a:t>
            </a:r>
            <a:r>
              <a:rPr lang="en-US" sz="2400" dirty="0" err="1" smtClean="0"/>
              <a:t>মিলিয়ে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একএিত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584844" y="2212187"/>
            <a:ext cx="4727170" cy="3170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বিশ্লেষণঃ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bn-IN" sz="2800" dirty="0" smtClean="0">
              <a:solidFill>
                <a:srgbClr val="FF0000"/>
              </a:solidFill>
            </a:endParaRPr>
          </a:p>
          <a:p>
            <a:r>
              <a:rPr lang="bn-IN" sz="2800" dirty="0">
                <a:solidFill>
                  <a:srgbClr val="FF0000"/>
                </a:solidFill>
              </a:rPr>
              <a:t> </a:t>
            </a:r>
            <a:r>
              <a:rPr lang="bn-IN" sz="2800" dirty="0" smtClean="0">
                <a:solidFill>
                  <a:srgbClr val="FF0000"/>
                </a:solidFill>
              </a:rPr>
              <a:t>  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`</a:t>
            </a:r>
            <a:r>
              <a:rPr lang="en-US" sz="2400" dirty="0" err="1" smtClean="0"/>
              <a:t>সাম্য</a:t>
            </a:r>
            <a:r>
              <a:rPr lang="bn-IN" sz="2400" dirty="0" smtClean="0"/>
              <a:t>’</a:t>
            </a:r>
            <a:r>
              <a:rPr lang="en-US" sz="2400" dirty="0" smtClean="0"/>
              <a:t> </a:t>
            </a:r>
            <a:r>
              <a:rPr lang="en-US" sz="2400" dirty="0" err="1" smtClean="0"/>
              <a:t>কবিতায়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শত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সাথে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হাত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মিলিয়ে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একএে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বলেছেন</a:t>
            </a:r>
            <a:r>
              <a:rPr lang="en-US" sz="2400" dirty="0" smtClean="0"/>
              <a:t> । </a:t>
            </a:r>
            <a:r>
              <a:rPr lang="en-US" sz="2400" dirty="0" err="1" smtClean="0"/>
              <a:t>কারণ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কোনো</a:t>
            </a:r>
            <a:r>
              <a:rPr lang="en-US" sz="2400" dirty="0" smtClean="0"/>
              <a:t> </a:t>
            </a:r>
            <a:r>
              <a:rPr lang="en-US" sz="2400" dirty="0" err="1" smtClean="0"/>
              <a:t>বড়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। </a:t>
            </a:r>
            <a:r>
              <a:rPr lang="en-US" sz="2400" dirty="0" err="1" smtClean="0"/>
              <a:t>শত</a:t>
            </a:r>
            <a:r>
              <a:rPr lang="en-US" sz="2400" dirty="0" smtClean="0"/>
              <a:t> </a:t>
            </a:r>
            <a:r>
              <a:rPr lang="en-US" sz="2400" dirty="0" err="1" smtClean="0"/>
              <a:t>শত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একএে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মিলিত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কোনো</a:t>
            </a:r>
            <a:r>
              <a:rPr lang="en-US" sz="2400" dirty="0" smtClean="0"/>
              <a:t> </a:t>
            </a:r>
            <a:r>
              <a:rPr lang="en-US" sz="2400" dirty="0" err="1" smtClean="0"/>
              <a:t>বড়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পারে</a:t>
            </a:r>
            <a:r>
              <a:rPr lang="en-US" sz="2400" dirty="0" smtClean="0"/>
              <a:t> । </a:t>
            </a:r>
            <a:r>
              <a:rPr lang="en-US" sz="2400" dirty="0" err="1" smtClean="0"/>
              <a:t>অনেকে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একএে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মিলিত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সাফল্য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অবশ্যই</a:t>
            </a:r>
            <a:r>
              <a:rPr lang="en-US" sz="2400" dirty="0" smtClean="0"/>
              <a:t> </a:t>
            </a:r>
            <a:r>
              <a:rPr lang="en-US" sz="2400" dirty="0" err="1" smtClean="0"/>
              <a:t>আসবে</a:t>
            </a:r>
            <a:r>
              <a:rPr lang="en-US" sz="2400" dirty="0" smtClean="0"/>
              <a:t> ।</a:t>
            </a:r>
            <a:endParaRPr lang="bn-IN" sz="2400" dirty="0" smtClean="0"/>
          </a:p>
          <a:p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4" y="2105879"/>
            <a:ext cx="5461359" cy="4043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4" y="2105878"/>
            <a:ext cx="5461359" cy="404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9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4271" y="270456"/>
            <a:ext cx="3709115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সব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দেশে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সব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সবে</a:t>
            </a:r>
            <a:endParaRPr lang="en-US" sz="2400" dirty="0" smtClean="0"/>
          </a:p>
          <a:p>
            <a:pPr algn="ctr"/>
            <a:r>
              <a:rPr lang="en-US" sz="2400" dirty="0" smtClean="0"/>
              <a:t>          </a:t>
            </a:r>
            <a:r>
              <a:rPr lang="en-US" sz="2400" dirty="0" err="1" smtClean="0"/>
              <a:t>হয়েছে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সমুন্নত</a:t>
            </a:r>
            <a:r>
              <a:rPr lang="en-US" sz="2400" dirty="0" smtClean="0"/>
              <a:t> 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3989" y="2234794"/>
            <a:ext cx="4224270" cy="3477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বিশ্লেষণঃ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bn-BD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bn-BD" sz="2000" dirty="0" smtClean="0"/>
              <a:t>পৃথিব</a:t>
            </a:r>
            <a:r>
              <a:rPr lang="bn-IN" sz="2000" dirty="0" smtClean="0"/>
              <a:t>ী</a:t>
            </a:r>
            <a:r>
              <a:rPr lang="bn-BD" sz="2000" dirty="0" smtClean="0"/>
              <a:t>তে মহৎ কাজগুলোর সফলতার পেছনে ছিল মানুষের সম্মিলিত প্রচেষ্টা</a:t>
            </a:r>
            <a:r>
              <a:rPr lang="bn-BD" sz="20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।</a:t>
            </a:r>
            <a:r>
              <a:rPr lang="bn-IN" sz="2400" dirty="0" smtClean="0"/>
              <a:t> </a:t>
            </a:r>
            <a:r>
              <a:rPr lang="bn-BD" sz="2000" dirty="0" smtClean="0"/>
              <a:t>কোনো সংগ্রামই জয়লাভ করা একার পক্ষে সম্ভব হয় না । সাহসের পাশাপাশি প্রয়োজন হয় সবার মিলিত অংশগ্রহন । তবেই বিজয়ের দীপ্তিমান আলোকে হেসে উঠবে পৃথিবী । ভেদাভেদ ভূলে সম্প্রীতি ও সৌহার্দের পরিবেশ সৃষ্টি হলেই মানুষ পৃথিবীতে বিজয় প্রতিষ্ঠা ক</a:t>
            </a:r>
            <a:r>
              <a:rPr lang="bn-IN" sz="2000" dirty="0" smtClean="0"/>
              <a:t>র</a:t>
            </a:r>
            <a:r>
              <a:rPr lang="bn-BD" sz="2000" dirty="0" smtClean="0"/>
              <a:t>তে পারবে ।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" y="2064774"/>
            <a:ext cx="6109779" cy="4522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" y="2064774"/>
            <a:ext cx="6096000" cy="45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3054" y="309093"/>
            <a:ext cx="443033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বিপুলা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পৃথিবী</a:t>
            </a:r>
            <a:r>
              <a:rPr lang="en-US" sz="2400" dirty="0" smtClean="0"/>
              <a:t>, </a:t>
            </a:r>
            <a:r>
              <a:rPr lang="en-US" sz="2400" dirty="0" err="1" smtClean="0"/>
              <a:t>প্রসারিত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পথ</a:t>
            </a:r>
            <a:r>
              <a:rPr lang="en-US" sz="2400" dirty="0" smtClean="0"/>
              <a:t>,</a:t>
            </a:r>
          </a:p>
          <a:p>
            <a:pPr algn="ctr"/>
            <a:r>
              <a:rPr lang="en-US" sz="2400" dirty="0" smtClean="0"/>
              <a:t>           </a:t>
            </a:r>
            <a:r>
              <a:rPr lang="en-US" sz="2400" dirty="0" err="1" smtClean="0"/>
              <a:t>যাএীরা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সেই</a:t>
            </a:r>
            <a:r>
              <a:rPr lang="en-US" sz="2400" dirty="0" smtClean="0"/>
              <a:t> </a:t>
            </a:r>
            <a:r>
              <a:rPr lang="en-US" sz="2400" dirty="0" err="1" smtClean="0"/>
              <a:t>পথে</a:t>
            </a:r>
            <a:r>
              <a:rPr lang="en-US" sz="2400" dirty="0" smtClean="0"/>
              <a:t>,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07994" y="2238775"/>
            <a:ext cx="5181115" cy="42165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বিশ্লেষণঃ</a:t>
            </a:r>
            <a:endParaRPr lang="bn-BD" sz="28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                </a:t>
            </a:r>
            <a:r>
              <a:rPr lang="bn-BD" sz="2400" dirty="0" smtClean="0"/>
              <a:t>বিপুল এই পৃথিবী কাজ করার উপযুক্ত ক্ষেএ । পৃথিবীতে কাজ করার পথ বা ক্ষেএও অনেক । মানুষ অনন্তকাল হতে সেই কাজের আ</a:t>
            </a:r>
            <a:r>
              <a:rPr lang="en-US" sz="2400" dirty="0" err="1" smtClean="0"/>
              <a:t>হ্বানে</a:t>
            </a:r>
            <a:r>
              <a:rPr lang="bn-BD" sz="2400" dirty="0" smtClean="0"/>
              <a:t> সাড়া দিয়েছে । কাজ আছে বলেই  পৃথিবী চলমান । যদি কাজ না থাকত তবে সবকিছু স্থির হয়ে থাকত । কর্মের আহ্বানেই মানুষ সৃষ্টির শুরু থেকে পথ চলছে । কর্ম আছে বলেই মানুষ ও পৃথিবী টিকে রয়েছে ।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6" y="2238776"/>
            <a:ext cx="5036114" cy="40440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5" y="2238776"/>
            <a:ext cx="5183599" cy="40440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4" y="2238775"/>
            <a:ext cx="5183600" cy="40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2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9940" y="2286297"/>
            <a:ext cx="6770325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dirty="0" err="1" smtClean="0"/>
              <a:t>সাম্য</a:t>
            </a:r>
            <a:r>
              <a:rPr lang="en-US" sz="2800" dirty="0" smtClean="0"/>
              <a:t>’ </a:t>
            </a:r>
            <a:r>
              <a:rPr lang="en-US" sz="2800" dirty="0" err="1" smtClean="0"/>
              <a:t>কবিতায়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কীভাবে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সমুন্নত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হওয়ার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কথা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হয়েছে</a:t>
            </a:r>
            <a:r>
              <a:rPr lang="en-US" sz="2800" dirty="0" smtClean="0"/>
              <a:t>  </a:t>
            </a:r>
            <a:r>
              <a:rPr lang="en-US" sz="2800" dirty="0"/>
              <a:t>?</a:t>
            </a:r>
            <a:r>
              <a:rPr lang="en-US" sz="2800" dirty="0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031" y="751337"/>
            <a:ext cx="3399824" cy="646331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</a:t>
            </a:r>
            <a:r>
              <a:rPr lang="en-US" sz="3600" dirty="0" err="1" smtClean="0">
                <a:solidFill>
                  <a:schemeClr val="bg1"/>
                </a:solidFill>
              </a:rPr>
              <a:t>জোড়ায়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bn-BD" sz="2400" dirty="0" smtClean="0">
                <a:solidFill>
                  <a:schemeClr val="bg1"/>
                </a:solidFill>
              </a:rPr>
              <a:t>কাজ</a:t>
            </a:r>
            <a:r>
              <a:rPr lang="bn-BD" sz="2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46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1848" y="296213"/>
            <a:ext cx="370911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চলে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কমে©র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আহবানে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কোন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        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অন্ত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কাল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হতে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4019" y="1979508"/>
            <a:ext cx="5150510" cy="36317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বিশ্লেষণঃ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bn-BD" sz="2800" dirty="0" smtClean="0">
              <a:solidFill>
                <a:srgbClr val="FF0000"/>
              </a:solidFill>
            </a:endParaRPr>
          </a:p>
          <a:p>
            <a:r>
              <a:rPr lang="bn-BD" dirty="0" smtClean="0"/>
              <a:t>       </a:t>
            </a:r>
            <a:r>
              <a:rPr lang="en-US" dirty="0" smtClean="0"/>
              <a:t> </a:t>
            </a:r>
            <a:r>
              <a:rPr lang="bn-BD" dirty="0" smtClean="0"/>
              <a:t> </a:t>
            </a:r>
            <a:r>
              <a:rPr lang="bn-BD" sz="2000" dirty="0" smtClean="0"/>
              <a:t>মানবজাতি আদিকাল থেকেই </a:t>
            </a:r>
            <a:r>
              <a:rPr lang="en-US" sz="2800" dirty="0" err="1" smtClean="0"/>
              <a:t>কর্মজীবনে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ব্যস্ত</a:t>
            </a:r>
            <a:r>
              <a:rPr lang="en-US" sz="2800" dirty="0" smtClean="0"/>
              <a:t> । </a:t>
            </a:r>
            <a:r>
              <a:rPr lang="en-US" sz="2800" dirty="0" err="1" smtClean="0"/>
              <a:t>সেই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আগুন</a:t>
            </a:r>
            <a:r>
              <a:rPr lang="en-US" sz="2800" dirty="0" smtClean="0"/>
              <a:t> । </a:t>
            </a:r>
            <a:r>
              <a:rPr lang="en-US" sz="2800" dirty="0" err="1" smtClean="0"/>
              <a:t>পাথর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আবিষ্কারের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সময়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পৃথিবীতে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মানুষ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নিবিষ্ট</a:t>
            </a:r>
            <a:r>
              <a:rPr lang="en-US" sz="2800" dirty="0" smtClean="0"/>
              <a:t> । </a:t>
            </a:r>
            <a:r>
              <a:rPr lang="en-US" sz="2800" dirty="0" err="1" smtClean="0"/>
              <a:t>পৃথিবীর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প্রসারিত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পথে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যাএী</a:t>
            </a:r>
            <a:r>
              <a:rPr lang="en-US" sz="2800" dirty="0" smtClean="0"/>
              <a:t> এ </a:t>
            </a:r>
            <a:r>
              <a:rPr lang="en-US" sz="2800" dirty="0" err="1" smtClean="0"/>
              <a:t>মানবজাতি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কর্মের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আহবান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অন্তকাল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ছুটছে</a:t>
            </a:r>
            <a:r>
              <a:rPr lang="bn-BD" sz="3200" dirty="0" smtClean="0"/>
              <a:t>।</a:t>
            </a:r>
            <a:r>
              <a:rPr lang="bn-BD" sz="2400" dirty="0" smtClean="0"/>
              <a:t>নিজেদের প্রতিষ্ঠার জন্য এই ব্যস্ততা অনন্তকাল চলবে </a:t>
            </a:r>
            <a:r>
              <a:rPr lang="bn-BD" sz="2000" dirty="0" smtClean="0"/>
              <a:t>।</a:t>
            </a:r>
            <a:endParaRPr lang="en-US" sz="2000" dirty="0" smtClean="0"/>
          </a:p>
          <a:p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7" y="1979508"/>
            <a:ext cx="5297534" cy="4318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7" y="1979508"/>
            <a:ext cx="5297534" cy="442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73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0181" y="193182"/>
            <a:ext cx="370911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মানব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জীবন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!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শ্রেষ্ঠ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কঠোর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        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কমে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সে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মহীয়ান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4738" y="1920976"/>
            <a:ext cx="4984539" cy="3477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বিশ্লেষণঃ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bn-BD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          </a:t>
            </a:r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পৃথিবীতে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মানুষের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জম্ম</a:t>
            </a:r>
            <a:r>
              <a:rPr lang="en-US" sz="2800" dirty="0" smtClean="0"/>
              <a:t> </a:t>
            </a:r>
            <a:r>
              <a:rPr lang="en-US" sz="2800" dirty="0" err="1" smtClean="0"/>
              <a:t>যেমন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সত্য</a:t>
            </a:r>
            <a:r>
              <a:rPr lang="en-US" sz="2800" dirty="0" smtClean="0"/>
              <a:t>, </a:t>
            </a:r>
            <a:r>
              <a:rPr lang="en-US" sz="2800" dirty="0" err="1" smtClean="0"/>
              <a:t>মৃত্যুও</a:t>
            </a:r>
            <a:r>
              <a:rPr lang="en-US" sz="2800" dirty="0" smtClean="0"/>
              <a:t> </a:t>
            </a:r>
            <a:r>
              <a:rPr lang="en-US" sz="2800" dirty="0" err="1" smtClean="0"/>
              <a:t>সত্য</a:t>
            </a:r>
            <a:r>
              <a:rPr lang="en-US" sz="2800" dirty="0" smtClean="0"/>
              <a:t> । </a:t>
            </a:r>
            <a:r>
              <a:rPr lang="bn-BD" sz="2000" dirty="0" smtClean="0"/>
              <a:t>অ</a:t>
            </a:r>
            <a:r>
              <a:rPr lang="en-US" sz="2800" dirty="0" err="1" smtClean="0"/>
              <a:t>র্থা</a:t>
            </a:r>
            <a:r>
              <a:rPr lang="en-US" sz="2800" dirty="0" smtClean="0"/>
              <a:t>ৎ </a:t>
            </a:r>
            <a:r>
              <a:rPr lang="en-US" sz="2800" dirty="0" err="1" smtClean="0"/>
              <a:t>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ব্যক্তি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জম্মগ্রহন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মৃত্যু</a:t>
            </a:r>
            <a:r>
              <a:rPr lang="en-US" sz="2800" dirty="0" smtClean="0"/>
              <a:t> </a:t>
            </a:r>
            <a:r>
              <a:rPr lang="en-US" sz="2800" dirty="0" err="1" smtClean="0"/>
              <a:t>অবধারিত</a:t>
            </a:r>
            <a:r>
              <a:rPr lang="en-US" sz="2800" dirty="0" smtClean="0"/>
              <a:t> । </a:t>
            </a:r>
            <a:r>
              <a:rPr lang="en-US" sz="2800" dirty="0" err="1" smtClean="0"/>
              <a:t>মানবজীবনে</a:t>
            </a:r>
            <a:r>
              <a:rPr lang="en-US" sz="2800" dirty="0" smtClean="0"/>
              <a:t> এ </a:t>
            </a:r>
            <a:r>
              <a:rPr lang="en-US" sz="2800" dirty="0" err="1" smtClean="0"/>
              <a:t>পৃথিবীতে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নশ্বর</a:t>
            </a:r>
            <a:r>
              <a:rPr lang="en-US" sz="2800" dirty="0" smtClean="0"/>
              <a:t> । </a:t>
            </a:r>
            <a:r>
              <a:rPr lang="en-US" sz="2800" dirty="0" err="1" smtClean="0"/>
              <a:t>মৃত্যুর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সাথে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সাথে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একজন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মানুষের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দেহের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বিনাশ</a:t>
            </a:r>
            <a:r>
              <a:rPr lang="en-US" sz="2800" dirty="0" smtClean="0"/>
              <a:t> </a:t>
            </a:r>
            <a:r>
              <a:rPr lang="en-US" sz="2800" dirty="0" err="1" smtClean="0"/>
              <a:t>ঘটে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বটে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কিন্তু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কর্ম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 ।</a:t>
            </a:r>
            <a:r>
              <a:rPr lang="bn-BD" sz="2800" dirty="0" smtClean="0"/>
              <a:t> </a:t>
            </a:r>
            <a:r>
              <a:rPr lang="en-US" sz="2800" dirty="0" err="1" smtClean="0"/>
              <a:t>মৃত্যুর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মানুষের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এই</a:t>
            </a:r>
            <a:r>
              <a:rPr lang="bn-BD" sz="2800" dirty="0" smtClean="0"/>
              <a:t> </a:t>
            </a:r>
            <a:r>
              <a:rPr lang="bn-BD" sz="2400" dirty="0" smtClean="0"/>
              <a:t>কর্ম তাকে মহৎ করে ।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4" y="1920977"/>
            <a:ext cx="5244080" cy="4347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6"/>
          <a:stretch/>
        </p:blipFill>
        <p:spPr>
          <a:xfrm>
            <a:off x="242734" y="1920977"/>
            <a:ext cx="5244080" cy="43470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t="30182" r="5389" b="5736"/>
          <a:stretch/>
        </p:blipFill>
        <p:spPr>
          <a:xfrm>
            <a:off x="242734" y="1920976"/>
            <a:ext cx="5244080" cy="434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1696" y="257576"/>
            <a:ext cx="3709115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সংগ্রামে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আর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সাহসে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প্রজ্ঞা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          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আলোকে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দীপ্তিমান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।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6246253" y="1916636"/>
            <a:ext cx="5353663" cy="38472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বিশ্লেষণঃ</a:t>
            </a:r>
            <a:r>
              <a:rPr lang="bn-BD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bn-BD" sz="2800" dirty="0">
                <a:solidFill>
                  <a:srgbClr val="FF0000"/>
                </a:solidFill>
              </a:rPr>
              <a:t> </a:t>
            </a:r>
            <a:r>
              <a:rPr lang="bn-BD" sz="2800" dirty="0" smtClean="0">
                <a:solidFill>
                  <a:srgbClr val="FF0000"/>
                </a:solidFill>
              </a:rPr>
              <a:t>    </a:t>
            </a:r>
            <a:r>
              <a:rPr lang="bn-BD" sz="2400" dirty="0" smtClean="0"/>
              <a:t>অসীম সাহস ও সংগ্রামের মধ্য দিয়েই মানুষ এই পৃথিবীতে তার বিজয় ঘোষণা করেছে । সংগ্রাম করে মানুষ তখনই সাহসী হয় যখন তার মধ্যে গভীর জ্ঞান অর্থাৎ</a:t>
            </a:r>
            <a:r>
              <a:rPr lang="en-US" sz="2400" dirty="0" smtClean="0"/>
              <a:t> </a:t>
            </a:r>
            <a:r>
              <a:rPr lang="bn-BD" sz="2400" dirty="0" smtClean="0"/>
              <a:t>প্রজ্ঞা জম্মে ।</a:t>
            </a:r>
            <a:r>
              <a:rPr lang="en-US" sz="2400" dirty="0" smtClean="0"/>
              <a:t> </a:t>
            </a:r>
            <a:r>
              <a:rPr lang="bn-BD" sz="2400" dirty="0" smtClean="0"/>
              <a:t>তাই কবি</a:t>
            </a:r>
            <a:r>
              <a:rPr lang="en-US" sz="2400" dirty="0" smtClean="0"/>
              <a:t> </a:t>
            </a:r>
            <a:r>
              <a:rPr lang="bn-BD" sz="2400" dirty="0" smtClean="0"/>
              <a:t>বলেছেন সংগ্রামে আর সাহসে প্রজ্ঞার মধ্য দিয়ে এই পৃথিবী আলোকে দীপ্তমান ।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bn-BD" sz="2000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3" y="1865346"/>
            <a:ext cx="5420648" cy="4373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3" y="1865345"/>
            <a:ext cx="5420648" cy="4373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3" y="1865344"/>
            <a:ext cx="5420648" cy="437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53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031" y="751337"/>
            <a:ext cx="2562896" cy="646331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</a:t>
            </a:r>
            <a:r>
              <a:rPr lang="en-US" sz="3600" dirty="0" err="1" smtClean="0">
                <a:solidFill>
                  <a:schemeClr val="bg1"/>
                </a:solidFill>
              </a:rPr>
              <a:t>একক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bn-BD" sz="2400" dirty="0" smtClean="0">
                <a:solidFill>
                  <a:schemeClr val="bg1"/>
                </a:solidFill>
              </a:rPr>
              <a:t>কাজ</a:t>
            </a:r>
            <a:r>
              <a:rPr lang="bn-BD" sz="2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4265" y="2112135"/>
            <a:ext cx="5756857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মানব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জীবন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!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শ্রেষ্ঠ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কঠোর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কমে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সে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মহীয়ান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ব্যাখ্যা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কর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868593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6770" y="294968"/>
            <a:ext cx="320289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পায়ের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তলার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মাটিতে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আকাশে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           </a:t>
            </a:r>
          </a:p>
          <a:p>
            <a:pPr algn="r"/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সমুখে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সিন্ধু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জলে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0077" y="2081174"/>
            <a:ext cx="4963975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বিশ্লেষণঃ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bn-BD" sz="2800" dirty="0" smtClean="0">
              <a:solidFill>
                <a:srgbClr val="FF0000"/>
              </a:solidFill>
            </a:endParaRPr>
          </a:p>
          <a:p>
            <a:r>
              <a:rPr lang="bn-BD" sz="2800" dirty="0">
                <a:solidFill>
                  <a:srgbClr val="FF0000"/>
                </a:solidFill>
              </a:rPr>
              <a:t> </a:t>
            </a:r>
            <a:r>
              <a:rPr lang="bn-BD" sz="2800" dirty="0" smtClean="0">
                <a:solidFill>
                  <a:srgbClr val="FF0000"/>
                </a:solidFill>
              </a:rPr>
              <a:t>     </a:t>
            </a:r>
            <a:r>
              <a:rPr lang="en-US" sz="2800" dirty="0" err="1" smtClean="0"/>
              <a:t>মানবজীবন</a:t>
            </a:r>
            <a:r>
              <a:rPr lang="en-US" sz="2800" dirty="0" smtClean="0"/>
              <a:t> </a:t>
            </a:r>
            <a:r>
              <a:rPr lang="en-US" sz="2800" dirty="0" err="1" smtClean="0"/>
              <a:t>তখনই</a:t>
            </a:r>
            <a:r>
              <a:rPr lang="en-US" sz="2800" dirty="0" smtClean="0"/>
              <a:t> </a:t>
            </a:r>
            <a:r>
              <a:rPr lang="en-US" sz="2800" dirty="0" err="1" smtClean="0"/>
              <a:t>শ্রেষ্ঠ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যখন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মানুষ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নিজেকে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সুমহান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তোলে</a:t>
            </a:r>
            <a:r>
              <a:rPr lang="en-US" sz="2800" dirty="0" smtClean="0"/>
              <a:t> । </a:t>
            </a:r>
            <a:r>
              <a:rPr lang="en-US" sz="2800" dirty="0" err="1" smtClean="0"/>
              <a:t>সাহসে</a:t>
            </a:r>
            <a:r>
              <a:rPr lang="en-US" sz="2800" dirty="0" smtClean="0"/>
              <a:t>, </a:t>
            </a:r>
            <a:r>
              <a:rPr lang="en-US" sz="2800" dirty="0" err="1" smtClean="0"/>
              <a:t>সংগ্রামে</a:t>
            </a:r>
            <a:r>
              <a:rPr lang="en-US" sz="2800" dirty="0" smtClean="0"/>
              <a:t>, </a:t>
            </a:r>
            <a:r>
              <a:rPr lang="en-US" sz="2800" dirty="0" err="1" smtClean="0"/>
              <a:t>জ্ঞানে</a:t>
            </a:r>
            <a:r>
              <a:rPr lang="en-US" sz="2800" dirty="0" smtClean="0"/>
              <a:t> ও </a:t>
            </a:r>
            <a:r>
              <a:rPr lang="bn-BD" sz="2400" dirty="0" smtClean="0"/>
              <a:t>ক</a:t>
            </a:r>
            <a:r>
              <a:rPr lang="en-US" sz="2800" dirty="0" err="1" smtClean="0"/>
              <a:t>র্মের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মানুষ</a:t>
            </a:r>
            <a:r>
              <a:rPr lang="en-US" sz="2800" dirty="0" smtClean="0"/>
              <a:t> </a:t>
            </a:r>
            <a:r>
              <a:rPr lang="en-US" sz="2800" dirty="0" err="1" smtClean="0"/>
              <a:t>পৃথিবী</a:t>
            </a:r>
            <a:r>
              <a:rPr lang="en-US" sz="2800" dirty="0" smtClean="0"/>
              <a:t>, </a:t>
            </a:r>
            <a:r>
              <a:rPr lang="en-US" sz="2800" dirty="0" err="1" smtClean="0"/>
              <a:t>আকাশ</a:t>
            </a:r>
            <a:r>
              <a:rPr lang="bn-BD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সমুদ্র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সব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জায়গা</a:t>
            </a:r>
            <a:r>
              <a:rPr lang="en-US" sz="2800" dirty="0" smtClean="0"/>
              <a:t> </a:t>
            </a:r>
            <a:r>
              <a:rPr lang="en-US" sz="2800" dirty="0" err="1" smtClean="0"/>
              <a:t>জয়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বিজয়</a:t>
            </a:r>
            <a:r>
              <a:rPr lang="en-US" sz="2800" dirty="0" smtClean="0"/>
              <a:t> </a:t>
            </a:r>
            <a:r>
              <a:rPr lang="en-US" sz="2800" dirty="0" err="1" smtClean="0"/>
              <a:t>পতাকা</a:t>
            </a:r>
            <a:r>
              <a:rPr lang="en-US" sz="2800" dirty="0" smtClean="0"/>
              <a:t> </a:t>
            </a:r>
            <a:r>
              <a:rPr lang="en-US" sz="2800" dirty="0" err="1" smtClean="0"/>
              <a:t>উড়িয়ে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চলেছে</a:t>
            </a:r>
            <a:r>
              <a:rPr lang="en-US" sz="2800" dirty="0" smtClean="0"/>
              <a:t> ।</a:t>
            </a:r>
          </a:p>
          <a:p>
            <a:endParaRPr lang="bn-BD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7"/>
          <a:stretch/>
        </p:blipFill>
        <p:spPr>
          <a:xfrm>
            <a:off x="198642" y="2028731"/>
            <a:ext cx="4889552" cy="4563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2" y="2028730"/>
            <a:ext cx="4889552" cy="4563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2" y="2028729"/>
            <a:ext cx="4889552" cy="45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65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3791" y="207054"/>
            <a:ext cx="3837904" cy="68480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1050" dirty="0" smtClean="0"/>
              <a:t>    </a:t>
            </a:r>
            <a:endParaRPr lang="en-US" sz="1050" dirty="0" smtClean="0"/>
          </a:p>
          <a:p>
            <a:r>
              <a:rPr lang="bn-BD" sz="2800" dirty="0" smtClean="0"/>
              <a:t> </a:t>
            </a:r>
            <a:r>
              <a:rPr lang="en-US" sz="2800" dirty="0" smtClean="0"/>
              <a:t>     </a:t>
            </a:r>
            <a:r>
              <a:rPr lang="bn-BD" sz="2800" dirty="0" smtClean="0"/>
              <a:t>শিক্ষক </a:t>
            </a:r>
            <a:r>
              <a:rPr lang="bn-BD" sz="2800" dirty="0" smtClean="0">
                <a:latin typeface="SutonnyMJ" pitchFamily="2" charset="0"/>
              </a:rPr>
              <a:t>পরিচিতি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20840" y="2389033"/>
            <a:ext cx="4771622" cy="26776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       </a:t>
            </a:r>
            <a:endParaRPr lang="en-US" dirty="0" smtClean="0"/>
          </a:p>
          <a:p>
            <a:pPr algn="ctr">
              <a:lnSpc>
                <a:spcPct val="150000"/>
              </a:lnSpc>
            </a:pPr>
            <a:r>
              <a:rPr lang="bn-BD" dirty="0" smtClean="0">
                <a:latin typeface="SutonnyMJ" pitchFamily="2" charset="0"/>
              </a:rPr>
              <a:t>  </a:t>
            </a:r>
            <a:r>
              <a:rPr lang="bn-BD" sz="2400" dirty="0" smtClean="0">
                <a:latin typeface="SutonnyMJ" pitchFamily="2" charset="0"/>
              </a:rPr>
              <a:t>মুঃ হাসানুজ্জামান হাসান</a:t>
            </a:r>
            <a:endParaRPr lang="en-US" sz="2400" dirty="0" smtClean="0">
              <a:latin typeface="SutonnyMJ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dirty="0" smtClean="0">
                <a:latin typeface="SutonnyMJ" pitchFamily="2" charset="0"/>
              </a:rPr>
              <a:t>  </a:t>
            </a:r>
            <a:r>
              <a:rPr lang="bn-BD" sz="2000" dirty="0" smtClean="0">
                <a:latin typeface="SutonnyMJ" pitchFamily="2" charset="0"/>
              </a:rPr>
              <a:t>সিনিয়র শিক্ষক</a:t>
            </a:r>
          </a:p>
          <a:p>
            <a:pPr algn="ctr">
              <a:lnSpc>
                <a:spcPct val="150000"/>
              </a:lnSpc>
            </a:pPr>
            <a:r>
              <a:rPr lang="bn-BD" sz="2000" dirty="0" smtClean="0">
                <a:latin typeface="SutonnyMJ" pitchFamily="2" charset="0"/>
              </a:rPr>
              <a:t>শহীদ জিয়াউর রহমান উচ্চ বিদ্যালয়</a:t>
            </a:r>
          </a:p>
          <a:p>
            <a:pPr algn="ctr">
              <a:lnSpc>
                <a:spcPct val="150000"/>
              </a:lnSpc>
            </a:pPr>
            <a:r>
              <a:rPr lang="bn-BD" dirty="0" smtClean="0">
                <a:latin typeface="SutonnyMJ" pitchFamily="2" charset="0"/>
              </a:rPr>
              <a:t>    বুধপাড়া, মতিহার, রাজশাহী </a:t>
            </a:r>
            <a:endParaRPr lang="bn-IN" dirty="0" smtClean="0">
              <a:latin typeface="SutonnyMJ" pitchFamily="2" charset="0"/>
            </a:endParaRPr>
          </a:p>
          <a:p>
            <a:pPr algn="ctr">
              <a:lnSpc>
                <a:spcPct val="150000"/>
              </a:lnSpc>
            </a:pPr>
            <a:endParaRPr lang="bn-BD" dirty="0" smtClean="0">
              <a:latin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07" y="2389033"/>
            <a:ext cx="2613231" cy="2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D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6997" y="412124"/>
            <a:ext cx="3709115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বিজয়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কেতন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উড়ায়ে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মানুষ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           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চলিয়াছে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দলে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দলে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।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1554" y="2483230"/>
            <a:ext cx="5339956" cy="29854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বিশ্লেষণঃ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bn-BD" sz="2800" dirty="0" smtClean="0">
              <a:solidFill>
                <a:srgbClr val="FF0000"/>
              </a:solidFill>
            </a:endParaRPr>
          </a:p>
          <a:p>
            <a:r>
              <a:rPr lang="bn-BD" dirty="0" smtClean="0"/>
              <a:t>        </a:t>
            </a:r>
            <a:r>
              <a:rPr lang="en-US" dirty="0" smtClean="0"/>
              <a:t>  </a:t>
            </a:r>
            <a:r>
              <a:rPr lang="bn-BD" sz="2000" dirty="0" smtClean="0"/>
              <a:t>একজন দিয়ে কখনো বিজয় আসে না । এক জাতি থেকে আরেক জাতি যখন সম্মিলিত ভূমিকা পালন করে জাতিগতভাবে  বিজয় আসে যে কোনো ভাবে । অর্থাৎ</a:t>
            </a:r>
            <a:r>
              <a:rPr lang="en-US" sz="2000" dirty="0" smtClean="0"/>
              <a:t> </a:t>
            </a:r>
            <a:r>
              <a:rPr lang="bn-BD" sz="2000" dirty="0" smtClean="0"/>
              <a:t> মানুষ একএিতভাবে কাজ করে বলেই সকল কিছুকে জয় করতে পারে । এই একতাবদ্ধ পরিবেশের শক্তিকে কবি মানুষের সম্মিলিত বিজয় বলে অভিহিত করেছেন ।</a:t>
            </a:r>
            <a:endParaRPr lang="en-US" sz="2000" dirty="0" smtClean="0"/>
          </a:p>
          <a:p>
            <a:endParaRPr lang="bn-BD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6" y="2307508"/>
            <a:ext cx="4818421" cy="4255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6" y="2307508"/>
            <a:ext cx="4818421" cy="425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18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1064" y="238259"/>
            <a:ext cx="2537138" cy="58477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</a:t>
            </a:r>
            <a:r>
              <a:rPr lang="bn-BD" sz="3200" dirty="0" smtClean="0">
                <a:latin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bn-BD" sz="3200" dirty="0" smtClean="0">
                <a:latin typeface="SutonnyMJ" pitchFamily="2" charset="0"/>
              </a:rPr>
              <a:t>মূল্যায়ন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78792" y="1116861"/>
            <a:ext cx="7727325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১ । </a:t>
            </a:r>
            <a:r>
              <a:rPr lang="en-US" sz="2400" dirty="0" err="1" smtClean="0">
                <a:solidFill>
                  <a:schemeClr val="bg1"/>
                </a:solidFill>
              </a:rPr>
              <a:t>সাম্য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কবিতায়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পথ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কেমন</a:t>
            </a:r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en-US" sz="2400" dirty="0" err="1" smtClean="0">
                <a:solidFill>
                  <a:schemeClr val="bg1"/>
                </a:solidFill>
              </a:rPr>
              <a:t>একএিত</a:t>
            </a:r>
            <a:r>
              <a:rPr lang="en-US" sz="2400" dirty="0" smtClean="0">
                <a:solidFill>
                  <a:schemeClr val="bg1"/>
                </a:solidFill>
              </a:rPr>
              <a:t>    </a:t>
            </a:r>
            <a:r>
              <a:rPr lang="en-US" sz="2400" dirty="0" err="1" smtClean="0">
                <a:solidFill>
                  <a:schemeClr val="bg1"/>
                </a:solidFill>
              </a:rPr>
              <a:t>অপ্রশস্ত</a:t>
            </a:r>
            <a:r>
              <a:rPr lang="en-US" sz="2400" dirty="0" smtClean="0">
                <a:solidFill>
                  <a:schemeClr val="bg1"/>
                </a:solidFill>
              </a:rPr>
              <a:t>    </a:t>
            </a:r>
            <a:r>
              <a:rPr lang="en-US" sz="2400" dirty="0" err="1" smtClean="0">
                <a:solidFill>
                  <a:schemeClr val="bg1"/>
                </a:solidFill>
              </a:rPr>
              <a:t>প্রসারিত</a:t>
            </a:r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</a:rPr>
              <a:t>সংকীণ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8792" y="2687890"/>
            <a:ext cx="7806745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২</a:t>
            </a:r>
            <a:r>
              <a:rPr lang="en-US" sz="2400" dirty="0" smtClean="0">
                <a:solidFill>
                  <a:schemeClr val="bg1"/>
                </a:solidFill>
              </a:rPr>
              <a:t> । </a:t>
            </a:r>
            <a:r>
              <a:rPr lang="en-US" sz="2400" dirty="0" err="1" smtClean="0">
                <a:solidFill>
                  <a:schemeClr val="bg1"/>
                </a:solidFill>
              </a:rPr>
              <a:t>সকলে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মিলে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কাজ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করার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মাধ্যমে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পৃথিবীর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বহু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দেশ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কী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করেছে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1511" y="2030671"/>
            <a:ext cx="162488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খ. </a:t>
            </a:r>
            <a:r>
              <a:rPr lang="en-US" sz="2400" dirty="0" err="1" smtClean="0">
                <a:solidFill>
                  <a:schemeClr val="bg1"/>
                </a:solidFill>
              </a:rPr>
              <a:t>অপ্রশস্ত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8194" y="2004913"/>
            <a:ext cx="149394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ক. </a:t>
            </a:r>
            <a:r>
              <a:rPr lang="en-US" sz="2400" dirty="0" err="1" smtClean="0">
                <a:solidFill>
                  <a:schemeClr val="bg1"/>
                </a:solidFill>
              </a:rPr>
              <a:t>একএিত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1566" y="2054064"/>
            <a:ext cx="1601275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গ.  </a:t>
            </a:r>
            <a:r>
              <a:rPr lang="en-US" sz="2400" dirty="0" err="1" smtClean="0">
                <a:solidFill>
                  <a:schemeClr val="bg1"/>
                </a:solidFill>
              </a:rPr>
              <a:t>প্রসারিত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09151" y="2030671"/>
            <a:ext cx="1635615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ঘ.  </a:t>
            </a:r>
            <a:r>
              <a:rPr lang="en-US" sz="2400" dirty="0" err="1" smtClean="0">
                <a:solidFill>
                  <a:schemeClr val="bg1"/>
                </a:solidFill>
              </a:rPr>
              <a:t>সংকীণ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221566" y="2030671"/>
            <a:ext cx="442176" cy="46166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1055" y="3544453"/>
            <a:ext cx="201125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ঘ. </a:t>
            </a:r>
            <a:r>
              <a:rPr lang="en-US" sz="2400" dirty="0" err="1" smtClean="0">
                <a:solidFill>
                  <a:schemeClr val="bg1"/>
                </a:solidFill>
              </a:rPr>
              <a:t>অবনতি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8194" y="3467783"/>
            <a:ext cx="152614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ক. </a:t>
            </a:r>
            <a:r>
              <a:rPr lang="en-US" sz="2400" dirty="0" err="1" smtClean="0">
                <a:solidFill>
                  <a:schemeClr val="bg1"/>
                </a:solidFill>
              </a:rPr>
              <a:t>চেষ্টা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1511" y="3563506"/>
            <a:ext cx="1857777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খ.  </a:t>
            </a:r>
            <a:r>
              <a:rPr lang="en-US" sz="2400" dirty="0" err="1" smtClean="0">
                <a:solidFill>
                  <a:schemeClr val="bg1"/>
                </a:solidFill>
              </a:rPr>
              <a:t>প্রচেষ্টা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8452" y="3531266"/>
            <a:ext cx="202198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গ.   </a:t>
            </a:r>
            <a:r>
              <a:rPr lang="en-US" sz="2400" dirty="0" err="1" smtClean="0">
                <a:solidFill>
                  <a:schemeClr val="bg1"/>
                </a:solidFill>
              </a:rPr>
              <a:t>উন্নতি</a:t>
            </a:r>
            <a:r>
              <a:rPr lang="en-US" sz="2400" dirty="0" smtClean="0">
                <a:solidFill>
                  <a:schemeClr val="bg1"/>
                </a:solidFill>
              </a:rPr>
              <a:t>        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78452" y="3544453"/>
            <a:ext cx="563460" cy="4352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35565" y="4991724"/>
            <a:ext cx="189319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dirty="0" smtClean="0">
                <a:solidFill>
                  <a:schemeClr val="bg1"/>
                </a:solidFill>
              </a:rPr>
              <a:t>.  </a:t>
            </a:r>
            <a:r>
              <a:rPr lang="en-US" sz="2400" dirty="0" err="1" smtClean="0">
                <a:solidFill>
                  <a:schemeClr val="bg1"/>
                </a:solidFill>
              </a:rPr>
              <a:t>আকাশে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5228" y="4346941"/>
            <a:ext cx="519233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৩ । </a:t>
            </a:r>
            <a:r>
              <a:rPr lang="en-US" sz="2400" dirty="0" err="1" smtClean="0">
                <a:solidFill>
                  <a:schemeClr val="bg1"/>
                </a:solidFill>
              </a:rPr>
              <a:t>বিজয়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কেতন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মানুষ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কোথায়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উড়ায়ে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চলে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7066" y="4995266"/>
            <a:ext cx="1867436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মাটিতে</a:t>
            </a:r>
            <a:r>
              <a:rPr lang="en-US" sz="2400" dirty="0" smtClean="0">
                <a:solidFill>
                  <a:schemeClr val="bg1"/>
                </a:solidFill>
              </a:rPr>
              <a:t>  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9778" y="5003162"/>
            <a:ext cx="2361131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সিন্ধু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জলে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37066" y="5592668"/>
            <a:ext cx="293638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</a:rPr>
              <a:t>নীচের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কোনটি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সঠিক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64925" y="6172521"/>
            <a:ext cx="232626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 ঘ.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ii ও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35565" y="6190069"/>
            <a:ext cx="204667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খ.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ও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400" dirty="0" smtClean="0">
                <a:solidFill>
                  <a:schemeClr val="bg1"/>
                </a:solidFill>
              </a:rPr>
              <a:t>      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4901" y="6190070"/>
            <a:ext cx="230425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গ.  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ও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400" dirty="0" smtClean="0">
                <a:solidFill>
                  <a:schemeClr val="bg1"/>
                </a:solidFill>
              </a:rPr>
              <a:t>        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37066" y="6240993"/>
            <a:ext cx="163615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ক.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ও ii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9337183" y="6172521"/>
            <a:ext cx="549498" cy="46166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2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6844" y="377851"/>
            <a:ext cx="3361386" cy="46166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   </a:t>
            </a:r>
            <a:r>
              <a:rPr lang="en-US" sz="2400" dirty="0" smtClean="0"/>
              <a:t>   </a:t>
            </a:r>
            <a:r>
              <a:rPr lang="bn-BD" sz="2400" dirty="0" smtClean="0"/>
              <a:t>  বাড়ির কাজ</a:t>
            </a:r>
            <a:r>
              <a:rPr lang="bn-BD" sz="2400" dirty="0" smtClean="0">
                <a:latin typeface="SutonnyMJ" pitchFamily="2" charset="0"/>
              </a:rPr>
              <a:t>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09102" y="1812320"/>
            <a:ext cx="8834909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সম্প্রদায়গত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সম্প্রীতি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বৃদ্ধির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লক্ষ্যে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উদ্যোগ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গ্রহন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করা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যেতে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পারে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তোমার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মতামত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লিখ</a:t>
            </a:r>
            <a:r>
              <a:rPr lang="en-US" sz="3200" dirty="0" smtClean="0">
                <a:solidFill>
                  <a:schemeClr val="bg1"/>
                </a:solidFill>
              </a:rPr>
              <a:t> ৷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6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4184" y="2308821"/>
            <a:ext cx="34171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  </a:t>
            </a:r>
            <a:r>
              <a:rPr lang="en-US" sz="4400" dirty="0" smtClean="0"/>
              <a:t> </a:t>
            </a:r>
            <a:r>
              <a:rPr lang="bn-BD" sz="4400" dirty="0" smtClean="0"/>
              <a:t> </a:t>
            </a:r>
            <a:r>
              <a:rPr lang="bn-BD" sz="6600" b="1" dirty="0" smtClean="0">
                <a:solidFill>
                  <a:srgbClr val="FF0000"/>
                </a:solidFill>
              </a:rPr>
              <a:t>ধন্যবাদ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025" y="461494"/>
            <a:ext cx="4224270" cy="83099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bn-BD" sz="1200" dirty="0" smtClean="0"/>
              <a:t>    </a:t>
            </a:r>
            <a:endParaRPr lang="en-US" sz="1200" dirty="0" smtClean="0"/>
          </a:p>
          <a:p>
            <a:r>
              <a:rPr lang="en-US" sz="3600" dirty="0" smtClean="0"/>
              <a:t>       </a:t>
            </a:r>
            <a:r>
              <a:rPr lang="bn-BD" sz="3600" dirty="0" smtClean="0"/>
              <a:t>পাঠ </a:t>
            </a:r>
            <a:r>
              <a:rPr lang="bn-BD" sz="3600" dirty="0" smtClean="0">
                <a:latin typeface="SutonnyMJ" pitchFamily="2" charset="0"/>
              </a:rPr>
              <a:t>পরিচিতি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825025" y="2585781"/>
            <a:ext cx="4546244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    </a:t>
            </a:r>
            <a:r>
              <a:rPr lang="en-US" sz="3200" dirty="0" err="1" smtClean="0"/>
              <a:t>শ্রেণিঃ</a:t>
            </a:r>
            <a:r>
              <a:rPr lang="en-US" sz="3200" dirty="0" smtClean="0"/>
              <a:t> </a:t>
            </a:r>
            <a:r>
              <a:rPr lang="en-US" sz="3200" dirty="0" err="1" smtClean="0"/>
              <a:t>সপ্তম</a:t>
            </a:r>
            <a:r>
              <a:rPr lang="en-US" sz="3200" dirty="0" smtClean="0"/>
              <a:t> </a:t>
            </a:r>
            <a:endParaRPr lang="en-US" sz="3200" dirty="0">
              <a:latin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</a:rPr>
              <a:t>      </a:t>
            </a:r>
            <a:r>
              <a:rPr lang="en-US" sz="3200" dirty="0" err="1" smtClean="0">
                <a:latin typeface="SutonnyMJ" pitchFamily="2" charset="0"/>
              </a:rPr>
              <a:t>বিষয়ঃ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বাংলা</a:t>
            </a:r>
            <a:r>
              <a:rPr lang="en-US" sz="3200" dirty="0" smtClean="0">
                <a:latin typeface="SutonnyMJ" pitchFamily="2" charset="0"/>
              </a:rPr>
              <a:t> (</a:t>
            </a:r>
            <a:r>
              <a:rPr lang="en-US" sz="3200" dirty="0" err="1" smtClean="0">
                <a:latin typeface="SutonnyMJ" pitchFamily="2" charset="0"/>
              </a:rPr>
              <a:t>কবিতা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06805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4216" y="155360"/>
            <a:ext cx="5608055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     </a:t>
            </a:r>
            <a:r>
              <a:rPr lang="bn-IN" sz="2400" dirty="0" smtClean="0"/>
              <a:t>চিত্রে আমরা কি দেখেতে পাচ্ছি ?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64" y="1419070"/>
            <a:ext cx="4051097" cy="2660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061" y="1407703"/>
            <a:ext cx="3457575" cy="2671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0" y="1419070"/>
            <a:ext cx="4262284" cy="2660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31494" y="4639465"/>
            <a:ext cx="799104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     </a:t>
            </a:r>
            <a:r>
              <a:rPr lang="bn-IN" sz="2400" dirty="0" smtClean="0"/>
              <a:t>চিত্রে আমরা দেখেতে পেলাম সবাই কাজ নিয়ে ব্যস্ত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931494" y="4650832"/>
            <a:ext cx="799104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          কাজের ক্ষেত্রে সবাই কি রকম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31494" y="4662199"/>
            <a:ext cx="7991046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     </a:t>
            </a:r>
            <a:r>
              <a:rPr lang="bn-IN" sz="2400" dirty="0" smtClean="0"/>
              <a:t>          </a:t>
            </a:r>
            <a:r>
              <a:rPr lang="bn-IN" sz="2400" dirty="0" smtClean="0">
                <a:solidFill>
                  <a:schemeClr val="bg1"/>
                </a:solidFill>
              </a:rPr>
              <a:t>সবাই সমান </a:t>
            </a:r>
          </a:p>
        </p:txBody>
      </p:sp>
    </p:spTree>
    <p:extLst>
      <p:ext uri="{BB962C8B-B14F-4D97-AF65-F5344CB8AC3E}">
        <p14:creationId xmlns:p14="http://schemas.microsoft.com/office/powerpoint/2010/main" val="184755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3030" y="480743"/>
            <a:ext cx="3814293" cy="646331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  </a:t>
            </a:r>
            <a:r>
              <a:rPr lang="bn-BD" sz="3600" dirty="0" smtClean="0">
                <a:solidFill>
                  <a:srgbClr val="FFFF00"/>
                </a:solidFill>
              </a:rPr>
              <a:t>আজকের পাঠ</a:t>
            </a:r>
            <a:r>
              <a:rPr lang="bn-BD" sz="3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4726" y="2011183"/>
            <a:ext cx="2550018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সাম্য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0109" y="3052915"/>
            <a:ext cx="2834427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সুফিয়া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কামাল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10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4735" y="274584"/>
            <a:ext cx="275608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en-US" sz="3200" dirty="0" err="1" smtClean="0">
                <a:solidFill>
                  <a:schemeClr val="bg1"/>
                </a:solidFill>
              </a:rPr>
              <a:t>কবি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পরিচিতি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4854" y="1686214"/>
            <a:ext cx="3620864" cy="32316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     </a:t>
            </a:r>
            <a:r>
              <a:rPr lang="bn-BD" sz="4400" dirty="0" smtClean="0">
                <a:solidFill>
                  <a:schemeClr val="bg1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জম্মঃ</a:t>
            </a:r>
            <a:endParaRPr lang="en-US" sz="2800" dirty="0" smtClean="0">
              <a:solidFill>
                <a:srgbClr val="FFFF00"/>
              </a:solidFill>
            </a:endParaRPr>
          </a:p>
          <a:p>
            <a:endParaRPr lang="bn-BD" sz="2800" dirty="0" smtClean="0">
              <a:solidFill>
                <a:schemeClr val="bg1"/>
              </a:solidFill>
            </a:endParaRPr>
          </a:p>
          <a:p>
            <a:r>
              <a:rPr lang="bn-BD" sz="2800" dirty="0">
                <a:solidFill>
                  <a:schemeClr val="bg1"/>
                </a:solidFill>
              </a:rPr>
              <a:t> </a:t>
            </a:r>
            <a:r>
              <a:rPr lang="bn-BD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smtClean="0">
                <a:solidFill>
                  <a:schemeClr val="bg1"/>
                </a:solidFill>
              </a:rPr>
              <a:t>১৯১১ </a:t>
            </a:r>
            <a:r>
              <a:rPr lang="en-US" sz="2800" dirty="0" err="1">
                <a:solidFill>
                  <a:schemeClr val="bg1"/>
                </a:solidFill>
              </a:rPr>
              <a:t>খ্রীষ্টাব্দ</a:t>
            </a:r>
            <a:r>
              <a:rPr lang="en-US" sz="2800" dirty="0">
                <a:solidFill>
                  <a:schemeClr val="bg1"/>
                </a:solidFill>
              </a:rPr>
              <a:t> ২০ </a:t>
            </a:r>
            <a:r>
              <a:rPr lang="en-US" sz="2800" dirty="0" err="1">
                <a:solidFill>
                  <a:schemeClr val="bg1"/>
                </a:solidFill>
              </a:rPr>
              <a:t>জুন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bn-BD" sz="2000" dirty="0" smtClean="0">
                <a:solidFill>
                  <a:schemeClr val="bg1"/>
                </a:solidFill>
              </a:rPr>
              <a:t>  বরিশালে জম্ম গ্রহন করেন 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 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3212" y="1620062"/>
            <a:ext cx="4204148" cy="324704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         </a:t>
            </a:r>
            <a:r>
              <a:rPr lang="en-US" sz="2800" dirty="0" err="1" smtClean="0">
                <a:solidFill>
                  <a:srgbClr val="FFFF00"/>
                </a:solidFill>
              </a:rPr>
              <a:t>জম্ম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পরিচয়ঃ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ctr"/>
            <a:endParaRPr lang="bn-BD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পিতার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নামঃ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সৈয়দ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আব্দুল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বারী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মাতার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নামঃ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সৈয়দা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সাবেরা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বেগম</a:t>
            </a:r>
            <a:endParaRPr lang="bn-BD" sz="2400" dirty="0" smtClean="0">
              <a:solidFill>
                <a:schemeClr val="bg1"/>
              </a:solidFill>
            </a:endParaRPr>
          </a:p>
          <a:p>
            <a:pPr algn="ctr"/>
            <a:endParaRPr lang="bn-BD" sz="2800" dirty="0">
              <a:solidFill>
                <a:schemeClr val="bg1"/>
              </a:solidFill>
            </a:endParaRPr>
          </a:p>
          <a:p>
            <a:pPr algn="ctr"/>
            <a:endParaRPr lang="bn-BD" sz="2800" dirty="0" smtClean="0">
              <a:solidFill>
                <a:schemeClr val="bg1"/>
              </a:solidFill>
            </a:endParaRPr>
          </a:p>
          <a:p>
            <a:pPr algn="ctr"/>
            <a:endParaRPr lang="bn-BD" sz="2800" dirty="0" smtClean="0">
              <a:solidFill>
                <a:schemeClr val="bg1"/>
              </a:solidFill>
            </a:endParaRPr>
          </a:p>
          <a:p>
            <a:pPr algn="ctr"/>
            <a:endParaRPr lang="bn-BD" sz="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7366" y="1613121"/>
            <a:ext cx="4336440" cy="33547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     </a:t>
            </a:r>
            <a:r>
              <a:rPr lang="bn-BD" sz="44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শিক্ষাজীবনঃ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ctr"/>
            <a:endParaRPr lang="bn-BD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অনানুষ্ঠানিক</a:t>
            </a:r>
            <a:r>
              <a:rPr lang="en-US" sz="2800" dirty="0" smtClean="0">
                <a:solidFill>
                  <a:schemeClr val="bg1"/>
                </a:solidFill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</a:rPr>
              <a:t>স্বশিক্ষায়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শিক্ষিত</a:t>
            </a:r>
            <a:endParaRPr lang="bn-BD" sz="2800" dirty="0" smtClean="0">
              <a:solidFill>
                <a:schemeClr val="bg1"/>
              </a:solidFill>
            </a:endParaRPr>
          </a:p>
          <a:p>
            <a:pPr algn="ctr"/>
            <a:endParaRPr lang="bn-BD" sz="2800" dirty="0">
              <a:solidFill>
                <a:schemeClr val="bg1"/>
              </a:solidFill>
            </a:endParaRPr>
          </a:p>
          <a:p>
            <a:pPr algn="ctr"/>
            <a:endParaRPr lang="bn-BD" sz="2800" dirty="0" smtClean="0">
              <a:solidFill>
                <a:schemeClr val="bg1"/>
              </a:solidFill>
            </a:endParaRPr>
          </a:p>
          <a:p>
            <a:pPr algn="ctr"/>
            <a:endParaRPr lang="bn-BD" sz="2800" dirty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0920" y="1613100"/>
            <a:ext cx="4336440" cy="3477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        </a:t>
            </a:r>
            <a:r>
              <a:rPr lang="bn-BD" sz="2800" dirty="0" smtClean="0"/>
              <a:t>কর্ম</a:t>
            </a:r>
            <a:r>
              <a:rPr lang="en-US" sz="3600" dirty="0" err="1" smtClean="0"/>
              <a:t>জীবনঃ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2800" dirty="0" err="1" smtClean="0">
                <a:solidFill>
                  <a:srgbClr val="FF0000"/>
                </a:solidFill>
              </a:rPr>
              <a:t>কলকাতার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বিদ্যালয়ে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কিছুকাল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শিক্ষকতা</a:t>
            </a:r>
            <a:r>
              <a:rPr lang="en-US" sz="2800" dirty="0" smtClean="0">
                <a:solidFill>
                  <a:srgbClr val="FF0000"/>
                </a:solidFill>
              </a:rPr>
              <a:t> ।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পরবতী©তে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সাহিত্য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চচা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।</a:t>
            </a:r>
          </a:p>
          <a:p>
            <a:endParaRPr lang="en-US" sz="2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9036" y="1494596"/>
            <a:ext cx="4917586" cy="427809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         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সাহিত্যকম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কাব্যগ্রন্থঃ</a:t>
            </a:r>
            <a:r>
              <a:rPr lang="en-US" sz="2400" dirty="0" smtClean="0"/>
              <a:t>  </a:t>
            </a:r>
            <a:r>
              <a:rPr lang="en-US" sz="2400" dirty="0" err="1" smtClean="0">
                <a:solidFill>
                  <a:srgbClr val="7030A0"/>
                </a:solidFill>
              </a:rPr>
              <a:t>সাঁঝের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মায়া,মায়া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কাজল</a:t>
            </a:r>
            <a:r>
              <a:rPr lang="en-US" sz="2400" dirty="0" smtClean="0">
                <a:solidFill>
                  <a:srgbClr val="7030A0"/>
                </a:solidFill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</a:rPr>
              <a:t>মোর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যাদুদের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সমাধি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পরে</a:t>
            </a:r>
            <a:r>
              <a:rPr lang="en-US" sz="2400" dirty="0" smtClean="0">
                <a:solidFill>
                  <a:srgbClr val="7030A0"/>
                </a:solidFill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</a:rPr>
              <a:t>উদাত্ত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পৃথিবী</a:t>
            </a:r>
            <a:r>
              <a:rPr lang="en-US" sz="2400" dirty="0" smtClean="0">
                <a:solidFill>
                  <a:srgbClr val="7030A0"/>
                </a:solidFill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</a:rPr>
              <a:t>মন</a:t>
            </a:r>
            <a:r>
              <a:rPr lang="en-US" sz="2400" dirty="0" smtClean="0">
                <a:solidFill>
                  <a:srgbClr val="7030A0"/>
                </a:solidFill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</a:rPr>
              <a:t>জীবন</a:t>
            </a:r>
            <a:r>
              <a:rPr lang="en-US" sz="2400" dirty="0" smtClean="0">
                <a:solidFill>
                  <a:srgbClr val="7030A0"/>
                </a:solidFill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</a:rPr>
              <a:t>প্রশস্তি</a:t>
            </a:r>
            <a:r>
              <a:rPr lang="en-US" sz="2400" dirty="0" smtClean="0">
                <a:solidFill>
                  <a:srgbClr val="7030A0"/>
                </a:solidFill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</a:rPr>
              <a:t>প্রাথ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©না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।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/>
              <a:t>গল্পঃ</a:t>
            </a:r>
            <a:r>
              <a:rPr lang="en-US" sz="3200" dirty="0" smtClean="0">
                <a:solidFill>
                  <a:srgbClr val="FFFF00"/>
                </a:solidFill>
              </a:rPr>
              <a:t>      </a:t>
            </a:r>
            <a:r>
              <a:rPr lang="en-US" sz="2400" dirty="0" err="1" smtClean="0">
                <a:solidFill>
                  <a:srgbClr val="7030A0"/>
                </a:solidFill>
              </a:rPr>
              <a:t>কেয়ার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কা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ঁটা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।</a:t>
            </a: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ভ্রমনকাহিনীঃ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সোভিয়েতের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দিনগুলি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।</a:t>
            </a:r>
          </a:p>
          <a:p>
            <a:r>
              <a:rPr lang="en-US" sz="2400" dirty="0" err="1" smtClean="0"/>
              <a:t>স্মৃতিকথাঃ</a:t>
            </a:r>
            <a:r>
              <a:rPr lang="en-US" sz="2400" dirty="0" smtClean="0">
                <a:solidFill>
                  <a:srgbClr val="7030A0"/>
                </a:solidFill>
              </a:rPr>
              <a:t>   </a:t>
            </a:r>
            <a:r>
              <a:rPr lang="en-US" sz="2400" dirty="0" err="1" smtClean="0">
                <a:solidFill>
                  <a:srgbClr val="7030A0"/>
                </a:solidFill>
              </a:rPr>
              <a:t>একাত্তরের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ডাইরি</a:t>
            </a:r>
            <a:r>
              <a:rPr lang="en-US" sz="2400" dirty="0" smtClean="0">
                <a:solidFill>
                  <a:srgbClr val="7030A0"/>
                </a:solidFill>
              </a:rPr>
              <a:t> ।</a:t>
            </a:r>
          </a:p>
          <a:p>
            <a:r>
              <a:rPr lang="en-US" sz="2400" dirty="0" err="1" smtClean="0"/>
              <a:t>শিশুতোষ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গ্রন্থঃ</a:t>
            </a:r>
            <a:r>
              <a:rPr lang="en-US" sz="2400" dirty="0" smtClean="0"/>
              <a:t>  </a:t>
            </a:r>
            <a:r>
              <a:rPr lang="en-US" sz="2400" dirty="0" err="1" smtClean="0">
                <a:solidFill>
                  <a:srgbClr val="7030A0"/>
                </a:solidFill>
              </a:rPr>
              <a:t>ইতল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বিতল</a:t>
            </a:r>
            <a:r>
              <a:rPr lang="en-US" sz="2400" dirty="0" smtClean="0">
                <a:solidFill>
                  <a:srgbClr val="7030A0"/>
                </a:solidFill>
              </a:rPr>
              <a:t>, </a:t>
            </a:r>
          </a:p>
          <a:p>
            <a:r>
              <a:rPr lang="en-US" sz="2400" dirty="0">
                <a:solidFill>
                  <a:srgbClr val="7030A0"/>
                </a:solidFill>
              </a:rPr>
              <a:t>	 </a:t>
            </a:r>
            <a:r>
              <a:rPr lang="en-US" sz="2400" dirty="0" smtClean="0">
                <a:solidFill>
                  <a:srgbClr val="7030A0"/>
                </a:solidFill>
              </a:rPr>
              <a:t>     </a:t>
            </a:r>
            <a:r>
              <a:rPr lang="en-US" sz="2400" dirty="0" err="1" smtClean="0">
                <a:solidFill>
                  <a:srgbClr val="7030A0"/>
                </a:solidFill>
              </a:rPr>
              <a:t>নওল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কিশোরেরদরবারে</a:t>
            </a:r>
            <a:r>
              <a:rPr lang="en-US" sz="2400" dirty="0" smtClean="0">
                <a:solidFill>
                  <a:srgbClr val="7030A0"/>
                </a:solidFill>
              </a:rPr>
              <a:t> ।</a:t>
            </a:r>
            <a:endParaRPr lang="en-US" sz="2400" dirty="0">
              <a:solidFill>
                <a:srgbClr val="7030A0"/>
              </a:solidFill>
            </a:endParaRPr>
          </a:p>
          <a:p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49036" y="1433040"/>
            <a:ext cx="4917586" cy="44012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smtClean="0"/>
              <a:t>              </a:t>
            </a:r>
            <a:r>
              <a:rPr lang="en-US" sz="3200" dirty="0" err="1" smtClean="0"/>
              <a:t>পুরস্কারঃ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বাংলা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একাডেমী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পুরস্কার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একুশে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পদক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বুলবুল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ললিতকলা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একাডেমী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পুরস্কার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মোহাম্মদ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নাসিরউদ্দিন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স্বণ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©পদক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মুক্তধারা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সাহিত্য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পুরস্কার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।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01" y="1664649"/>
            <a:ext cx="3470634" cy="3846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1450" y="5511080"/>
            <a:ext cx="287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</a:rPr>
              <a:t>   সুফিয়া কামাল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49036" y="1381799"/>
            <a:ext cx="4917586" cy="458587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             </a:t>
            </a:r>
            <a:endParaRPr lang="bn-IN" sz="3200" dirty="0">
              <a:solidFill>
                <a:schemeClr val="bg1"/>
              </a:solidFill>
            </a:endParaRPr>
          </a:p>
          <a:p>
            <a:r>
              <a:rPr lang="bn-IN" sz="3200" dirty="0" smtClean="0">
                <a:solidFill>
                  <a:schemeClr val="bg1"/>
                </a:solidFill>
              </a:rPr>
              <a:t>       মৃত্যুঃ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bn-IN" sz="2400" dirty="0" smtClean="0">
              <a:solidFill>
                <a:schemeClr val="bg1"/>
              </a:solidFill>
            </a:endParaRPr>
          </a:p>
          <a:p>
            <a:endParaRPr lang="bn-IN" sz="2400" dirty="0">
              <a:solidFill>
                <a:schemeClr val="bg1"/>
              </a:solidFill>
            </a:endParaRPr>
          </a:p>
          <a:p>
            <a:r>
              <a:rPr lang="bn-IN" sz="2400" dirty="0" smtClean="0">
                <a:solidFill>
                  <a:schemeClr val="bg1"/>
                </a:solidFill>
              </a:rPr>
              <a:t>   তিনি ১৯৯৯ সালে মৃত্যুবরণ 	করেন।</a:t>
            </a:r>
          </a:p>
          <a:p>
            <a:endParaRPr lang="bn-IN" sz="2400" dirty="0">
              <a:solidFill>
                <a:schemeClr val="bg1"/>
              </a:solidFill>
            </a:endParaRPr>
          </a:p>
          <a:p>
            <a:endParaRPr lang="bn-IN" sz="2400" dirty="0" smtClean="0">
              <a:solidFill>
                <a:schemeClr val="bg1"/>
              </a:solidFill>
            </a:endParaRPr>
          </a:p>
          <a:p>
            <a:endParaRPr lang="bn-IN" sz="2400" dirty="0">
              <a:solidFill>
                <a:schemeClr val="bg1"/>
              </a:solidFill>
            </a:endParaRPr>
          </a:p>
          <a:p>
            <a:endParaRPr lang="bn-IN" sz="2400" dirty="0" smtClean="0">
              <a:solidFill>
                <a:schemeClr val="bg1"/>
              </a:solidFill>
            </a:endParaRPr>
          </a:p>
          <a:p>
            <a:endParaRPr lang="bn-IN" sz="2400" dirty="0">
              <a:solidFill>
                <a:schemeClr val="bg1"/>
              </a:solidFill>
            </a:endParaRPr>
          </a:p>
          <a:p>
            <a:endParaRPr lang="en-US" sz="105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1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10" grpId="0" animBg="1"/>
      <p:bldP spid="12" grpId="0" animBg="1"/>
      <p:bldP spid="1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3790" y="308439"/>
            <a:ext cx="2580067" cy="707886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r>
              <a:rPr lang="bn-BD" sz="1050" dirty="0" smtClean="0"/>
              <a:t>   </a:t>
            </a:r>
            <a:endParaRPr lang="en-US" sz="1050" dirty="0" smtClean="0"/>
          </a:p>
          <a:p>
            <a:r>
              <a:rPr lang="en-US" sz="2800" dirty="0" smtClean="0"/>
              <a:t>    </a:t>
            </a:r>
            <a:r>
              <a:rPr lang="bn-BD" sz="2800" dirty="0" smtClean="0"/>
              <a:t> </a:t>
            </a:r>
            <a:r>
              <a:rPr lang="bn-BD" sz="2800" dirty="0" smtClean="0">
                <a:solidFill>
                  <a:srgbClr val="7030A0"/>
                </a:solidFill>
              </a:rPr>
              <a:t>শিখন ফল</a:t>
            </a:r>
            <a:r>
              <a:rPr lang="bn-BD" sz="28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1672" y="1345844"/>
            <a:ext cx="425003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</a:rPr>
              <a:t>এই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পাঠ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শেষে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শিক্ষাথ©xরা</a:t>
            </a:r>
            <a:r>
              <a:rPr lang="en-US" sz="2800" dirty="0" smtClean="0">
                <a:solidFill>
                  <a:srgbClr val="7030A0"/>
                </a:solidFill>
              </a:rPr>
              <a:t>…..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6224" y="2111513"/>
            <a:ext cx="425003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১ । </a:t>
            </a:r>
            <a:r>
              <a:rPr lang="en-US" sz="2400" dirty="0" err="1" smtClean="0">
                <a:solidFill>
                  <a:schemeClr val="bg1"/>
                </a:solidFill>
              </a:rPr>
              <a:t>কবি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পরিচিতি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বলতে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পারবে</a:t>
            </a:r>
            <a:r>
              <a:rPr lang="bn-BD" sz="2400" dirty="0" smtClean="0">
                <a:solidFill>
                  <a:schemeClr val="bg1"/>
                </a:solidFill>
              </a:rPr>
              <a:t> ।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6224" y="2769406"/>
            <a:ext cx="425003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২ । </a:t>
            </a:r>
            <a:r>
              <a:rPr lang="en-US" sz="2400" dirty="0" err="1" smtClean="0">
                <a:solidFill>
                  <a:schemeClr val="bg1"/>
                </a:solidFill>
              </a:rPr>
              <a:t>নতুন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নতুন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শব্দের</a:t>
            </a:r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</a:rPr>
              <a:t>বলতে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পারবে</a:t>
            </a:r>
            <a:r>
              <a:rPr lang="bn-BD" sz="2400" dirty="0" smtClean="0">
                <a:solidFill>
                  <a:schemeClr val="bg1"/>
                </a:solidFill>
              </a:rPr>
              <a:t> ।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6224" y="3437533"/>
            <a:ext cx="6065951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৩</a:t>
            </a:r>
            <a:r>
              <a:rPr lang="en-US" sz="2400" dirty="0" smtClean="0">
                <a:solidFill>
                  <a:schemeClr val="bg1"/>
                </a:solidFill>
              </a:rPr>
              <a:t>। </a:t>
            </a:r>
            <a:r>
              <a:rPr lang="en-US" sz="2400" dirty="0" err="1" smtClean="0">
                <a:solidFill>
                  <a:schemeClr val="bg1"/>
                </a:solidFill>
              </a:rPr>
              <a:t>সবাই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মিলে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কাজ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করার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গুরুত্ব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বলতে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পারবে</a:t>
            </a:r>
            <a:r>
              <a:rPr lang="bn-BD" sz="2400" dirty="0" smtClean="0">
                <a:solidFill>
                  <a:schemeClr val="bg1"/>
                </a:solidFill>
              </a:rPr>
              <a:t> ।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6223" y="4120994"/>
            <a:ext cx="4832279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৪</a:t>
            </a:r>
            <a:r>
              <a:rPr lang="en-US" sz="2400" dirty="0" smtClean="0">
                <a:solidFill>
                  <a:schemeClr val="bg1"/>
                </a:solidFill>
              </a:rPr>
              <a:t> । </a:t>
            </a:r>
            <a:r>
              <a:rPr lang="en-US" sz="2400" dirty="0" err="1" smtClean="0">
                <a:solidFill>
                  <a:schemeClr val="bg1"/>
                </a:solidFill>
              </a:rPr>
              <a:t>সব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ধরণের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কাজকে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সম্মান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করতে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শিখবে</a:t>
            </a:r>
            <a:r>
              <a:rPr lang="bn-BD" sz="2400" dirty="0" smtClean="0">
                <a:solidFill>
                  <a:schemeClr val="bg1"/>
                </a:solidFill>
              </a:rPr>
              <a:t> ।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6224" y="4763553"/>
            <a:ext cx="5952186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৫</a:t>
            </a:r>
            <a:r>
              <a:rPr lang="en-US" sz="2400" dirty="0" smtClean="0">
                <a:solidFill>
                  <a:schemeClr val="bg1"/>
                </a:solidFill>
              </a:rPr>
              <a:t> । </a:t>
            </a:r>
            <a:r>
              <a:rPr lang="en-US" sz="2400" dirty="0" err="1" smtClean="0">
                <a:solidFill>
                  <a:schemeClr val="bg1"/>
                </a:solidFill>
              </a:rPr>
              <a:t>অন্যের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প্রতি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ভালোবাসা</a:t>
            </a:r>
            <a:r>
              <a:rPr lang="en-US" sz="2400" dirty="0" smtClean="0">
                <a:solidFill>
                  <a:schemeClr val="bg1"/>
                </a:solidFill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</a:rPr>
              <a:t>সহমমিতা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দেখাতে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শিখবে</a:t>
            </a:r>
            <a:r>
              <a:rPr lang="bn-BD" sz="2400" dirty="0" smtClean="0">
                <a:solidFill>
                  <a:schemeClr val="bg1"/>
                </a:solidFill>
              </a:rPr>
              <a:t> ।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7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4184" y="1332828"/>
            <a:ext cx="8969067" cy="31700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বস্তু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সংক্ষেপঃ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‘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সাম্য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কবিতাটি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নওল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কিশোরের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দরবারে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 ‘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মিলিত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সেবা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সাম্য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প্রীতিতে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কবিতার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অংশবিশেষ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।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পৃথিবীতে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কোনো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বড়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মানুষ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একা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করতে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পারে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না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এজন্য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মানুষকে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সম্মিলিতভাবে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এগিয়ে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আসতে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কমে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প্রবৃত্ত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হতে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।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সব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কাজ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মানুষের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মিলিত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অংশ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গ্রহনে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সুষ্ঠ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সুন্দর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।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সকলে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একএে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কাজ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করে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পৃথিবীর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বহু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দেশ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উন্নত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হয়েছে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।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পৃথিবীর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অনেক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মহ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ৎ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কাজের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পেছনেই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ছিল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মানুষের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সম্মিলিত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প্রচেষ্টা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।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অসীম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সাহস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সম্মিলিত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সাধনা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সংগ্রামের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মধ্য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দিয়েই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মানুষ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পৃথিবীতে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বিজয়ী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হয়ে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জয়ের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পতাকা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ওড়ায়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।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এজন্য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ধম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‍‍‌,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বণ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গোএ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শ্রেণি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সব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মানুষের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মধ্যে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সম্প্রীতি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সৌহাদ্যে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পবিএ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পরিবেশ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সৃষ্টি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করতে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হবে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।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3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1036" y="223646"/>
            <a:ext cx="6140781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     এসো আমরা নতুন নতুন শব্দের  অর্থ জেনে নেই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423124" y="1405320"/>
            <a:ext cx="230746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       শতেক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35666" y="1538557"/>
            <a:ext cx="230746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     একশত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2872" y="3192022"/>
            <a:ext cx="230746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      সমুন্নত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35667" y="3138161"/>
            <a:ext cx="2307463" cy="4770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600" dirty="0" smtClean="0"/>
              <a:t>   </a:t>
            </a:r>
          </a:p>
          <a:p>
            <a:r>
              <a:rPr lang="bn-BD" dirty="0" smtClean="0"/>
              <a:t>    অতিশয় উঁচু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92871" y="5044768"/>
            <a:ext cx="230746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      সংগ্রাম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35667" y="5195996"/>
            <a:ext cx="230746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       লড়াই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48" y="904073"/>
            <a:ext cx="3406878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47" y="2706217"/>
            <a:ext cx="3554361" cy="1540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47" y="4456737"/>
            <a:ext cx="3554361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88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497</TotalTime>
  <Words>1559</Words>
  <Application>Microsoft Office PowerPoint</Application>
  <PresentationFormat>Widescreen</PresentationFormat>
  <Paragraphs>207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SutonnyMJ</vt:lpstr>
      <vt:lpstr>Times New Roman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zia school</dc:creator>
  <cp:lastModifiedBy>Hasanuzzaman</cp:lastModifiedBy>
  <cp:revision>127</cp:revision>
  <dcterms:created xsi:type="dcterms:W3CDTF">2020-10-24T10:49:49Z</dcterms:created>
  <dcterms:modified xsi:type="dcterms:W3CDTF">2020-10-28T21:44:06Z</dcterms:modified>
</cp:coreProperties>
</file>