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2"/>
  </p:notesMasterIdLst>
  <p:sldIdLst>
    <p:sldId id="282" r:id="rId2"/>
    <p:sldId id="283" r:id="rId3"/>
    <p:sldId id="284" r:id="rId4"/>
    <p:sldId id="285" r:id="rId5"/>
    <p:sldId id="286" r:id="rId6"/>
    <p:sldId id="287" r:id="rId7"/>
    <p:sldId id="292" r:id="rId8"/>
    <p:sldId id="271" r:id="rId9"/>
    <p:sldId id="266" r:id="rId10"/>
    <p:sldId id="263" r:id="rId11"/>
    <p:sldId id="279" r:id="rId12"/>
    <p:sldId id="280" r:id="rId13"/>
    <p:sldId id="269" r:id="rId14"/>
    <p:sldId id="276" r:id="rId15"/>
    <p:sldId id="277" r:id="rId16"/>
    <p:sldId id="278" r:id="rId17"/>
    <p:sldId id="270" r:id="rId18"/>
    <p:sldId id="281" r:id="rId19"/>
    <p:sldId id="290" r:id="rId20"/>
    <p:sldId id="291" r:id="rId21"/>
  </p:sldIdLst>
  <p:sldSz cx="118872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66FF"/>
    <a:srgbClr val="34932F"/>
    <a:srgbClr val="092B0E"/>
    <a:srgbClr val="2DA2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72" y="0"/>
      </p:cViewPr>
      <p:guideLst>
        <p:guide orient="horz" pos="2160"/>
        <p:guide pos="37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n-B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BA066-7392-40E2-87DD-63FBC0F9A0DD}" type="datetimeFigureOut">
              <a:rPr lang="bn-BD" smtClean="0"/>
              <a:t>11-03-42</a:t>
            </a:fld>
            <a:endParaRPr lang="bn-B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685800"/>
            <a:ext cx="5943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n-B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n-B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n-B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9FDF4-63C6-4023-AB72-FDE1DDCDD055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3037888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প</a:t>
            </a:r>
            <a:endParaRPr lang="bn-B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1822B-38AF-4155-856C-E1B3A46E9A0E}" type="slidenum">
              <a:rPr lang="bn-BD" smtClean="0"/>
              <a:t>9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915745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B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9FDF4-63C6-4023-AB72-FDE1DDCDD055}" type="slidenum">
              <a:rPr lang="bn-BD" smtClean="0"/>
              <a:t>10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2899915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26"/>
            <a:ext cx="1010412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n-B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n-B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47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n-B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n-B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877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39"/>
            <a:ext cx="267462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n-B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39"/>
            <a:ext cx="782574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n-B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825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n-B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n-B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75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01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n-B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17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n-B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n-B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n-B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638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n-B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n-B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n-B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535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n-B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82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240" y="0"/>
            <a:ext cx="124815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863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73050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n-B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1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n-B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435101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831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n-B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n-B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976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n-B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600201"/>
            <a:ext cx="106984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n-B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356351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356351"/>
            <a:ext cx="3764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356351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0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n-B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43912"/>
            <a:ext cx="11490960" cy="6477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81200" y="990600"/>
            <a:ext cx="8686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BD" sz="9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BD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53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27961" y="381000"/>
            <a:ext cx="3218464" cy="990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শক্তি সেট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1906" y="1524001"/>
            <a:ext cx="8940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দুই 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সদস্য বিশিষ্ট সেটের শক্তি সেট 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94360" y="2438401"/>
            <a:ext cx="4061459" cy="2286000"/>
            <a:chOff x="594360" y="2438401"/>
            <a:chExt cx="4061459" cy="2286000"/>
          </a:xfrm>
        </p:grpSpPr>
        <p:sp>
          <p:nvSpPr>
            <p:cNvPr id="6" name="Oval 5"/>
            <p:cNvSpPr/>
            <p:nvPr/>
          </p:nvSpPr>
          <p:spPr>
            <a:xfrm>
              <a:off x="2435340" y="2971800"/>
              <a:ext cx="932699" cy="83820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/>
            </a:p>
          </p:txBody>
        </p:sp>
        <p:sp>
          <p:nvSpPr>
            <p:cNvPr id="8" name="Left Brace 7"/>
            <p:cNvSpPr/>
            <p:nvPr/>
          </p:nvSpPr>
          <p:spPr>
            <a:xfrm>
              <a:off x="594360" y="2438401"/>
              <a:ext cx="792480" cy="2286000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bn-BD"/>
            </a:p>
          </p:txBody>
        </p:sp>
        <p:sp>
          <p:nvSpPr>
            <p:cNvPr id="10" name="Right Brace 9"/>
            <p:cNvSpPr/>
            <p:nvPr/>
          </p:nvSpPr>
          <p:spPr>
            <a:xfrm>
              <a:off x="3971833" y="2438402"/>
              <a:ext cx="683986" cy="2209799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bn-BD"/>
            </a:p>
          </p:txBody>
        </p:sp>
        <p:sp>
          <p:nvSpPr>
            <p:cNvPr id="2" name="Isosceles Triangle 1"/>
            <p:cNvSpPr/>
            <p:nvPr/>
          </p:nvSpPr>
          <p:spPr>
            <a:xfrm>
              <a:off x="1386840" y="2971800"/>
              <a:ext cx="518160" cy="838201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990600" y="4713515"/>
            <a:ext cx="8501586" cy="1005114"/>
            <a:chOff x="990600" y="4713515"/>
            <a:chExt cx="8501586" cy="1005114"/>
          </a:xfrm>
        </p:grpSpPr>
        <p:grpSp>
          <p:nvGrpSpPr>
            <p:cNvPr id="34" name="Group 33"/>
            <p:cNvGrpSpPr/>
            <p:nvPr/>
          </p:nvGrpSpPr>
          <p:grpSpPr>
            <a:xfrm>
              <a:off x="6637020" y="4800600"/>
              <a:ext cx="1485900" cy="762000"/>
              <a:chOff x="6637020" y="4800600"/>
              <a:chExt cx="1485900" cy="762000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7033260" y="4876800"/>
                <a:ext cx="635102" cy="457200"/>
              </a:xfrm>
              <a:prstGeom prst="ellipse">
                <a:avLst/>
              </a:prstGeom>
              <a:ln>
                <a:solidFill>
                  <a:srgbClr val="00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n-BD"/>
              </a:p>
            </p:txBody>
          </p:sp>
          <p:sp>
            <p:nvSpPr>
              <p:cNvPr id="26" name="Left Brace 25"/>
              <p:cNvSpPr/>
              <p:nvPr/>
            </p:nvSpPr>
            <p:spPr>
              <a:xfrm>
                <a:off x="6637020" y="4800600"/>
                <a:ext cx="198120" cy="762000"/>
              </a:xfrm>
              <a:prstGeom prst="leftBrace">
                <a:avLst/>
              </a:prstGeom>
              <a:ln>
                <a:solidFill>
                  <a:srgbClr val="00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bn-BD"/>
              </a:p>
            </p:txBody>
          </p:sp>
          <p:sp>
            <p:nvSpPr>
              <p:cNvPr id="27" name="Right Brace 26"/>
              <p:cNvSpPr/>
              <p:nvPr/>
            </p:nvSpPr>
            <p:spPr>
              <a:xfrm>
                <a:off x="7645195" y="4800600"/>
                <a:ext cx="477725" cy="762000"/>
              </a:xfrm>
              <a:prstGeom prst="rightBrace">
                <a:avLst>
                  <a:gd name="adj1" fmla="val 8333"/>
                  <a:gd name="adj2" fmla="val 46190"/>
                </a:avLst>
              </a:prstGeom>
              <a:ln>
                <a:solidFill>
                  <a:srgbClr val="00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bn-BD" dirty="0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8519160" y="4800600"/>
              <a:ext cx="973026" cy="762000"/>
              <a:chOff x="8519160" y="4800600"/>
              <a:chExt cx="973026" cy="762000"/>
            </a:xfrm>
          </p:grpSpPr>
          <p:sp>
            <p:nvSpPr>
              <p:cNvPr id="28" name="Left Brace 27"/>
              <p:cNvSpPr/>
              <p:nvPr/>
            </p:nvSpPr>
            <p:spPr>
              <a:xfrm>
                <a:off x="8519160" y="4800600"/>
                <a:ext cx="198120" cy="762000"/>
              </a:xfrm>
              <a:prstGeom prst="leftBrac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bn-BD"/>
              </a:p>
            </p:txBody>
          </p:sp>
          <p:sp>
            <p:nvSpPr>
              <p:cNvPr id="29" name="Right Brace 28"/>
              <p:cNvSpPr/>
              <p:nvPr/>
            </p:nvSpPr>
            <p:spPr>
              <a:xfrm>
                <a:off x="9014461" y="4800600"/>
                <a:ext cx="477725" cy="762000"/>
              </a:xfrm>
              <a:prstGeom prst="rightBrace">
                <a:avLst>
                  <a:gd name="adj1" fmla="val 8333"/>
                  <a:gd name="adj2" fmla="val 53809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bn-BD" dirty="0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2575560" y="4724400"/>
              <a:ext cx="2080259" cy="762000"/>
              <a:chOff x="2575560" y="4724400"/>
              <a:chExt cx="2161746" cy="762000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3863339" y="4876800"/>
                <a:ext cx="450485" cy="369332"/>
              </a:xfrm>
              <a:prstGeom prst="ellipse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n-BD"/>
              </a:p>
            </p:txBody>
          </p:sp>
          <p:sp>
            <p:nvSpPr>
              <p:cNvPr id="20" name="Right Brace 19"/>
              <p:cNvSpPr/>
              <p:nvPr/>
            </p:nvSpPr>
            <p:spPr>
              <a:xfrm>
                <a:off x="4259581" y="4724400"/>
                <a:ext cx="477725" cy="762000"/>
              </a:xfrm>
              <a:prstGeom prst="rightBrace">
                <a:avLst>
                  <a:gd name="adj1" fmla="val 8333"/>
                  <a:gd name="adj2" fmla="val 46191"/>
                </a:avLst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bn-BD" dirty="0"/>
              </a:p>
            </p:txBody>
          </p:sp>
          <p:sp>
            <p:nvSpPr>
              <p:cNvPr id="25" name="Left Brace 24"/>
              <p:cNvSpPr/>
              <p:nvPr/>
            </p:nvSpPr>
            <p:spPr>
              <a:xfrm>
                <a:off x="2575560" y="4724400"/>
                <a:ext cx="198120" cy="762000"/>
              </a:xfrm>
              <a:prstGeom prst="leftBrac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bn-BD"/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>
                <a:off x="2849879" y="4790622"/>
                <a:ext cx="518160" cy="531586"/>
              </a:xfrm>
              <a:prstGeom prst="triangle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5052060" y="4713515"/>
              <a:ext cx="1386841" cy="772885"/>
              <a:chOff x="5052060" y="4713515"/>
              <a:chExt cx="1386841" cy="772885"/>
            </a:xfrm>
          </p:grpSpPr>
          <p:sp>
            <p:nvSpPr>
              <p:cNvPr id="22" name="Left Brace 21"/>
              <p:cNvSpPr/>
              <p:nvPr/>
            </p:nvSpPr>
            <p:spPr>
              <a:xfrm>
                <a:off x="5052060" y="4724400"/>
                <a:ext cx="198120" cy="762000"/>
              </a:xfrm>
              <a:prstGeom prst="leftBrac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bn-BD"/>
              </a:p>
            </p:txBody>
          </p:sp>
          <p:sp>
            <p:nvSpPr>
              <p:cNvPr id="23" name="Right Brace 22"/>
              <p:cNvSpPr/>
              <p:nvPr/>
            </p:nvSpPr>
            <p:spPr>
              <a:xfrm>
                <a:off x="5961176" y="4713515"/>
                <a:ext cx="477725" cy="762000"/>
              </a:xfrm>
              <a:prstGeom prst="rightBrace">
                <a:avLst>
                  <a:gd name="adj1" fmla="val 8333"/>
                  <a:gd name="adj2" fmla="val 55714"/>
                </a:avLst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bn-BD" dirty="0"/>
              </a:p>
            </p:txBody>
          </p:sp>
          <p:sp>
            <p:nvSpPr>
              <p:cNvPr id="31" name="Isosceles Triangle 30"/>
              <p:cNvSpPr/>
              <p:nvPr/>
            </p:nvSpPr>
            <p:spPr>
              <a:xfrm>
                <a:off x="5443016" y="4876800"/>
                <a:ext cx="424384" cy="598715"/>
              </a:xfrm>
              <a:prstGeom prst="triangle">
                <a:avLst/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990600" y="5289669"/>
              <a:ext cx="914400" cy="152400"/>
              <a:chOff x="990600" y="5246132"/>
              <a:chExt cx="914400" cy="152400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990600" y="5246132"/>
                <a:ext cx="914400" cy="0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990600" y="5398532"/>
                <a:ext cx="914400" cy="0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/>
            <p:cNvGrpSpPr/>
            <p:nvPr/>
          </p:nvGrpSpPr>
          <p:grpSpPr>
            <a:xfrm>
              <a:off x="6431644" y="5412823"/>
              <a:ext cx="82022" cy="291286"/>
              <a:chOff x="4714949" y="5399314"/>
              <a:chExt cx="147337" cy="319315"/>
            </a:xfrm>
          </p:grpSpPr>
          <p:sp>
            <p:nvSpPr>
              <p:cNvPr id="39" name="Freeform 38"/>
              <p:cNvSpPr/>
              <p:nvPr/>
            </p:nvSpPr>
            <p:spPr>
              <a:xfrm>
                <a:off x="4731657" y="5399314"/>
                <a:ext cx="130629" cy="319315"/>
              </a:xfrm>
              <a:custGeom>
                <a:avLst/>
                <a:gdLst>
                  <a:gd name="connsiteX0" fmla="*/ 130629 w 130629"/>
                  <a:gd name="connsiteY0" fmla="*/ 0 h 319315"/>
                  <a:gd name="connsiteX1" fmla="*/ 87086 w 130629"/>
                  <a:gd name="connsiteY1" fmla="*/ 232229 h 319315"/>
                  <a:gd name="connsiteX2" fmla="*/ 72572 w 130629"/>
                  <a:gd name="connsiteY2" fmla="*/ 275772 h 319315"/>
                  <a:gd name="connsiteX3" fmla="*/ 0 w 130629"/>
                  <a:gd name="connsiteY3" fmla="*/ 319315 h 319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629" h="319315">
                    <a:moveTo>
                      <a:pt x="130629" y="0"/>
                    </a:moveTo>
                    <a:cubicBezTo>
                      <a:pt x="104252" y="342882"/>
                      <a:pt x="154015" y="98368"/>
                      <a:pt x="87086" y="232229"/>
                    </a:cubicBezTo>
                    <a:cubicBezTo>
                      <a:pt x="80244" y="245913"/>
                      <a:pt x="82129" y="263825"/>
                      <a:pt x="72572" y="275772"/>
                    </a:cubicBezTo>
                    <a:cubicBezTo>
                      <a:pt x="60897" y="290365"/>
                      <a:pt x="19284" y="309673"/>
                      <a:pt x="0" y="319315"/>
                    </a:cubicBezTo>
                  </a:path>
                </a:pathLst>
              </a:cu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39"/>
              <p:cNvSpPr/>
              <p:nvPr/>
            </p:nvSpPr>
            <p:spPr>
              <a:xfrm>
                <a:off x="4714949" y="5440861"/>
                <a:ext cx="118629" cy="132625"/>
              </a:xfrm>
              <a:custGeom>
                <a:avLst/>
                <a:gdLst>
                  <a:gd name="connsiteX0" fmla="*/ 118308 w 118629"/>
                  <a:gd name="connsiteY0" fmla="*/ 60053 h 132625"/>
                  <a:gd name="connsiteX1" fmla="*/ 45737 w 118629"/>
                  <a:gd name="connsiteY1" fmla="*/ 1996 h 132625"/>
                  <a:gd name="connsiteX2" fmla="*/ 2194 w 118629"/>
                  <a:gd name="connsiteY2" fmla="*/ 16510 h 132625"/>
                  <a:gd name="connsiteX3" fmla="*/ 60251 w 118629"/>
                  <a:gd name="connsiteY3" fmla="*/ 132625 h 132625"/>
                  <a:gd name="connsiteX4" fmla="*/ 118308 w 118629"/>
                  <a:gd name="connsiteY4" fmla="*/ 60053 h 13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629" h="132625">
                    <a:moveTo>
                      <a:pt x="118308" y="60053"/>
                    </a:moveTo>
                    <a:cubicBezTo>
                      <a:pt x="115889" y="38282"/>
                      <a:pt x="74743" y="12873"/>
                      <a:pt x="45737" y="1996"/>
                    </a:cubicBezTo>
                    <a:cubicBezTo>
                      <a:pt x="31412" y="-3376"/>
                      <a:pt x="7876" y="2305"/>
                      <a:pt x="2194" y="16510"/>
                    </a:cubicBezTo>
                    <a:cubicBezTo>
                      <a:pt x="-11985" y="51957"/>
                      <a:pt x="46648" y="114488"/>
                      <a:pt x="60251" y="132625"/>
                    </a:cubicBezTo>
                    <a:cubicBezTo>
                      <a:pt x="110285" y="115946"/>
                      <a:pt x="120727" y="81824"/>
                      <a:pt x="118308" y="60053"/>
                    </a:cubicBezTo>
                    <a:close/>
                  </a:path>
                </a:pathLst>
              </a:cu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4655820" y="5289669"/>
              <a:ext cx="76904" cy="334610"/>
              <a:chOff x="4714949" y="5399314"/>
              <a:chExt cx="147337" cy="319315"/>
            </a:xfrm>
          </p:grpSpPr>
          <p:sp>
            <p:nvSpPr>
              <p:cNvPr id="45" name="Freeform 44"/>
              <p:cNvSpPr/>
              <p:nvPr/>
            </p:nvSpPr>
            <p:spPr>
              <a:xfrm>
                <a:off x="4731657" y="5399314"/>
                <a:ext cx="130629" cy="319315"/>
              </a:xfrm>
              <a:custGeom>
                <a:avLst/>
                <a:gdLst>
                  <a:gd name="connsiteX0" fmla="*/ 130629 w 130629"/>
                  <a:gd name="connsiteY0" fmla="*/ 0 h 319315"/>
                  <a:gd name="connsiteX1" fmla="*/ 87086 w 130629"/>
                  <a:gd name="connsiteY1" fmla="*/ 232229 h 319315"/>
                  <a:gd name="connsiteX2" fmla="*/ 72572 w 130629"/>
                  <a:gd name="connsiteY2" fmla="*/ 275772 h 319315"/>
                  <a:gd name="connsiteX3" fmla="*/ 0 w 130629"/>
                  <a:gd name="connsiteY3" fmla="*/ 319315 h 319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629" h="319315">
                    <a:moveTo>
                      <a:pt x="130629" y="0"/>
                    </a:moveTo>
                    <a:cubicBezTo>
                      <a:pt x="104252" y="342882"/>
                      <a:pt x="154015" y="98368"/>
                      <a:pt x="87086" y="232229"/>
                    </a:cubicBezTo>
                    <a:cubicBezTo>
                      <a:pt x="80244" y="245913"/>
                      <a:pt x="82129" y="263825"/>
                      <a:pt x="72572" y="275772"/>
                    </a:cubicBezTo>
                    <a:cubicBezTo>
                      <a:pt x="60897" y="290365"/>
                      <a:pt x="19284" y="309673"/>
                      <a:pt x="0" y="319315"/>
                    </a:cubicBezTo>
                  </a:path>
                </a:pathLst>
              </a:cu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45"/>
              <p:cNvSpPr/>
              <p:nvPr/>
            </p:nvSpPr>
            <p:spPr>
              <a:xfrm>
                <a:off x="4714949" y="5440861"/>
                <a:ext cx="118629" cy="132625"/>
              </a:xfrm>
              <a:custGeom>
                <a:avLst/>
                <a:gdLst>
                  <a:gd name="connsiteX0" fmla="*/ 118308 w 118629"/>
                  <a:gd name="connsiteY0" fmla="*/ 60053 h 132625"/>
                  <a:gd name="connsiteX1" fmla="*/ 45737 w 118629"/>
                  <a:gd name="connsiteY1" fmla="*/ 1996 h 132625"/>
                  <a:gd name="connsiteX2" fmla="*/ 2194 w 118629"/>
                  <a:gd name="connsiteY2" fmla="*/ 16510 h 132625"/>
                  <a:gd name="connsiteX3" fmla="*/ 60251 w 118629"/>
                  <a:gd name="connsiteY3" fmla="*/ 132625 h 132625"/>
                  <a:gd name="connsiteX4" fmla="*/ 118308 w 118629"/>
                  <a:gd name="connsiteY4" fmla="*/ 60053 h 13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629" h="132625">
                    <a:moveTo>
                      <a:pt x="118308" y="60053"/>
                    </a:moveTo>
                    <a:cubicBezTo>
                      <a:pt x="115889" y="38282"/>
                      <a:pt x="74743" y="12873"/>
                      <a:pt x="45737" y="1996"/>
                    </a:cubicBezTo>
                    <a:cubicBezTo>
                      <a:pt x="31412" y="-3376"/>
                      <a:pt x="7876" y="2305"/>
                      <a:pt x="2194" y="16510"/>
                    </a:cubicBezTo>
                    <a:cubicBezTo>
                      <a:pt x="-11985" y="51957"/>
                      <a:pt x="46648" y="114488"/>
                      <a:pt x="60251" y="132625"/>
                    </a:cubicBezTo>
                    <a:cubicBezTo>
                      <a:pt x="110285" y="115946"/>
                      <a:pt x="120727" y="81824"/>
                      <a:pt x="118308" y="60053"/>
                    </a:cubicBezTo>
                    <a:close/>
                  </a:path>
                </a:pathLst>
              </a:cu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8180267" y="5449116"/>
              <a:ext cx="59314" cy="269513"/>
              <a:chOff x="4714949" y="5399314"/>
              <a:chExt cx="147337" cy="319315"/>
            </a:xfrm>
          </p:grpSpPr>
          <p:sp>
            <p:nvSpPr>
              <p:cNvPr id="48" name="Freeform 47"/>
              <p:cNvSpPr/>
              <p:nvPr/>
            </p:nvSpPr>
            <p:spPr>
              <a:xfrm>
                <a:off x="4731657" y="5399314"/>
                <a:ext cx="130629" cy="319315"/>
              </a:xfrm>
              <a:custGeom>
                <a:avLst/>
                <a:gdLst>
                  <a:gd name="connsiteX0" fmla="*/ 130629 w 130629"/>
                  <a:gd name="connsiteY0" fmla="*/ 0 h 319315"/>
                  <a:gd name="connsiteX1" fmla="*/ 87086 w 130629"/>
                  <a:gd name="connsiteY1" fmla="*/ 232229 h 319315"/>
                  <a:gd name="connsiteX2" fmla="*/ 72572 w 130629"/>
                  <a:gd name="connsiteY2" fmla="*/ 275772 h 319315"/>
                  <a:gd name="connsiteX3" fmla="*/ 0 w 130629"/>
                  <a:gd name="connsiteY3" fmla="*/ 319315 h 319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629" h="319315">
                    <a:moveTo>
                      <a:pt x="130629" y="0"/>
                    </a:moveTo>
                    <a:cubicBezTo>
                      <a:pt x="104252" y="342882"/>
                      <a:pt x="154015" y="98368"/>
                      <a:pt x="87086" y="232229"/>
                    </a:cubicBezTo>
                    <a:cubicBezTo>
                      <a:pt x="80244" y="245913"/>
                      <a:pt x="82129" y="263825"/>
                      <a:pt x="72572" y="275772"/>
                    </a:cubicBezTo>
                    <a:cubicBezTo>
                      <a:pt x="60897" y="290365"/>
                      <a:pt x="19284" y="309673"/>
                      <a:pt x="0" y="319315"/>
                    </a:cubicBezTo>
                  </a:path>
                </a:pathLst>
              </a:cu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reeform 48"/>
              <p:cNvSpPr/>
              <p:nvPr/>
            </p:nvSpPr>
            <p:spPr>
              <a:xfrm>
                <a:off x="4714949" y="5440861"/>
                <a:ext cx="118629" cy="132625"/>
              </a:xfrm>
              <a:custGeom>
                <a:avLst/>
                <a:gdLst>
                  <a:gd name="connsiteX0" fmla="*/ 118308 w 118629"/>
                  <a:gd name="connsiteY0" fmla="*/ 60053 h 132625"/>
                  <a:gd name="connsiteX1" fmla="*/ 45737 w 118629"/>
                  <a:gd name="connsiteY1" fmla="*/ 1996 h 132625"/>
                  <a:gd name="connsiteX2" fmla="*/ 2194 w 118629"/>
                  <a:gd name="connsiteY2" fmla="*/ 16510 h 132625"/>
                  <a:gd name="connsiteX3" fmla="*/ 60251 w 118629"/>
                  <a:gd name="connsiteY3" fmla="*/ 132625 h 132625"/>
                  <a:gd name="connsiteX4" fmla="*/ 118308 w 118629"/>
                  <a:gd name="connsiteY4" fmla="*/ 60053 h 13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629" h="132625">
                    <a:moveTo>
                      <a:pt x="118308" y="60053"/>
                    </a:moveTo>
                    <a:cubicBezTo>
                      <a:pt x="115889" y="38282"/>
                      <a:pt x="74743" y="12873"/>
                      <a:pt x="45737" y="1996"/>
                    </a:cubicBezTo>
                    <a:cubicBezTo>
                      <a:pt x="31412" y="-3376"/>
                      <a:pt x="7876" y="2305"/>
                      <a:pt x="2194" y="16510"/>
                    </a:cubicBezTo>
                    <a:cubicBezTo>
                      <a:pt x="-11985" y="51957"/>
                      <a:pt x="46648" y="114488"/>
                      <a:pt x="60251" y="132625"/>
                    </a:cubicBezTo>
                    <a:cubicBezTo>
                      <a:pt x="110285" y="115946"/>
                      <a:pt x="120727" y="81824"/>
                      <a:pt x="118308" y="60053"/>
                    </a:cubicBezTo>
                    <a:close/>
                  </a:path>
                </a:pathLst>
              </a:cu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0598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02920" y="1371600"/>
                <a:ext cx="10980420" cy="41544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600" b="1" dirty="0">
                    <a:solidFill>
                      <a:srgbClr val="FF0066"/>
                    </a:solidFill>
                    <a:latin typeface="NikoshBAN" pitchFamily="2" charset="0"/>
                    <a:cs typeface="NikoshBAN" pitchFamily="2" charset="0"/>
                  </a:rPr>
                  <a:t>কোন সেটের সকল উপসেট দ্বারা গঠিত সেটকে ঐ সেটের শক্তি </a:t>
                </a:r>
                <a:r>
                  <a:rPr lang="bn-BD" sz="3600" b="1" dirty="0" smtClean="0">
                    <a:solidFill>
                      <a:srgbClr val="FF0066"/>
                    </a:solidFill>
                    <a:latin typeface="NikoshBAN" pitchFamily="2" charset="0"/>
                    <a:cs typeface="NikoshBAN" pitchFamily="2" charset="0"/>
                  </a:rPr>
                  <a:t>সেট বলে</a:t>
                </a:r>
                <a:r>
                  <a:rPr lang="bn-BD" sz="3600" b="1" dirty="0">
                    <a:solidFill>
                      <a:srgbClr val="FF0066"/>
                    </a:solidFill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bn-BD" sz="3600" b="1" dirty="0" smtClean="0">
                    <a:solidFill>
                      <a:srgbClr val="FF0066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endParaRPr lang="bn-BD" sz="3200" b="1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3200" b="1" dirty="0" smtClean="0">
                    <a:latin typeface="NikoshBAN" pitchFamily="2" charset="0"/>
                    <a:cs typeface="NikoshBAN" pitchFamily="2" charset="0"/>
                  </a:rPr>
                  <a:t>যেমনঃ   </a:t>
                </a:r>
                <a:r>
                  <a:rPr lang="bn-BD" sz="3200" b="1" dirty="0">
                    <a:latin typeface="NikoshBAN" pitchFamily="2" charset="0"/>
                    <a:cs typeface="NikoshBAN" pitchFamily="2" charset="0"/>
                  </a:rPr>
                  <a:t>1. যদি A 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bn-BD" sz="3200" b="1" i="1" dirty="0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bn-BD" sz="3200" b="1" i="1" dirty="0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  <m:t>𝒎</m:t>
                        </m:r>
                        <m:r>
                          <a:rPr lang="bn-BD" sz="3200" b="1" i="1" dirty="0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bn-BD" sz="3200" b="1" i="1" dirty="0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  <m:t>𝒏</m:t>
                        </m:r>
                      </m:e>
                    </m:d>
                  </m:oMath>
                </a14:m>
                <a:r>
                  <a:rPr lang="bn-BD" sz="32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b="1" dirty="0">
                    <a:latin typeface="NikoshBAN" pitchFamily="2" charset="0"/>
                    <a:cs typeface="NikoshBAN" pitchFamily="2" charset="0"/>
                  </a:rPr>
                  <a:t>একটি সেট হয় তবে A  </a:t>
                </a:r>
                <a:r>
                  <a:rPr lang="bn-BD" sz="3200" b="1" dirty="0" smtClean="0">
                    <a:latin typeface="NikoshBAN" pitchFamily="2" charset="0"/>
                    <a:cs typeface="NikoshBAN" pitchFamily="2" charset="0"/>
                  </a:rPr>
                  <a:t>এর </a:t>
                </a:r>
                <a:r>
                  <a:rPr lang="bn-BD" sz="3200" b="1" dirty="0">
                    <a:latin typeface="NikoshBAN" pitchFamily="2" charset="0"/>
                    <a:cs typeface="NikoshBAN" pitchFamily="2" charset="0"/>
                  </a:rPr>
                  <a:t>শক্তি সেট নির্ণয় কর।</a:t>
                </a:r>
              </a:p>
              <a:p>
                <a:r>
                  <a:rPr lang="bn-BD" sz="3200" b="1" dirty="0" smtClean="0">
                    <a:latin typeface="NikoshBAN" pitchFamily="2" charset="0"/>
                    <a:cs typeface="NikoshBAN" pitchFamily="2" charset="0"/>
                  </a:rPr>
                  <a:t>সমাধানঃ  A</a:t>
                </a:r>
                <a:r>
                  <a:rPr lang="bn-BD" sz="3200" b="1" dirty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bn-BD" sz="3200" b="1" i="1" dirty="0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bn-BD" sz="3200" b="1" i="1" dirty="0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  <m:t>𝒎</m:t>
                        </m:r>
                        <m:r>
                          <a:rPr lang="bn-BD" sz="3200" b="1" i="1" dirty="0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bn-BD" sz="3200" b="1" i="1" dirty="0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  <m:t>𝒏</m:t>
                        </m:r>
                      </m:e>
                    </m:d>
                  </m:oMath>
                </a14:m>
                <a:r>
                  <a:rPr lang="bn-BD" sz="32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b="1" dirty="0">
                    <a:latin typeface="NikoshBAN" pitchFamily="2" charset="0"/>
                    <a:cs typeface="NikoshBAN" pitchFamily="2" charset="0"/>
                  </a:rPr>
                  <a:t>একটি </a:t>
                </a:r>
                <a:r>
                  <a:rPr lang="bn-BD" sz="3200" b="1" dirty="0" smtClean="0">
                    <a:latin typeface="NikoshBAN" pitchFamily="2" charset="0"/>
                    <a:cs typeface="NikoshBAN" pitchFamily="2" charset="0"/>
                  </a:rPr>
                  <a:t>সেট</a:t>
                </a:r>
              </a:p>
              <a:p>
                <a:endParaRPr lang="bn-BD" sz="3200" b="1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32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A </a:t>
                </a:r>
                <a:r>
                  <a:rPr lang="bn-BD" sz="3200" b="1" dirty="0">
                    <a:latin typeface="NikoshBAN" pitchFamily="2" charset="0"/>
                    <a:cs typeface="NikoshBAN" pitchFamily="2" charset="0"/>
                  </a:rPr>
                  <a:t> সেটের উপসেটগুলো </a:t>
                </a:r>
                <a:r>
                  <a:rPr lang="bn-BD" sz="3200" b="1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bn-BD" sz="3200" b="1" i="1" dirty="0">
                        <a:solidFill>
                          <a:srgbClr val="34932F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∅</m:t>
                    </m:r>
                  </m:oMath>
                </a14:m>
                <a:r>
                  <a:rPr lang="bn-BD" sz="32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bn-BD" sz="3200" b="1" i="1" dirty="0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bn-BD" sz="3200" b="1" i="1" dirty="0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  <m:t>𝒎</m:t>
                        </m:r>
                      </m:e>
                    </m:d>
                  </m:oMath>
                </a14:m>
                <a:r>
                  <a:rPr lang="bn-BD" sz="32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bn-BD" sz="3200" b="1" i="1" dirty="0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bn-BD" sz="3200" b="1" i="1" dirty="0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  <m:t>𝒏</m:t>
                        </m:r>
                      </m:e>
                    </m:d>
                  </m:oMath>
                </a14:m>
                <a:r>
                  <a:rPr lang="bn-BD" sz="32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bn-BD" sz="3200" b="1" dirty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bn-BD" sz="3200" b="1" i="1"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bn-BD" sz="3200" b="1" i="1">
                            <a:latin typeface="Cambria Math"/>
                            <a:cs typeface="NikoshBAN" pitchFamily="2" charset="0"/>
                          </a:rPr>
                          <m:t>𝒎</m:t>
                        </m:r>
                        <m:r>
                          <a:rPr lang="bn-BD" sz="3200" b="1" i="1">
                            <a:latin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bn-BD" sz="3200" b="1" i="1">
                            <a:latin typeface="Cambria Math"/>
                            <a:cs typeface="NikoshBAN" pitchFamily="2" charset="0"/>
                          </a:rPr>
                          <m:t>𝒏</m:t>
                        </m:r>
                      </m:e>
                    </m:d>
                  </m:oMath>
                </a14:m>
                <a:endParaRPr lang="bn-BD" sz="32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endParaRPr lang="bn-BD" sz="3200" b="1" dirty="0">
                  <a:solidFill>
                    <a:srgbClr val="34932F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32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A এর শক্তি সেট,p(A)=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bn-BD" sz="3200" b="1" i="1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bn-BD" sz="3200" b="1" i="1" dirty="0">
                            <a:solidFill>
                              <a:srgbClr val="34932F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∅</m:t>
                        </m:r>
                        <m:r>
                          <m:rPr>
                            <m:nor/>
                          </m:rPr>
                          <a:rPr lang="bn-BD" sz="3200" b="1" dirty="0">
                            <a:solidFill>
                              <a:srgbClr val="FF0000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bn-BD" sz="3200" b="1" i="1" dirty="0">
                                <a:solidFill>
                                  <a:srgbClr val="FF000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dPr>
                          <m:e>
                            <m:r>
                              <a:rPr lang="bn-BD" sz="3200" b="1" i="1" dirty="0">
                                <a:solidFill>
                                  <a:srgbClr val="FF000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𝒎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bn-BD" sz="3200" b="1" dirty="0">
                            <a:solidFill>
                              <a:srgbClr val="FF0000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bn-BD" sz="3200" b="1" i="1" dirty="0">
                                <a:solidFill>
                                  <a:srgbClr val="FF000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dPr>
                          <m:e>
                            <m:r>
                              <a:rPr lang="bn-BD" sz="3200" b="1" i="1" dirty="0">
                                <a:solidFill>
                                  <a:srgbClr val="FF000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𝒏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bn-BD" sz="3200" b="1" dirty="0">
                            <a:solidFill>
                              <a:srgbClr val="FF0000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bn-BD" sz="3200" b="1" dirty="0">
                            <a:cs typeface="NikoshBAN" pitchFamily="2" charset="0"/>
                          </a:rPr>
                          <m:t>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bn-BD" sz="3200" b="1" i="1">
                                <a:latin typeface="Cambria Math"/>
                                <a:cs typeface="NikoshBAN" pitchFamily="2" charset="0"/>
                              </a:rPr>
                            </m:ctrlPr>
                          </m:dPr>
                          <m:e>
                            <m:r>
                              <a:rPr lang="bn-BD" sz="3200" b="1" i="1">
                                <a:latin typeface="Cambria Math"/>
                                <a:cs typeface="NikoshBAN" pitchFamily="2" charset="0"/>
                              </a:rPr>
                              <m:t>𝒎</m:t>
                            </m:r>
                            <m:r>
                              <a:rPr lang="bn-BD" sz="3200" b="1" i="1">
                                <a:latin typeface="Cambria Math"/>
                                <a:cs typeface="NikoshBAN" pitchFamily="2" charset="0"/>
                              </a:rPr>
                              <m:t>,</m:t>
                            </m:r>
                            <m:r>
                              <a:rPr lang="bn-BD" sz="3200" b="1" i="1">
                                <a:latin typeface="Cambria Math"/>
                                <a:cs typeface="NikoshBAN" pitchFamily="2" charset="0"/>
                              </a:rPr>
                              <m:t>𝒏</m:t>
                            </m:r>
                          </m:e>
                        </m:d>
                      </m:e>
                    </m:d>
                  </m:oMath>
                </a14:m>
                <a:r>
                  <a:rPr lang="bn-BD" sz="3200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endParaRPr lang="bn-BD" sz="32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" y="1371600"/>
                <a:ext cx="10980420" cy="4154471"/>
              </a:xfrm>
              <a:prstGeom prst="rect">
                <a:avLst/>
              </a:prstGeom>
              <a:blipFill rotWithShape="1">
                <a:blip r:embed="rId2"/>
                <a:stretch>
                  <a:fillRect l="-1721" t="-2199" b="-3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4697730" y="457200"/>
            <a:ext cx="2590800" cy="841185"/>
          </a:xfrm>
          <a:prstGeom prst="rect">
            <a:avLst/>
          </a:prstGeom>
          <a:noFill/>
          <a:ln>
            <a:solidFill>
              <a:srgbClr val="3493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শক্তি সেট</a:t>
            </a:r>
            <a:endParaRPr lang="bn-BD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80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47486" y="762000"/>
                <a:ext cx="10515600" cy="4969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bn-BD" sz="32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40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১</a:t>
                </a:r>
                <a:r>
                  <a:rPr lang="bn-BD" sz="40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।  A </a:t>
                </a:r>
                <a:r>
                  <a:rPr lang="bn-BD" sz="40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bn-BD" sz="4000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bn-BD" sz="4000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  <m:r>
                          <a:rPr lang="bn-BD" sz="4000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bn-BD" sz="4000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𝑏</m:t>
                        </m:r>
                        <m:r>
                          <a:rPr lang="bn-BD" sz="4000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bn-BD" sz="4000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bn-BD" sz="40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হয় তবে A  এর পাওয়ার সেট নির্ণয় কর</a:t>
                </a:r>
                <a:r>
                  <a:rPr lang="bn-BD" sz="40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  <a:endParaRPr lang="bn-BD" sz="40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endParaRPr lang="bn-BD" sz="40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40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A </a:t>
                </a:r>
                <a:r>
                  <a:rPr lang="bn-BD" sz="4000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উপসেটসমূহ হল</a:t>
                </a:r>
                <a:r>
                  <a:rPr lang="bn-BD" sz="4000" dirty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bn-BD" sz="40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4000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bn-BD" sz="4000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bn-BD" sz="4000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bn-BD" sz="40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bn-BD" sz="4000" i="1" dirty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bn-BD" sz="4000" i="1" dirty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𝑏</m:t>
                        </m:r>
                        <m:r>
                          <a:rPr lang="bn-BD" sz="4000" i="1" dirty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e>
                    </m:d>
                    <m:r>
                      <m:rPr>
                        <m:nor/>
                      </m:rPr>
                      <a:rPr lang="bn-BD" sz="40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bn-BD" sz="4000" i="1" dirty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bn-BD" sz="4000" i="1" dirty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𝑐</m:t>
                        </m:r>
                      </m:e>
                    </m:d>
                    <m:r>
                      <m:rPr>
                        <m:nor/>
                      </m:rPr>
                      <a:rPr lang="bn-BD" sz="40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bn-BD" sz="4000" i="1" dirty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bn-BD" sz="4000" i="1" dirty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  <m:r>
                          <a:rPr lang="bn-BD" sz="4000" i="1" dirty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bn-BD" sz="4000" i="1" dirty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𝑏</m:t>
                        </m:r>
                      </m:e>
                    </m:d>
                    <m:r>
                      <m:rPr>
                        <m:nor/>
                      </m:rPr>
                      <a:rPr lang="bn-BD" sz="40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bn-BD" sz="4000" i="1" dirty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bn-BD" sz="4000" i="1" dirty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  <m:r>
                          <a:rPr lang="bn-BD" sz="4000" i="1" dirty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bn-BD" sz="4000" i="1" dirty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𝑐</m:t>
                        </m:r>
                      </m:e>
                    </m:d>
                    <m:r>
                      <m:rPr>
                        <m:nor/>
                      </m:rPr>
                      <a:rPr lang="bn-BD" sz="40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bn-BD" sz="4000" i="1" dirty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bn-BD" sz="4000" i="1" dirty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𝑏</m:t>
                        </m:r>
                        <m:r>
                          <a:rPr lang="bn-BD" sz="4000" i="1" dirty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bn-BD" sz="4000" i="1" dirty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𝑐</m:t>
                        </m:r>
                      </m:e>
                    </m:d>
                    <m:r>
                      <m:rPr>
                        <m:nor/>
                      </m:rPr>
                      <a:rPr lang="bn-BD" sz="40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bn-BD" sz="4000" i="1" dirty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bn-BD" sz="4000" i="1" dirty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  <m:r>
                          <a:rPr lang="bn-BD" sz="4000" i="1" dirty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bn-BD" sz="4000" i="1" dirty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𝑏</m:t>
                        </m:r>
                        <m:r>
                          <a:rPr lang="bn-BD" sz="4000" i="1" dirty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bn-BD" sz="4000" i="1" dirty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bn-BD" sz="40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14:m>
                  <m:oMath xmlns:m="http://schemas.openxmlformats.org/officeDocument/2006/math">
                    <m:r>
                      <a:rPr lang="bn-BD" sz="4000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∅</m:t>
                    </m:r>
                  </m:oMath>
                </a14:m>
                <a:endParaRPr lang="bn-BD" sz="4000" dirty="0">
                  <a:solidFill>
                    <a:srgbClr val="002060"/>
                  </a:solidFill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:endParaRPr lang="bn-BD" sz="40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40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A </a:t>
                </a:r>
                <a:r>
                  <a:rPr lang="bn-BD" sz="4000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এর পাওয়ার </a:t>
                </a:r>
                <a:r>
                  <a:rPr lang="bn-BD" sz="40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সেট,</a:t>
                </a:r>
              </a:p>
              <a:p>
                <a:r>
                  <a:rPr lang="bn-BD" sz="4000" dirty="0" smtClean="0">
                    <a:solidFill>
                      <a:srgbClr val="FF0066"/>
                    </a:solidFill>
                    <a:latin typeface="NikoshBAN" pitchFamily="2" charset="0"/>
                    <a:cs typeface="NikoshBAN" pitchFamily="2" charset="0"/>
                  </a:rPr>
                  <a:t>P(A</a:t>
                </a:r>
                <a:r>
                  <a:rPr lang="bn-BD" sz="4000" dirty="0">
                    <a:solidFill>
                      <a:srgbClr val="FF0066"/>
                    </a:solidFill>
                    <a:latin typeface="NikoshBAN" pitchFamily="2" charset="0"/>
                    <a:cs typeface="NikoshBAN" pitchFamily="2" charset="0"/>
                  </a:rPr>
                  <a:t>)=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bn-BD" sz="4000" i="1" smtClean="0">
                            <a:solidFill>
                              <a:srgbClr val="FF0066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bn-BD" sz="4000" i="1">
                                <a:solidFill>
                                  <a:srgbClr val="FF0066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dPr>
                          <m:e>
                            <m:r>
                              <a:rPr lang="bn-BD" sz="4000" i="1">
                                <a:solidFill>
                                  <a:srgbClr val="FF0066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𝑎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bn-BD" sz="4000" dirty="0">
                            <a:solidFill>
                              <a:srgbClr val="FF0066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bn-BD" sz="4000" i="1" dirty="0">
                                <a:solidFill>
                                  <a:srgbClr val="FF0066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dPr>
                          <m:e>
                            <m:r>
                              <a:rPr lang="bn-BD" sz="4000" i="1" dirty="0">
                                <a:solidFill>
                                  <a:srgbClr val="FF0066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𝑏</m:t>
                            </m:r>
                            <m:r>
                              <a:rPr lang="bn-BD" sz="4000" i="1" dirty="0">
                                <a:solidFill>
                                  <a:srgbClr val="FF0066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 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bn-BD" sz="4000" dirty="0">
                            <a:solidFill>
                              <a:srgbClr val="FF0066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bn-BD" sz="4000" i="1" dirty="0">
                                <a:solidFill>
                                  <a:srgbClr val="FF0066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dPr>
                          <m:e>
                            <m:r>
                              <a:rPr lang="bn-BD" sz="4000" i="1" dirty="0">
                                <a:solidFill>
                                  <a:srgbClr val="FF0066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𝑐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bn-BD" sz="4000" dirty="0">
                            <a:solidFill>
                              <a:srgbClr val="FF0066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bn-BD" sz="4000" i="1" dirty="0">
                                <a:solidFill>
                                  <a:srgbClr val="FF0066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dPr>
                          <m:e>
                            <m:r>
                              <a:rPr lang="bn-BD" sz="4000" i="1" dirty="0">
                                <a:solidFill>
                                  <a:srgbClr val="FF0066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𝑎</m:t>
                            </m:r>
                            <m:r>
                              <a:rPr lang="bn-BD" sz="4000" i="1" dirty="0">
                                <a:solidFill>
                                  <a:srgbClr val="FF0066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,</m:t>
                            </m:r>
                            <m:r>
                              <a:rPr lang="bn-BD" sz="4000" i="1" dirty="0">
                                <a:solidFill>
                                  <a:srgbClr val="FF0066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𝑏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bn-BD" sz="4000" dirty="0">
                            <a:solidFill>
                              <a:srgbClr val="FF0066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bn-BD" sz="4000" i="1" dirty="0">
                                <a:solidFill>
                                  <a:srgbClr val="FF0066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dPr>
                          <m:e>
                            <m:r>
                              <a:rPr lang="bn-BD" sz="4000" i="1" dirty="0">
                                <a:solidFill>
                                  <a:srgbClr val="FF0066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𝑎</m:t>
                            </m:r>
                            <m:r>
                              <a:rPr lang="bn-BD" sz="4000" i="1" dirty="0">
                                <a:solidFill>
                                  <a:srgbClr val="FF0066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,</m:t>
                            </m:r>
                            <m:r>
                              <a:rPr lang="bn-BD" sz="4000" i="1" dirty="0">
                                <a:solidFill>
                                  <a:srgbClr val="FF0066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𝑐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bn-BD" sz="4000" dirty="0">
                            <a:solidFill>
                              <a:srgbClr val="FF0066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bn-BD" sz="4000" i="1" dirty="0">
                                <a:solidFill>
                                  <a:srgbClr val="FF0066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dPr>
                          <m:e>
                            <m:r>
                              <a:rPr lang="bn-BD" sz="4000" i="1" dirty="0">
                                <a:solidFill>
                                  <a:srgbClr val="FF0066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𝑏</m:t>
                            </m:r>
                            <m:r>
                              <a:rPr lang="bn-BD" sz="4000" i="1" dirty="0">
                                <a:solidFill>
                                  <a:srgbClr val="FF0066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,</m:t>
                            </m:r>
                            <m:r>
                              <a:rPr lang="bn-BD" sz="4000" i="1" dirty="0">
                                <a:solidFill>
                                  <a:srgbClr val="FF0066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𝑐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bn-BD" sz="4000" dirty="0">
                            <a:solidFill>
                              <a:srgbClr val="FF0066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bn-BD" sz="4000" i="1" dirty="0">
                                <a:solidFill>
                                  <a:srgbClr val="FF0066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dPr>
                          <m:e>
                            <m:r>
                              <a:rPr lang="bn-BD" sz="4000" i="1" dirty="0">
                                <a:solidFill>
                                  <a:srgbClr val="FF0066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𝑎</m:t>
                            </m:r>
                            <m:r>
                              <a:rPr lang="bn-BD" sz="4000" i="1" dirty="0">
                                <a:solidFill>
                                  <a:srgbClr val="FF0066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,</m:t>
                            </m:r>
                            <m:r>
                              <a:rPr lang="bn-BD" sz="4000" i="1" dirty="0">
                                <a:solidFill>
                                  <a:srgbClr val="FF0066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𝑏</m:t>
                            </m:r>
                            <m:r>
                              <a:rPr lang="bn-BD" sz="4000" i="1" dirty="0">
                                <a:solidFill>
                                  <a:srgbClr val="FF0066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,</m:t>
                            </m:r>
                            <m:r>
                              <a:rPr lang="bn-BD" sz="4000" i="1" dirty="0">
                                <a:solidFill>
                                  <a:srgbClr val="FF0066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𝑐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bn-BD" sz="4000" dirty="0">
                            <a:solidFill>
                              <a:srgbClr val="FF0066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m:t>,</m:t>
                        </m:r>
                        <m:r>
                          <a:rPr lang="bn-BD" sz="4000" i="1" dirty="0">
                            <a:solidFill>
                              <a:srgbClr val="FF0066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∅</m:t>
                        </m:r>
                        <m:r>
                          <m:rPr>
                            <m:nor/>
                          </m:rPr>
                          <a:rPr lang="bn-BD" sz="4000" dirty="0">
                            <a:solidFill>
                              <a:srgbClr val="FF0066"/>
                            </a:solidFill>
                            <a:latin typeface="NikoshBAN" pitchFamily="2" charset="0"/>
                            <a:ea typeface="Cambria Math"/>
                            <a:cs typeface="NikoshBAN" pitchFamily="2" charset="0"/>
                          </a:rPr>
                          <m:t> </m:t>
                        </m:r>
                      </m:e>
                    </m:d>
                  </m:oMath>
                </a14:m>
                <a:endParaRPr lang="bn-BD" sz="4000" dirty="0">
                  <a:solidFill>
                    <a:srgbClr val="FF0066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486" y="762000"/>
                <a:ext cx="10515600" cy="4969887"/>
              </a:xfrm>
              <a:prstGeom prst="rect">
                <a:avLst/>
              </a:prstGeom>
              <a:blipFill rotWithShape="1">
                <a:blip r:embed="rId2"/>
                <a:stretch>
                  <a:fillRect l="-2087" t="-1595" r="-406" b="-4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762000" y="533400"/>
            <a:ext cx="8940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সদস্য বিশিষ্ট সেটের শক্তি সেট 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55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027" y="3414714"/>
            <a:ext cx="37148" cy="2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2999" y="533400"/>
            <a:ext cx="8158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ভেনচিত্রের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সমস্যা সমাধান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ঃ </a:t>
            </a:r>
            <a:endParaRPr lang="en-US" sz="4000" dirty="0"/>
          </a:p>
        </p:txBody>
      </p:sp>
      <p:grpSp>
        <p:nvGrpSpPr>
          <p:cNvPr id="4" name="Group 3"/>
          <p:cNvGrpSpPr/>
          <p:nvPr/>
        </p:nvGrpSpPr>
        <p:grpSpPr>
          <a:xfrm>
            <a:off x="2819400" y="887343"/>
            <a:ext cx="7472515" cy="5313055"/>
            <a:chOff x="2115548" y="887343"/>
            <a:chExt cx="8206801" cy="5313055"/>
          </a:xfrm>
        </p:grpSpPr>
        <p:grpSp>
          <p:nvGrpSpPr>
            <p:cNvPr id="6" name="Group 5"/>
            <p:cNvGrpSpPr/>
            <p:nvPr/>
          </p:nvGrpSpPr>
          <p:grpSpPr>
            <a:xfrm>
              <a:off x="2115548" y="1298292"/>
              <a:ext cx="7526503" cy="4902106"/>
              <a:chOff x="2255187" y="1368822"/>
              <a:chExt cx="7526503" cy="4902106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2995202" y="1474146"/>
                <a:ext cx="5896798" cy="4493616"/>
                <a:chOff x="1702520" y="1678584"/>
                <a:chExt cx="5896798" cy="4493616"/>
              </a:xfrm>
            </p:grpSpPr>
            <p:sp>
              <p:nvSpPr>
                <p:cNvPr id="25" name="Oval 24"/>
                <p:cNvSpPr/>
                <p:nvPr/>
              </p:nvSpPr>
              <p:spPr>
                <a:xfrm>
                  <a:off x="2247350" y="2231278"/>
                  <a:ext cx="3094960" cy="3274081"/>
                </a:xfrm>
                <a:prstGeom prst="ellipse">
                  <a:avLst/>
                </a:prstGeom>
                <a:noFill/>
                <a:ln w="38100">
                  <a:solidFill>
                    <a:srgbClr val="FF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bn-BD" sz="3200" dirty="0">
                    <a:solidFill>
                      <a:srgbClr val="FF0000"/>
                    </a:solidFill>
                    <a:latin typeface="Times New Roman" pitchFamily="18" charset="0"/>
                    <a:cs typeface="NikoshBAN" pitchFamily="2" charset="0"/>
                  </a:endParaRPr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3390350" y="3122325"/>
                  <a:ext cx="3345484" cy="2668875"/>
                </a:xfrm>
                <a:prstGeom prst="ellipse">
                  <a:avLst/>
                </a:prstGeom>
                <a:noFill/>
                <a:ln w="381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bn-BD" sz="1100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2639796" y="3122326"/>
                  <a:ext cx="591579" cy="292387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lang="bn-BD" sz="3200" b="1" dirty="0">
                    <a:solidFill>
                      <a:srgbClr val="00B050"/>
                    </a:solidFill>
                    <a:latin typeface="Times New Roman" pitchFamily="18" charset="0"/>
                    <a:cs typeface="NikoshBAN" pitchFamily="2" charset="0"/>
                  </a:endParaRP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3764280" y="1678584"/>
                  <a:ext cx="2971554" cy="2649023"/>
                </a:xfrm>
                <a:prstGeom prst="ellipse">
                  <a:avLst/>
                </a:prstGeom>
                <a:noFill/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bn-BD"/>
                </a:p>
              </p:txBody>
            </p:sp>
            <p:sp>
              <p:nvSpPr>
                <p:cNvPr id="29" name="Rounded Rectangle 28"/>
                <p:cNvSpPr/>
                <p:nvPr/>
              </p:nvSpPr>
              <p:spPr>
                <a:xfrm>
                  <a:off x="4197172" y="3414712"/>
                  <a:ext cx="719176" cy="420038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6</a:t>
                  </a:r>
                  <a:endParaRPr lang="bn-BD" sz="3200" b="1" dirty="0">
                    <a:solidFill>
                      <a:srgbClr val="00B050"/>
                    </a:solidFill>
                    <a:latin typeface="Times New Roman" pitchFamily="18" charset="0"/>
                    <a:cs typeface="NikoshBAN" pitchFamily="2" charset="0"/>
                  </a:endParaRPr>
                </a:p>
              </p:txBody>
            </p:sp>
            <p:sp>
              <p:nvSpPr>
                <p:cNvPr id="30" name="Rounded Rectangle 29"/>
                <p:cNvSpPr/>
                <p:nvPr/>
              </p:nvSpPr>
              <p:spPr>
                <a:xfrm>
                  <a:off x="4023003" y="4299032"/>
                  <a:ext cx="599313" cy="49044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7</a:t>
                  </a:r>
                  <a:endParaRPr lang="bn-BD" sz="3200" b="1" dirty="0">
                    <a:solidFill>
                      <a:srgbClr val="00B050"/>
                    </a:solidFill>
                    <a:latin typeface="Times New Roman" pitchFamily="18" charset="0"/>
                    <a:cs typeface="NikoshBAN" pitchFamily="2" charset="0"/>
                  </a:endParaRPr>
                </a:p>
              </p:txBody>
            </p:sp>
            <p:sp>
              <p:nvSpPr>
                <p:cNvPr id="31" name="Rounded Rectangle 30"/>
                <p:cNvSpPr/>
                <p:nvPr/>
              </p:nvSpPr>
              <p:spPr>
                <a:xfrm>
                  <a:off x="1702520" y="2243046"/>
                  <a:ext cx="1089660" cy="50015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:endParaRPr lang="bn-BD" sz="3200" b="1" dirty="0">
                    <a:solidFill>
                      <a:srgbClr val="FF0066"/>
                    </a:solidFill>
                    <a:latin typeface="Times New Roman" pitchFamily="18" charset="0"/>
                    <a:cs typeface="NikoshBAN" pitchFamily="2" charset="0"/>
                  </a:endParaRPr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6394209" y="1942045"/>
                  <a:ext cx="792480" cy="50015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  <a:endParaRPr lang="bn-BD" sz="3200" b="1" dirty="0">
                    <a:solidFill>
                      <a:srgbClr val="00B050"/>
                    </a:solidFill>
                    <a:latin typeface="Times New Roman" pitchFamily="18" charset="0"/>
                    <a:cs typeface="NikoshBAN" pitchFamily="2" charset="0"/>
                  </a:endParaRPr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6608718" y="4210830"/>
                  <a:ext cx="990600" cy="59936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>
                      <a:solidFill>
                        <a:srgbClr val="7030A0"/>
                      </a:solidFill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endParaRPr lang="bn-BD" sz="3200" b="1" dirty="0">
                    <a:solidFill>
                      <a:srgbClr val="7030A0"/>
                    </a:solidFill>
                    <a:latin typeface="Times New Roman" pitchFamily="18" charset="0"/>
                    <a:cs typeface="NikoshBAN" pitchFamily="2" charset="0"/>
                  </a:endParaRPr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3822644" y="2743201"/>
                  <a:ext cx="659244" cy="37912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lang="bn-BD" sz="3200" b="1" dirty="0">
                    <a:solidFill>
                      <a:srgbClr val="00B050"/>
                    </a:solidFill>
                    <a:latin typeface="Times New Roman" pitchFamily="18" charset="0"/>
                    <a:cs typeface="NikoshBAN" pitchFamily="2" charset="0"/>
                  </a:endParaRPr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5354689" y="3268518"/>
                  <a:ext cx="1078763" cy="5662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5</a:t>
                  </a:r>
                  <a:endParaRPr lang="bn-BD" sz="3200" b="1" dirty="0">
                    <a:solidFill>
                      <a:srgbClr val="00B050"/>
                    </a:solidFill>
                    <a:latin typeface="Times New Roman" pitchFamily="18" charset="0"/>
                    <a:cs typeface="NikoshBAN" pitchFamily="2" charset="0"/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5135766" y="2231278"/>
                  <a:ext cx="1318489" cy="51192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endParaRPr lang="bn-BD" sz="3200" b="1" dirty="0">
                    <a:solidFill>
                      <a:srgbClr val="00B050"/>
                    </a:solidFill>
                    <a:latin typeface="Times New Roman" pitchFamily="18" charset="0"/>
                    <a:cs typeface="NikoshBAN" pitchFamily="2" charset="0"/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5597139" y="4402978"/>
                  <a:ext cx="1138695" cy="55002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4</a:t>
                  </a:r>
                  <a:endParaRPr lang="bn-BD" sz="3200" b="1" dirty="0">
                    <a:solidFill>
                      <a:srgbClr val="00B050"/>
                    </a:solidFill>
                    <a:latin typeface="Times New Roman" pitchFamily="18" charset="0"/>
                    <a:cs typeface="NikoshBAN" pitchFamily="2" charset="0"/>
                  </a:endParaRPr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5854942" y="5715000"/>
                  <a:ext cx="1198626" cy="4572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8</a:t>
                  </a:r>
                  <a:endParaRPr lang="bn-BD" sz="3200" b="1" dirty="0">
                    <a:solidFill>
                      <a:srgbClr val="00B050"/>
                    </a:solidFill>
                    <a:latin typeface="Times New Roman" pitchFamily="18" charset="0"/>
                    <a:cs typeface="NikoshBAN" pitchFamily="2" charset="0"/>
                  </a:endParaRPr>
                </a:p>
              </p:txBody>
            </p:sp>
          </p:grpSp>
          <p:sp>
            <p:nvSpPr>
              <p:cNvPr id="5" name="Rectangle 4"/>
              <p:cNvSpPr/>
              <p:nvPr/>
            </p:nvSpPr>
            <p:spPr>
              <a:xfrm>
                <a:off x="2255187" y="1368822"/>
                <a:ext cx="7526503" cy="4902106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9642051" y="887343"/>
              <a:ext cx="68029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66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endParaRPr lang="en-US" sz="6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921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18177" y="2009311"/>
                <a:ext cx="6781799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ক। ভেনচিত্রের মাধ্যমে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U,A,B,C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মান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নির্ণয়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r>
                  <a:rPr lang="en-US" sz="32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U</a:t>
                </a:r>
                <a:r>
                  <a:rPr lang="en-US" sz="3200" dirty="0">
                    <a:solidFill>
                      <a:srgbClr val="FF000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3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4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5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6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7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8</m:t>
                        </m:r>
                      </m:e>
                    </m:d>
                  </m:oMath>
                </a14:m>
                <a:endParaRPr lang="en-US" sz="3200" dirty="0" smtClean="0"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:r>
                  <a:rPr lang="en-US" sz="3200" dirty="0" smtClean="0">
                    <a:solidFill>
                      <a:srgbClr val="FF0066"/>
                    </a:solidFill>
                    <a:ea typeface="Cambria Math"/>
                    <a:cs typeface="NikoshBAN" pitchFamily="2" charset="0"/>
                  </a:rPr>
                  <a:t>A</a:t>
                </a:r>
                <a:r>
                  <a:rPr lang="en-US" sz="3200" dirty="0">
                    <a:solidFill>
                      <a:srgbClr val="FF0066"/>
                    </a:solidFill>
                    <a:ea typeface="Cambria Math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200" i="1">
                            <a:solidFill>
                              <a:srgbClr val="FF0066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FF0066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sz="3200" i="1">
                            <a:solidFill>
                              <a:srgbClr val="FF0066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FF0066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en-US" sz="3200" i="1">
                            <a:solidFill>
                              <a:srgbClr val="FF0066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FF0066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6</m:t>
                        </m:r>
                        <m:r>
                          <a:rPr lang="en-US" sz="3200" i="1">
                            <a:solidFill>
                              <a:srgbClr val="FF0066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FF0066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7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rgbClr val="FF0066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,</a:t>
                </a:r>
                <a:endParaRPr lang="en-US" sz="3200" dirty="0" smtClean="0">
                  <a:solidFill>
                    <a:srgbClr val="FF0066"/>
                  </a:solidFill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:r>
                  <a:rPr lang="en-US" sz="3200" dirty="0" smtClean="0">
                    <a:solidFill>
                      <a:srgbClr val="92D05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B=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200" i="1" dirty="0" smtClean="0">
                            <a:solidFill>
                              <a:srgbClr val="92D05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solidFill>
                              <a:srgbClr val="92D05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en-US" sz="3200" b="0" i="1" dirty="0" smtClean="0">
                            <a:solidFill>
                              <a:srgbClr val="92D05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3200" b="0" i="1" dirty="0" smtClean="0">
                            <a:solidFill>
                              <a:srgbClr val="92D05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3</m:t>
                        </m:r>
                        <m:r>
                          <a:rPr lang="en-US" sz="3200" b="0" i="1" dirty="0" smtClean="0">
                            <a:solidFill>
                              <a:srgbClr val="92D05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3200" b="0" i="1" dirty="0" smtClean="0">
                            <a:solidFill>
                              <a:srgbClr val="92D05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5</m:t>
                        </m:r>
                        <m:r>
                          <a:rPr lang="en-US" sz="3200" b="0" i="1" dirty="0" smtClean="0">
                            <a:solidFill>
                              <a:srgbClr val="92D05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3200" b="0" i="1" dirty="0" smtClean="0">
                            <a:solidFill>
                              <a:srgbClr val="92D05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6</m:t>
                        </m:r>
                      </m:e>
                    </m:d>
                  </m:oMath>
                </a14:m>
                <a:endParaRPr lang="en-US" sz="3200" dirty="0" smtClean="0"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:r>
                  <a:rPr lang="en-US" sz="3200" dirty="0" smtClean="0">
                    <a:solidFill>
                      <a:srgbClr val="0070C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C=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200" i="1" dirty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4</m:t>
                        </m:r>
                        <m:r>
                          <a:rPr lang="en-US" sz="3200" i="1" dirty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3200" i="1" dirty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5</m:t>
                        </m:r>
                        <m:r>
                          <a:rPr lang="en-US" sz="3200" i="1" dirty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3200" i="1" dirty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6</m:t>
                        </m:r>
                        <m:r>
                          <a:rPr lang="en-US" sz="3200" i="1" dirty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3200" i="1" dirty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7</m:t>
                        </m:r>
                      </m:e>
                    </m:d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bn-BD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endParaRPr lang="bn-BD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177" y="2009311"/>
                <a:ext cx="6781799" cy="3046988"/>
              </a:xfrm>
              <a:prstGeom prst="rect">
                <a:avLst/>
              </a:prstGeom>
              <a:blipFill rotWithShape="1">
                <a:blip r:embed="rId2"/>
                <a:stretch>
                  <a:fillRect l="-2338" t="-2605" b="-5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2042" y="5057266"/>
            <a:ext cx="9783" cy="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1398057" y="5396271"/>
            <a:ext cx="559168" cy="2796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bn-BD" sz="2000" b="1" dirty="0">
              <a:solidFill>
                <a:srgbClr val="00B050"/>
              </a:solidFill>
              <a:latin typeface="Times New Roman" pitchFamily="18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8095480" y="518198"/>
            <a:ext cx="3021878" cy="2485003"/>
            <a:chOff x="2764305" y="1368822"/>
            <a:chExt cx="6677237" cy="4828678"/>
          </a:xfrm>
        </p:grpSpPr>
        <p:grpSp>
          <p:nvGrpSpPr>
            <p:cNvPr id="20" name="Group 19"/>
            <p:cNvGrpSpPr/>
            <p:nvPr/>
          </p:nvGrpSpPr>
          <p:grpSpPr>
            <a:xfrm>
              <a:off x="2995202" y="1474146"/>
              <a:ext cx="5896798" cy="4493616"/>
              <a:chOff x="1702520" y="1678584"/>
              <a:chExt cx="5896798" cy="4493616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2247349" y="2187374"/>
                <a:ext cx="3094961" cy="3274080"/>
              </a:xfrm>
              <a:prstGeom prst="ellipse">
                <a:avLst/>
              </a:prstGeom>
              <a:noFill/>
              <a:ln w="38100"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n-BD" sz="3200" dirty="0">
                  <a:solidFill>
                    <a:srgbClr val="FF0000"/>
                  </a:solidFill>
                  <a:latin typeface="Times New Roman" pitchFamily="18" charset="0"/>
                  <a:cs typeface="NikoshBAN" pitchFamily="2" charset="0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390350" y="3122325"/>
                <a:ext cx="3345484" cy="2668875"/>
              </a:xfrm>
              <a:prstGeom prst="ellipse">
                <a:avLst/>
              </a:prstGeom>
              <a:noFill/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n-BD" sz="110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2639796" y="3122326"/>
                <a:ext cx="591579" cy="2923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bn-BD" sz="3200" b="1" dirty="0">
                  <a:solidFill>
                    <a:schemeClr val="tx1"/>
                  </a:solidFill>
                  <a:latin typeface="Times New Roman" pitchFamily="18" charset="0"/>
                  <a:cs typeface="NikoshBAN" pitchFamily="2" charset="0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3764280" y="1678584"/>
                <a:ext cx="2971554" cy="2649023"/>
              </a:xfrm>
              <a:prstGeom prst="ellipse">
                <a:avLst/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n-BD"/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4197172" y="3414712"/>
                <a:ext cx="719176" cy="42003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lang="bn-BD" sz="3200" b="1" dirty="0">
                  <a:solidFill>
                    <a:schemeClr val="tx1"/>
                  </a:solidFill>
                  <a:latin typeface="Times New Roman" pitchFamily="18" charset="0"/>
                  <a:cs typeface="NikoshBAN" pitchFamily="2" charset="0"/>
                </a:endParaRPr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4023003" y="4299032"/>
                <a:ext cx="599313" cy="490445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lang="bn-BD" sz="3200" b="1" dirty="0">
                  <a:solidFill>
                    <a:schemeClr val="tx1"/>
                  </a:solidFill>
                  <a:latin typeface="Times New Roman" pitchFamily="18" charset="0"/>
                  <a:cs typeface="NikoshBAN" pitchFamily="2" charset="0"/>
                </a:endParaRPr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1702520" y="2243046"/>
                <a:ext cx="1089660" cy="500155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bn-BD" sz="3200" b="1" dirty="0">
                  <a:solidFill>
                    <a:srgbClr val="FF0066"/>
                  </a:solidFill>
                  <a:latin typeface="Times New Roman" pitchFamily="18" charset="0"/>
                  <a:cs typeface="NikoshBAN" pitchFamily="2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394209" y="1942045"/>
                <a:ext cx="792480" cy="50015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bn-BD" sz="3200" b="1" dirty="0">
                  <a:solidFill>
                    <a:srgbClr val="00B050"/>
                  </a:solidFill>
                  <a:latin typeface="Times New Roman" pitchFamily="18" charset="0"/>
                  <a:cs typeface="NikoshBAN" pitchFamily="2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6608718" y="4210830"/>
                <a:ext cx="990600" cy="5993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endParaRPr lang="bn-BD" sz="3200" b="1" dirty="0">
                  <a:solidFill>
                    <a:srgbClr val="7030A0"/>
                  </a:solidFill>
                  <a:latin typeface="Times New Roman" pitchFamily="18" charset="0"/>
                  <a:cs typeface="NikoshBAN" pitchFamily="2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822644" y="2743201"/>
                <a:ext cx="659244" cy="37912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bn-BD" sz="3200" b="1" dirty="0">
                  <a:solidFill>
                    <a:schemeClr val="tx1"/>
                  </a:solidFill>
                  <a:latin typeface="Times New Roman" pitchFamily="18" charset="0"/>
                  <a:cs typeface="NikoshBAN" pitchFamily="2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5354690" y="3480125"/>
                <a:ext cx="1078762" cy="5662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bn-BD" sz="3200" b="1" dirty="0">
                  <a:solidFill>
                    <a:schemeClr val="tx1"/>
                  </a:solidFill>
                  <a:latin typeface="Times New Roman" pitchFamily="18" charset="0"/>
                  <a:cs typeface="NikoshBAN" pitchFamily="2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5135766" y="2231278"/>
                <a:ext cx="1318489" cy="51192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bn-BD" sz="3200" b="1" dirty="0">
                  <a:solidFill>
                    <a:schemeClr val="tx1"/>
                  </a:solidFill>
                  <a:latin typeface="Times New Roman" pitchFamily="18" charset="0"/>
                  <a:cs typeface="NikoshBAN" pitchFamily="2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597139" y="4402978"/>
                <a:ext cx="1138695" cy="55002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bn-BD" sz="3200" b="1" dirty="0">
                  <a:solidFill>
                    <a:schemeClr val="tx1"/>
                  </a:solidFill>
                  <a:latin typeface="Times New Roman" pitchFamily="18" charset="0"/>
                  <a:cs typeface="NikoshBAN" pitchFamily="2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5854942" y="5715000"/>
                <a:ext cx="1198626" cy="4572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8</a:t>
                </a:r>
                <a:endParaRPr lang="bn-BD" sz="3200" b="1" dirty="0">
                  <a:solidFill>
                    <a:schemeClr val="tx1"/>
                  </a:solidFill>
                  <a:latin typeface="Times New Roman" pitchFamily="18" charset="0"/>
                  <a:cs typeface="NikoshBAN" pitchFamily="2" charset="0"/>
                </a:endParaRPr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2764305" y="1368822"/>
              <a:ext cx="6677237" cy="4828678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Oval 38"/>
          <p:cNvSpPr/>
          <p:nvPr/>
        </p:nvSpPr>
        <p:spPr>
          <a:xfrm>
            <a:off x="8413309" y="836685"/>
            <a:ext cx="1400668" cy="1684954"/>
          </a:xfrm>
          <a:prstGeom prst="ellipse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200" dirty="0">
              <a:solidFill>
                <a:srgbClr val="FF0000"/>
              </a:solidFill>
              <a:latin typeface="Times New Roman" pitchFamily="18" charset="0"/>
              <a:cs typeface="NikoshBAN" pitchFamily="2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8963828" y="1325488"/>
            <a:ext cx="1514046" cy="1373495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1100"/>
          </a:p>
        </p:txBody>
      </p:sp>
      <p:sp>
        <p:nvSpPr>
          <p:cNvPr id="42" name="Oval 41"/>
          <p:cNvSpPr/>
          <p:nvPr/>
        </p:nvSpPr>
        <p:spPr>
          <a:xfrm>
            <a:off x="9133055" y="586861"/>
            <a:ext cx="1344819" cy="1363278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416093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95300" y="838201"/>
                <a:ext cx="65913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খ।</a:t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দেখাও </a:t>
                </a:r>
                <a:r>
                  <a:rPr lang="bn-BD" sz="32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যে</a:t>
                </a:r>
                <a:r>
                  <a:rPr lang="bn-BD" sz="32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bn-BD" sz="3200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bn-BD" sz="3200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𝑨</m:t>
                        </m:r>
                        <m:r>
                          <a:rPr lang="bn-BD" sz="32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∪</m:t>
                        </m:r>
                        <m:r>
                          <a:rPr lang="bn-BD" sz="32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𝑩</m:t>
                        </m:r>
                      </m:e>
                    </m:d>
                  </m:oMath>
                </a14:m>
                <a:r>
                  <a:rPr lang="as-IN" sz="32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˝</a:t>
                </a:r>
                <a:r>
                  <a:rPr lang="bn-BD" sz="32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bn-BD" sz="32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A</a:t>
                </a:r>
                <a14:m>
                  <m:oMath xmlns:m="http://schemas.openxmlformats.org/officeDocument/2006/math">
                    <m:r>
                      <a:rPr lang="bn-BD" sz="32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́</m:t>
                    </m:r>
                    <m:r>
                      <a:rPr lang="bn-BD" sz="32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∩</m:t>
                    </m:r>
                  </m:oMath>
                </a14:m>
                <a:r>
                  <a:rPr lang="bn-BD" sz="32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B</a:t>
                </a:r>
                <a:r>
                  <a:rPr lang="bn-BD" sz="3200" b="1" dirty="0">
                    <a:solidFill>
                      <a:schemeClr val="tx1"/>
                    </a:solidFill>
                    <a:latin typeface="Cambria Math"/>
                    <a:ea typeface="Cambria Math"/>
                    <a:cs typeface="NikoshBAN" pitchFamily="2" charset="0"/>
                  </a:rPr>
                  <a:t> ́</a:t>
                </a:r>
                <a:endParaRPr lang="bn-BD" sz="3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838201"/>
                <a:ext cx="6591300" cy="584775"/>
              </a:xfrm>
              <a:prstGeom prst="rect">
                <a:avLst/>
              </a:prstGeom>
              <a:blipFill rotWithShape="1">
                <a:blip r:embed="rId2"/>
                <a:stretch>
                  <a:fillRect l="-2311" t="-18947" b="-3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8600" y="1828800"/>
                <a:ext cx="8458200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BD" sz="320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bn-BD" sz="3200" dirty="0">
                    <a:solidFill>
                      <a:srgbClr val="C00000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bn-BD" sz="3200" i="1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bn-BD" sz="3200" i="1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  <m:t>𝐴</m:t>
                        </m:r>
                        <m:r>
                          <a:rPr lang="bn-BD" sz="32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∪</m:t>
                        </m:r>
                        <m:r>
                          <a:rPr lang="bn-BD" sz="32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𝐵</m:t>
                        </m:r>
                      </m:e>
                    </m:d>
                    <m:r>
                      <a:rPr lang="bn-BD" sz="3200" i="1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2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6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7</m:t>
                        </m:r>
                      </m:e>
                    </m:d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sz="320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5</m:t>
                        </m:r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6</m:t>
                        </m:r>
                      </m:e>
                    </m:d>
                  </m:oMath>
                </a14:m>
                <a:endParaRPr lang="en-US" sz="32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               </a:t>
                </a:r>
                <a:r>
                  <a:rPr lang="en-US" sz="32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200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3</m:t>
                        </m:r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5</m:t>
                        </m:r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6</m:t>
                        </m:r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7</m:t>
                        </m:r>
                      </m:e>
                    </m:d>
                  </m:oMath>
                </a14:m>
                <a:endParaRPr lang="bn-BD" sz="3200" dirty="0" smtClean="0"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:endParaRPr lang="en-US" sz="3200" dirty="0"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:r>
                  <a:rPr lang="en-US" sz="3200" b="1" dirty="0" smtClean="0">
                    <a:latin typeface="NikoshBAN" pitchFamily="2" charset="0"/>
                    <a:cs typeface="NikoshBAN" pitchFamily="2" charset="0"/>
                  </a:rPr>
                  <a:t>    </a:t>
                </a:r>
                <a:r>
                  <a:rPr lang="bn-BD" sz="3200" b="1" dirty="0" smtClean="0">
                    <a:latin typeface="NikoshBAN" pitchFamily="2" charset="0"/>
                    <a:cs typeface="NikoshBAN" pitchFamily="2" charset="0"/>
                  </a:rPr>
                  <a:t>বামপক্ষ</a:t>
                </a:r>
                <a:r>
                  <a:rPr lang="bn-BD" sz="3200" b="1" dirty="0"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bn-BD" sz="3200" b="1" i="1"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bn-BD" sz="3200" b="1" i="1">
                            <a:latin typeface="Cambria Math"/>
                            <a:cs typeface="NikoshBAN" pitchFamily="2" charset="0"/>
                          </a:rPr>
                          <m:t>𝑨</m:t>
                        </m:r>
                        <m:r>
                          <a:rPr lang="bn-BD" sz="3200" b="1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∪</m:t>
                        </m:r>
                        <m:r>
                          <a:rPr lang="bn-BD" sz="3200" b="1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𝑩</m:t>
                        </m:r>
                      </m:e>
                    </m:d>
                  </m:oMath>
                </a14:m>
                <a:r>
                  <a:rPr lang="as-IN" sz="3200" b="1" dirty="0">
                    <a:latin typeface="NikoshBAN" pitchFamily="2" charset="0"/>
                    <a:cs typeface="NikoshBAN" pitchFamily="2" charset="0"/>
                  </a:rPr>
                  <a:t>˝ </a:t>
                </a:r>
                <a:endParaRPr lang="bn-BD" sz="3200" b="1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3200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          </a:t>
                </a:r>
                <a:r>
                  <a:rPr lang="bn-BD" sz="3200" b="1" dirty="0" smtClean="0">
                    <a:solidFill>
                      <a:srgbClr val="FF0066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=</a:t>
                </a:r>
                <a:r>
                  <a:rPr lang="bn-BD" sz="3200" dirty="0" smtClean="0">
                    <a:solidFill>
                      <a:srgbClr val="FF0066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3200" i="1">
                        <a:solidFill>
                          <a:srgbClr val="FF0066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∪</m:t>
                    </m:r>
                  </m:oMath>
                </a14:m>
                <a:r>
                  <a:rPr lang="bn-BD" sz="3200" b="1" dirty="0">
                    <a:solidFill>
                      <a:srgbClr val="FF0066"/>
                    </a:solidFill>
                    <a:latin typeface="NikoshBAN" pitchFamily="2" charset="0"/>
                    <a:cs typeface="NikoshBAN" pitchFamily="2" charset="0"/>
                  </a:rPr>
                  <a:t>-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bn-BD" sz="3200" i="1">
                            <a:solidFill>
                              <a:srgbClr val="FF0066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bn-BD" sz="3200" i="1">
                            <a:solidFill>
                              <a:srgbClr val="FF0066"/>
                            </a:solidFill>
                            <a:latin typeface="Cambria Math"/>
                            <a:cs typeface="NikoshBAN" pitchFamily="2" charset="0"/>
                          </a:rPr>
                          <m:t>𝐴</m:t>
                        </m:r>
                        <m:r>
                          <a:rPr lang="bn-BD" sz="3200" i="1">
                            <a:solidFill>
                              <a:srgbClr val="FF0066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∪</m:t>
                        </m:r>
                        <m:r>
                          <a:rPr lang="bn-BD" sz="3200" i="1">
                            <a:solidFill>
                              <a:srgbClr val="FF0066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𝐵</m:t>
                        </m:r>
                      </m:e>
                    </m:d>
                    <m:r>
                      <a:rPr lang="bn-BD" sz="3200" i="1">
                        <a:solidFill>
                          <a:srgbClr val="FF0066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</m:oMath>
                </a14:m>
                <a:endParaRPr lang="bn-BD" sz="3200" b="1" dirty="0" smtClean="0">
                  <a:solidFill>
                    <a:srgbClr val="FF0066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32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b="1" dirty="0" smtClean="0">
                    <a:latin typeface="NikoshBAN" pitchFamily="2" charset="0"/>
                    <a:cs typeface="NikoshBAN" pitchFamily="2" charset="0"/>
                  </a:rPr>
                  <a:t>         </a:t>
                </a:r>
                <a:r>
                  <a:rPr lang="bn-BD" sz="32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200" i="1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sz="3200" i="1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en-US" sz="3200" i="1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3</m:t>
                        </m:r>
                        <m:r>
                          <a:rPr lang="en-US" sz="3200" i="1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320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4</m:t>
                        </m:r>
                        <m:r>
                          <a:rPr lang="en-US" sz="3200" i="1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5</m:t>
                        </m:r>
                        <m:r>
                          <a:rPr lang="en-US" sz="3200" i="1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6</m:t>
                        </m:r>
                        <m:r>
                          <a:rPr lang="en-US" sz="3200" i="1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7</m:t>
                        </m:r>
                        <m:r>
                          <a:rPr lang="en-US" sz="3200" i="1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320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8</m:t>
                        </m:r>
                      </m:e>
                    </m:d>
                    <m:r>
                      <a:rPr lang="en-US" sz="32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 </m:t>
                    </m:r>
                    <m:d>
                      <m:dPr>
                        <m:begChr m:val="{"/>
                        <m:endChr m:val="}"/>
                        <m:ctrlPr>
                          <a:rPr lang="en-US" sz="3200" i="1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sz="3200" i="1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en-US" sz="3200" i="1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3</m:t>
                        </m:r>
                        <m:r>
                          <a:rPr lang="en-US" sz="3200" i="1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5</m:t>
                        </m:r>
                        <m:r>
                          <a:rPr lang="en-US" sz="3200" i="1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6</m:t>
                        </m:r>
                        <m:r>
                          <a:rPr lang="en-US" sz="3200" i="1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7</m:t>
                        </m:r>
                      </m:e>
                    </m:d>
                  </m:oMath>
                </a14:m>
                <a:endParaRPr lang="en-US" sz="3200" dirty="0" smtClean="0"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:r>
                  <a:rPr lang="bn-BD" sz="3200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          </a:t>
                </a:r>
                <a:r>
                  <a:rPr lang="en-US" sz="3200" dirty="0" smtClean="0">
                    <a:solidFill>
                      <a:srgbClr val="00B05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20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4</m:t>
                        </m:r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.</m:t>
                        </m:r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8</m:t>
                        </m:r>
                      </m:e>
                    </m:d>
                  </m:oMath>
                </a14:m>
                <a:endParaRPr lang="en-US" sz="3200" dirty="0" smtClean="0">
                  <a:latin typeface="NikoshBAN" pitchFamily="2" charset="0"/>
                  <a:ea typeface="Cambria Math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828800"/>
                <a:ext cx="8458200" cy="3539430"/>
              </a:xfrm>
              <a:prstGeom prst="rect">
                <a:avLst/>
              </a:prstGeom>
              <a:blipFill rotWithShape="1">
                <a:blip r:embed="rId3"/>
                <a:stretch>
                  <a:fillRect l="-1875" t="-2065" b="-4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924800" y="1130588"/>
                <a:ext cx="3084286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ভেনচিত্র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হতে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পাই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- U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3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4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5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6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7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8</m:t>
                        </m:r>
                      </m:e>
                    </m:d>
                  </m:oMath>
                </a14:m>
                <a:endParaRPr lang="en-US" sz="2800" dirty="0">
                  <a:solidFill>
                    <a:schemeClr val="tx1"/>
                  </a:solidFill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:r>
                  <a:rPr lang="en-US" sz="2800" dirty="0">
                    <a:solidFill>
                      <a:schemeClr val="tx1"/>
                    </a:solidFill>
                    <a:ea typeface="Cambria Math"/>
                    <a:cs typeface="NikoshBAN" pitchFamily="2" charset="0"/>
                  </a:rPr>
                  <a:t>A=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6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7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,</a:t>
                </a:r>
              </a:p>
              <a:p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B=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800" b="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en-US" sz="2800" b="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2800" b="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3</m:t>
                        </m:r>
                        <m:r>
                          <a:rPr lang="en-US" sz="2800" b="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2800" b="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5</m:t>
                        </m:r>
                        <m:r>
                          <a:rPr lang="en-US" sz="2800" b="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2800" b="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6</m:t>
                        </m:r>
                      </m:e>
                    </m:d>
                  </m:oMath>
                </a14:m>
                <a:endParaRPr lang="en-US" sz="2800" dirty="0">
                  <a:solidFill>
                    <a:schemeClr val="tx1"/>
                  </a:solidFill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C=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800" b="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4</m:t>
                        </m:r>
                        <m:r>
                          <a:rPr lang="en-US" sz="2800" b="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2800" b="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5</m:t>
                        </m:r>
                        <m:r>
                          <a:rPr lang="en-US" sz="2800" b="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2800" b="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6</m:t>
                        </m:r>
                        <m:r>
                          <a:rPr lang="en-US" sz="2800" b="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2800" b="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7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bn-BD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1130588"/>
                <a:ext cx="3084286" cy="2246769"/>
              </a:xfrm>
              <a:prstGeom prst="rect">
                <a:avLst/>
              </a:prstGeom>
              <a:blipFill rotWithShape="1">
                <a:blip r:embed="rId4"/>
                <a:stretch>
                  <a:fillRect l="-3953" t="-2439" r="-5731" b="-7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596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78180" y="914400"/>
                <a:ext cx="10599420" cy="501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b="1" dirty="0" smtClean="0">
                    <a:solidFill>
                      <a:srgbClr val="FF0066"/>
                    </a:solidFill>
                    <a:latin typeface="NikoshBAN" pitchFamily="2" charset="0"/>
                    <a:cs typeface="NikoshBAN" pitchFamily="2" charset="0"/>
                  </a:rPr>
                  <a:t>ডানপক্ষ= A</a:t>
                </a:r>
                <a14:m>
                  <m:oMath xmlns:m="http://schemas.openxmlformats.org/officeDocument/2006/math">
                    <m:r>
                      <a:rPr lang="bn-BD" sz="3200" b="1" i="1">
                        <a:solidFill>
                          <a:srgbClr val="FF0066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́</m:t>
                    </m:r>
                  </m:oMath>
                </a14:m>
                <a:r>
                  <a:rPr lang="bn-BD" sz="3200" dirty="0" smtClean="0">
                    <a:solidFill>
                      <a:srgbClr val="FF0066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b="1" dirty="0" smtClean="0">
                    <a:solidFill>
                      <a:srgbClr val="FF0066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:r>
                  <a:rPr lang="bn-BD" sz="3200" b="1" dirty="0">
                    <a:solidFill>
                      <a:srgbClr val="FF0066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=</a:t>
                </a:r>
                <a:r>
                  <a:rPr lang="bn-BD" sz="3200" dirty="0">
                    <a:solidFill>
                      <a:srgbClr val="FF0066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3200" i="1">
                        <a:solidFill>
                          <a:srgbClr val="FF0066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∪</m:t>
                    </m:r>
                  </m:oMath>
                </a14:m>
                <a:r>
                  <a:rPr lang="bn-BD" sz="3200" b="1" dirty="0">
                    <a:solidFill>
                      <a:srgbClr val="FF0066"/>
                    </a:solidFill>
                    <a:latin typeface="NikoshBAN" pitchFamily="2" charset="0"/>
                    <a:cs typeface="NikoshBAN" pitchFamily="2" charset="0"/>
                  </a:rPr>
                  <a:t>- </a:t>
                </a:r>
                <a:r>
                  <a:rPr lang="bn-BD" sz="3200" dirty="0" smtClean="0">
                    <a:solidFill>
                      <a:srgbClr val="FF0066"/>
                    </a:solidFill>
                    <a:latin typeface="NikoshBAN" pitchFamily="2" charset="0"/>
                    <a:cs typeface="NikoshBAN" pitchFamily="2" charset="0"/>
                  </a:rPr>
                  <a:t>A</a:t>
                </a:r>
              </a:p>
              <a:p>
                <a:r>
                  <a:rPr lang="bn-BD" sz="3200" dirty="0" smtClean="0">
                    <a:solidFill>
                      <a:srgbClr val="FF0066"/>
                    </a:solidFill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200" i="1">
                            <a:solidFill>
                              <a:srgbClr val="FF0066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FF0066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sz="3200" i="1">
                            <a:solidFill>
                              <a:srgbClr val="FF0066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FF0066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en-US" sz="3200" i="1">
                            <a:solidFill>
                              <a:srgbClr val="FF0066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320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3</m:t>
                        </m:r>
                        <m:r>
                          <a:rPr lang="en-US" sz="320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320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4</m:t>
                        </m:r>
                        <m:r>
                          <a:rPr lang="en-US" sz="3200" i="1">
                            <a:solidFill>
                              <a:srgbClr val="FF0066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320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5</m:t>
                        </m:r>
                        <m:r>
                          <a:rPr lang="en-US" sz="320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FF0066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6</m:t>
                        </m:r>
                        <m:r>
                          <a:rPr lang="en-US" sz="3200" i="1">
                            <a:solidFill>
                              <a:srgbClr val="FF0066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FF0066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7</m:t>
                        </m:r>
                        <m:r>
                          <a:rPr lang="en-US" sz="3200" i="1">
                            <a:solidFill>
                              <a:srgbClr val="FF0066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320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8</m:t>
                        </m:r>
                      </m:e>
                    </m:d>
                    <m:r>
                      <a:rPr lang="en-US" sz="3200" i="1">
                        <a:solidFill>
                          <a:srgbClr val="FF0066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 </m:t>
                    </m:r>
                    <m:d>
                      <m:dPr>
                        <m:begChr m:val="{"/>
                        <m:endChr m:val="}"/>
                        <m:ctrlPr>
                          <a:rPr lang="en-US" sz="3200" i="1">
                            <a:solidFill>
                              <a:srgbClr val="FF0066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FF0066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sz="3200" i="1">
                            <a:solidFill>
                              <a:srgbClr val="FF0066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FF0066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en-US" sz="3200" i="1">
                            <a:solidFill>
                              <a:srgbClr val="FF0066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FF0066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6</m:t>
                        </m:r>
                        <m:r>
                          <a:rPr lang="en-US" sz="3200" i="1">
                            <a:solidFill>
                              <a:srgbClr val="FF0066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FF0066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7</m:t>
                        </m:r>
                      </m:e>
                    </m:d>
                  </m:oMath>
                </a14:m>
                <a:endParaRPr lang="en-US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2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5</m:t>
                        </m:r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8</m:t>
                        </m:r>
                      </m:e>
                    </m:d>
                  </m:oMath>
                </a14:m>
                <a:endParaRPr lang="en-US" sz="32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endParaRPr lang="bn-BD" sz="32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32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B</a:t>
                </a:r>
                <a:r>
                  <a:rPr lang="bn-BD" sz="3200" b="1" dirty="0" smtClean="0">
                    <a:solidFill>
                      <a:srgbClr val="7030A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́́ </a:t>
                </a:r>
                <a:r>
                  <a:rPr lang="bn-BD" sz="3200" dirty="0" smtClean="0">
                    <a:solidFill>
                      <a:srgbClr val="7030A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bn-BD" sz="3200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∪</m:t>
                    </m:r>
                  </m:oMath>
                </a14:m>
                <a:r>
                  <a:rPr lang="bn-BD" sz="32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- </a:t>
                </a:r>
                <a:r>
                  <a:rPr lang="bn-BD" sz="32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B</a:t>
                </a:r>
              </a:p>
              <a:p>
                <a:r>
                  <a:rPr lang="bn-BD" sz="32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en-US" sz="3200" dirty="0">
                    <a:solidFill>
                      <a:srgbClr val="7030A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3200" i="1" smtClean="0">
                            <a:solidFill>
                              <a:srgbClr val="FF0066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3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3200" i="1" smtClean="0">
                            <a:solidFill>
                              <a:srgbClr val="FF0066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4</m:t>
                        </m:r>
                        <m:r>
                          <a:rPr lang="en-US" sz="3200" i="1" smtClean="0">
                            <a:solidFill>
                              <a:srgbClr val="FF0066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5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6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3200" i="1" smtClean="0">
                            <a:solidFill>
                              <a:srgbClr val="FF0066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7</m:t>
                        </m:r>
                        <m:r>
                          <a:rPr lang="en-US" sz="3200" i="1" smtClean="0">
                            <a:solidFill>
                              <a:srgbClr val="FF0066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3200" i="1" smtClean="0">
                            <a:solidFill>
                              <a:srgbClr val="FF0066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8</m:t>
                        </m:r>
                      </m:e>
                    </m:d>
                    <m:r>
                      <a:rPr lang="en-US" sz="3200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3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5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6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</m:e>
                    </m:d>
                  </m:oMath>
                </a14:m>
                <a:endParaRPr lang="en-US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 smtClean="0">
                    <a:solidFill>
                      <a:srgbClr val="FF0066"/>
                    </a:solidFill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200" i="1" smtClean="0">
                            <a:solidFill>
                              <a:srgbClr val="FF0066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FF0066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3200" b="0" i="1" smtClean="0">
                            <a:solidFill>
                              <a:srgbClr val="FF0066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FF0066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en-US" sz="3200" b="0" i="1" smtClean="0">
                            <a:solidFill>
                              <a:srgbClr val="FF0066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FF0066"/>
                            </a:solidFill>
                            <a:latin typeface="Cambria Math"/>
                          </a:rPr>
                          <m:t>7</m:t>
                        </m:r>
                        <m:r>
                          <a:rPr lang="en-US" sz="3200" b="0" i="1" smtClean="0">
                            <a:solidFill>
                              <a:srgbClr val="FF0066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FF0066"/>
                            </a:solidFill>
                            <a:latin typeface="Cambria Math"/>
                          </a:rPr>
                          <m:t>8</m:t>
                        </m:r>
                      </m:e>
                    </m:d>
                  </m:oMath>
                </a14:m>
                <a:endParaRPr lang="en-US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3200" b="1" dirty="0" smtClean="0">
                    <a:solidFill>
                      <a:srgbClr val="34932F"/>
                    </a:solidFill>
                    <a:latin typeface="NikoshBAN" pitchFamily="2" charset="0"/>
                    <a:cs typeface="NikoshBAN" pitchFamily="2" charset="0"/>
                  </a:rPr>
                  <a:t>A</a:t>
                </a:r>
                <a14:m>
                  <m:oMath xmlns:m="http://schemas.openxmlformats.org/officeDocument/2006/math">
                    <m:r>
                      <a:rPr lang="bn-BD" sz="3200" b="1" i="1">
                        <a:solidFill>
                          <a:srgbClr val="34932F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́</m:t>
                    </m:r>
                    <m:r>
                      <a:rPr lang="bn-BD" sz="3200" b="1" i="1">
                        <a:solidFill>
                          <a:srgbClr val="34932F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∩</m:t>
                    </m:r>
                  </m:oMath>
                </a14:m>
                <a:r>
                  <a:rPr lang="bn-BD" sz="3200" b="1" dirty="0">
                    <a:solidFill>
                      <a:srgbClr val="34932F"/>
                    </a:solidFill>
                    <a:latin typeface="NikoshBAN" pitchFamily="2" charset="0"/>
                    <a:cs typeface="NikoshBAN" pitchFamily="2" charset="0"/>
                  </a:rPr>
                  <a:t>B</a:t>
                </a:r>
                <a:r>
                  <a:rPr lang="bn-BD" sz="3200" b="1" dirty="0">
                    <a:solidFill>
                      <a:srgbClr val="34932F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:r>
                  <a:rPr lang="bn-BD" sz="3200" b="1" dirty="0" smtClean="0">
                    <a:solidFill>
                      <a:srgbClr val="34932F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́ 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200" i="1">
                            <a:solidFill>
                              <a:srgbClr val="34932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34932F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3200" i="1">
                            <a:solidFill>
                              <a:srgbClr val="34932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200" i="1" smtClean="0">
                            <a:solidFill>
                              <a:srgbClr val="FF0066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en-US" sz="3200" i="1">
                            <a:solidFill>
                              <a:srgbClr val="34932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34932F"/>
                            </a:solidFill>
                            <a:latin typeface="Cambria Math"/>
                          </a:rPr>
                          <m:t>5</m:t>
                        </m:r>
                        <m:r>
                          <a:rPr lang="en-US" sz="3200" i="1">
                            <a:solidFill>
                              <a:srgbClr val="34932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200" i="1" smtClean="0">
                            <a:solidFill>
                              <a:srgbClr val="FF0066"/>
                            </a:solidFill>
                            <a:latin typeface="Cambria Math"/>
                          </a:rPr>
                          <m:t>8</m:t>
                        </m:r>
                      </m:e>
                    </m:d>
                  </m:oMath>
                </a14:m>
                <a:r>
                  <a:rPr lang="en-US" sz="3200" dirty="0" smtClean="0">
                    <a:solidFill>
                      <a:srgbClr val="34932F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34932F"/>
                        </a:solidFill>
                        <a:latin typeface="Cambria Math"/>
                        <a:ea typeface="Cambria Math"/>
                      </a:rPr>
                      <m:t>∩</m:t>
                    </m:r>
                    <m:r>
                      <a:rPr lang="en-US" sz="3200" i="1" dirty="0">
                        <a:solidFill>
                          <a:srgbClr val="34932F"/>
                        </a:solidFill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sz="3200" i="1">
                            <a:solidFill>
                              <a:srgbClr val="34932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34932F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3200" i="1">
                            <a:solidFill>
                              <a:srgbClr val="34932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200" i="1" smtClean="0">
                            <a:solidFill>
                              <a:srgbClr val="FF0066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en-US" sz="3200" i="1">
                            <a:solidFill>
                              <a:srgbClr val="34932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34932F"/>
                            </a:solidFill>
                            <a:latin typeface="Cambria Math"/>
                          </a:rPr>
                          <m:t>7</m:t>
                        </m:r>
                        <m:r>
                          <a:rPr lang="en-US" sz="3200" i="1">
                            <a:solidFill>
                              <a:srgbClr val="34932F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 sz="3200" i="1" smtClean="0">
                            <a:solidFill>
                              <a:srgbClr val="FF0066"/>
                            </a:solidFill>
                            <a:latin typeface="Cambria Math"/>
                          </a:rPr>
                          <m:t>8</m:t>
                        </m:r>
                      </m:e>
                    </m:d>
                  </m:oMath>
                </a14:m>
                <a:endParaRPr lang="en-US" sz="3200" dirty="0" smtClean="0">
                  <a:solidFill>
                    <a:srgbClr val="34932F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 smtClean="0">
                    <a:solidFill>
                      <a:srgbClr val="FF0066"/>
                    </a:solidFill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200" i="1">
                            <a:solidFill>
                              <a:srgbClr val="FF0066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FF0066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4</m:t>
                        </m:r>
                        <m:r>
                          <a:rPr lang="en-US" sz="3200" i="1">
                            <a:solidFill>
                              <a:srgbClr val="FF0066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.</m:t>
                        </m:r>
                        <m:r>
                          <a:rPr lang="en-US" sz="3200" i="1">
                            <a:solidFill>
                              <a:srgbClr val="FF0066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8</m:t>
                        </m:r>
                      </m:e>
                    </m:d>
                  </m:oMath>
                </a14:m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bn-BD" sz="3200" i="1" smtClean="0"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 (</a:t>
                </a:r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A</a:t>
                </a:r>
                <a14:m>
                  <m:oMath xmlns:m="http://schemas.openxmlformats.org/officeDocument/2006/math">
                    <m:r>
                      <a:rPr lang="bn-BD" sz="3200" i="1">
                        <a:latin typeface="Cambria Math"/>
                        <a:ea typeface="Cambria Math"/>
                        <a:cs typeface="NikoshBAN" pitchFamily="2" charset="0"/>
                      </a:rPr>
                      <m:t>∪</m:t>
                    </m:r>
                  </m:oMath>
                </a14:m>
                <a:r>
                  <a:rPr lang="bn-BD" sz="3200" b="1" dirty="0">
                    <a:latin typeface="NikoshBAN" pitchFamily="2" charset="0"/>
                    <a:cs typeface="NikoshBAN" pitchFamily="2" charset="0"/>
                  </a:rPr>
                  <a:t>B)</a:t>
                </a:r>
                <a:r>
                  <a:rPr lang="bn-BD" sz="3200" b="1" dirty="0">
                    <a:latin typeface="Cambria Math"/>
                    <a:ea typeface="Cambria Math"/>
                    <a:cs typeface="NikoshBAN" pitchFamily="2" charset="0"/>
                  </a:rPr>
                  <a:t>́</a:t>
                </a:r>
                <a:r>
                  <a:rPr lang="bn-BD" sz="3200" b="1" dirty="0">
                    <a:latin typeface="NikoshBAN" pitchFamily="2" charset="0"/>
                    <a:cs typeface="NikoshBAN" pitchFamily="2" charset="0"/>
                  </a:rPr>
                  <a:t>=A</a:t>
                </a:r>
                <a14:m>
                  <m:oMath xmlns:m="http://schemas.openxmlformats.org/officeDocument/2006/math">
                    <m:r>
                      <a:rPr lang="bn-BD" sz="3200" b="1" i="1">
                        <a:latin typeface="Cambria Math"/>
                        <a:ea typeface="Cambria Math"/>
                        <a:cs typeface="NikoshBAN" pitchFamily="2" charset="0"/>
                      </a:rPr>
                      <m:t>́</m:t>
                    </m:r>
                    <m:r>
                      <a:rPr lang="bn-BD" sz="3200" b="1" i="1">
                        <a:latin typeface="Cambria Math"/>
                        <a:ea typeface="Cambria Math"/>
                        <a:cs typeface="NikoshBAN" pitchFamily="2" charset="0"/>
                      </a:rPr>
                      <m:t>∩</m:t>
                    </m:r>
                  </m:oMath>
                </a14:m>
                <a:r>
                  <a:rPr lang="bn-BD" sz="3200" b="1" dirty="0">
                    <a:latin typeface="NikoshBAN" pitchFamily="2" charset="0"/>
                    <a:cs typeface="NikoshBAN" pitchFamily="2" charset="0"/>
                  </a:rPr>
                  <a:t>B</a:t>
                </a:r>
                <a:r>
                  <a:rPr lang="bn-BD" sz="3200" b="1" dirty="0">
                    <a:latin typeface="Cambria Math"/>
                    <a:ea typeface="Cambria Math"/>
                    <a:cs typeface="NikoshBAN" pitchFamily="2" charset="0"/>
                  </a:rPr>
                  <a:t> </a:t>
                </a:r>
                <a:r>
                  <a:rPr lang="bn-BD" sz="3200" b="1" dirty="0" smtClean="0">
                    <a:latin typeface="Cambria Math"/>
                    <a:ea typeface="Cambria Math"/>
                    <a:cs typeface="NikoshBAN" pitchFamily="2" charset="0"/>
                  </a:rPr>
                  <a:t>́ (দেখানো হল)</a:t>
                </a:r>
                <a:endParaRPr lang="bn-BD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" y="914400"/>
                <a:ext cx="10599420" cy="5016758"/>
              </a:xfrm>
              <a:prstGeom prst="rect">
                <a:avLst/>
              </a:prstGeom>
              <a:blipFill rotWithShape="1">
                <a:blip r:embed="rId2"/>
                <a:stretch>
                  <a:fillRect l="-1438" t="-1458" b="-3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193314" y="914400"/>
                <a:ext cx="3084286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U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3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4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5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6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7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8</m:t>
                        </m:r>
                      </m:e>
                    </m:d>
                  </m:oMath>
                </a14:m>
                <a:endParaRPr lang="en-US" sz="2800" dirty="0">
                  <a:solidFill>
                    <a:schemeClr val="tx1"/>
                  </a:solidFill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:r>
                  <a:rPr lang="en-US" sz="2800" dirty="0">
                    <a:solidFill>
                      <a:schemeClr val="tx1"/>
                    </a:solidFill>
                    <a:ea typeface="Cambria Math"/>
                    <a:cs typeface="NikoshBAN" pitchFamily="2" charset="0"/>
                  </a:rPr>
                  <a:t>A=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6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7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,</a:t>
                </a:r>
              </a:p>
              <a:p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B=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800" b="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en-US" sz="2800" b="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2800" b="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3</m:t>
                        </m:r>
                        <m:r>
                          <a:rPr lang="en-US" sz="2800" b="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2800" b="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5</m:t>
                        </m:r>
                        <m:r>
                          <a:rPr lang="en-US" sz="2800" b="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2800" b="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6</m:t>
                        </m:r>
                      </m:e>
                    </m:d>
                  </m:oMath>
                </a14:m>
                <a:endParaRPr lang="en-US" sz="2800" dirty="0">
                  <a:solidFill>
                    <a:schemeClr val="tx1"/>
                  </a:solidFill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C=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800" b="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4</m:t>
                        </m:r>
                        <m:r>
                          <a:rPr lang="en-US" sz="2800" b="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2800" b="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5</m:t>
                        </m:r>
                        <m:r>
                          <a:rPr lang="en-US" sz="2800" b="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2800" b="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6</m:t>
                        </m:r>
                        <m:r>
                          <a:rPr lang="en-US" sz="2800" b="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2800" b="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7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bn-BD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3314" y="914400"/>
                <a:ext cx="3084286" cy="1815882"/>
              </a:xfrm>
              <a:prstGeom prst="rect">
                <a:avLst/>
              </a:prstGeom>
              <a:blipFill rotWithShape="1">
                <a:blip r:embed="rId3"/>
                <a:stretch>
                  <a:fillRect l="-3953" t="-2685" r="-5929" b="-9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841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62000" y="1592606"/>
                <a:ext cx="10069286" cy="3293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33CC33"/>
                    </a:solidFill>
                    <a:latin typeface="NikoshBAN" pitchFamily="2" charset="0"/>
                    <a:cs typeface="NikoshBAN" pitchFamily="2" charset="0"/>
                  </a:rPr>
                  <a:t>১। </a:t>
                </a:r>
                <a:r>
                  <a:rPr lang="bn-BD" sz="3200" b="1" dirty="0" smtClean="0">
                    <a:solidFill>
                      <a:srgbClr val="33CC33"/>
                    </a:solidFill>
                    <a:latin typeface="NikoshBAN" pitchFamily="2" charset="0"/>
                    <a:cs typeface="NikoshBAN" pitchFamily="2" charset="0"/>
                  </a:rPr>
                  <a:t>শক্তি সেট কি?</a:t>
                </a:r>
              </a:p>
              <a:p>
                <a:r>
                  <a:rPr lang="en-US" sz="3200" b="1" dirty="0" smtClean="0">
                    <a:solidFill>
                      <a:srgbClr val="0066FF"/>
                    </a:solidFill>
                    <a:latin typeface="NikoshBAN" pitchFamily="2" charset="0"/>
                    <a:cs typeface="NikoshBAN" pitchFamily="2" charset="0"/>
                  </a:rPr>
                  <a:t>২। A=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200" b="1" i="1" smtClean="0">
                            <a:solidFill>
                              <a:srgbClr val="0066FF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rgbClr val="0066FF"/>
                            </a:solidFill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rgbClr val="0066FF"/>
                            </a:solidFill>
                            <a:latin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3200" b="1" i="1" smtClean="0">
                            <a:solidFill>
                              <a:srgbClr val="0066FF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  <m:r>
                          <a:rPr lang="en-US" sz="3200" b="1" i="1" smtClean="0">
                            <a:solidFill>
                              <a:srgbClr val="0066FF"/>
                            </a:solidFill>
                            <a:latin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3200" b="1" i="1" smtClean="0">
                            <a:solidFill>
                              <a:srgbClr val="0066FF"/>
                            </a:solidFill>
                            <a:latin typeface="Cambria Math"/>
                            <a:cs typeface="NikoshBAN" pitchFamily="2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3200" b="1" dirty="0" smtClean="0">
                    <a:solidFill>
                      <a:srgbClr val="0066FF"/>
                    </a:solidFill>
                    <a:latin typeface="NikoshBAN" pitchFamily="2" charset="0"/>
                    <a:cs typeface="NikoshBAN" pitchFamily="2" charset="0"/>
                  </a:rPr>
                  <a:t>,B=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200" b="1" i="1" dirty="0" smtClean="0">
                            <a:solidFill>
                              <a:srgbClr val="0066FF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3200" b="1" i="1" dirty="0" smtClean="0">
                            <a:solidFill>
                              <a:srgbClr val="0066FF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  <m:r>
                          <a:rPr lang="en-US" sz="3200" b="1" i="1" dirty="0" smtClean="0">
                            <a:solidFill>
                              <a:srgbClr val="0066FF"/>
                            </a:solidFill>
                            <a:latin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3200" b="1" i="1" dirty="0" smtClean="0">
                            <a:solidFill>
                              <a:srgbClr val="0066FF"/>
                            </a:solidFill>
                            <a:latin typeface="Cambria Math"/>
                            <a:cs typeface="NikoshBAN" pitchFamily="2" charset="0"/>
                          </a:rPr>
                          <m:t>𝟑</m:t>
                        </m:r>
                        <m:r>
                          <a:rPr lang="en-US" sz="3200" b="1" i="1" dirty="0" smtClean="0">
                            <a:solidFill>
                              <a:srgbClr val="0066FF"/>
                            </a:solidFill>
                            <a:latin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3200" b="1" i="1" dirty="0" smtClean="0">
                            <a:solidFill>
                              <a:srgbClr val="0066FF"/>
                            </a:solidFill>
                            <a:latin typeface="Cambria Math"/>
                            <a:cs typeface="NikoshBAN" pitchFamily="2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3200" b="1" dirty="0" smtClean="0">
                    <a:solidFill>
                      <a:srgbClr val="0066FF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b="1" dirty="0" smtClean="0">
                    <a:solidFill>
                      <a:srgbClr val="0066FF"/>
                    </a:solidFill>
                    <a:latin typeface="NikoshBAN" pitchFamily="2" charset="0"/>
                    <a:cs typeface="NikoshBAN" pitchFamily="2" charset="0"/>
                  </a:rPr>
                  <a:t>হলে, </a:t>
                </a:r>
                <a:r>
                  <a:rPr lang="en-US" sz="3200" b="1" dirty="0" smtClean="0">
                    <a:solidFill>
                      <a:srgbClr val="0066FF"/>
                    </a:solidFill>
                    <a:latin typeface="NikoshBAN" pitchFamily="2" charset="0"/>
                    <a:cs typeface="NikoshBAN" pitchFamily="2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66FF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∪</m:t>
                    </m:r>
                  </m:oMath>
                </a14:m>
                <a:r>
                  <a:rPr lang="en-US" sz="3200" b="1" dirty="0" smtClean="0">
                    <a:solidFill>
                      <a:srgbClr val="0066FF"/>
                    </a:solidFill>
                    <a:latin typeface="NikoshBAN" pitchFamily="2" charset="0"/>
                    <a:cs typeface="NikoshBAN" pitchFamily="2" charset="0"/>
                  </a:rPr>
                  <a:t>B =</a:t>
                </a:r>
                <a:r>
                  <a:rPr lang="bn-BD" sz="3200" b="1" dirty="0" smtClean="0">
                    <a:solidFill>
                      <a:srgbClr val="0066FF"/>
                    </a:solidFill>
                    <a:latin typeface="NikoshBAN" pitchFamily="2" charset="0"/>
                    <a:cs typeface="NikoshBAN" pitchFamily="2" charset="0"/>
                  </a:rPr>
                  <a:t>কত?</a:t>
                </a:r>
                <a:endParaRPr lang="en-US" sz="3200" b="1" dirty="0" smtClean="0">
                  <a:solidFill>
                    <a:srgbClr val="0066FF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b="1" dirty="0" smtClean="0">
                    <a:solidFill>
                      <a:srgbClr val="FF0066"/>
                    </a:solidFill>
                    <a:latin typeface="NikoshBAN" pitchFamily="2" charset="0"/>
                    <a:cs typeface="NikoshBAN" pitchFamily="2" charset="0"/>
                  </a:rPr>
                  <a:t>৩। </a:t>
                </a:r>
                <a:r>
                  <a:rPr lang="bn-BD" sz="3200" dirty="0" smtClean="0">
                    <a:solidFill>
                      <a:srgbClr val="FF0066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যদি </a:t>
                </a:r>
                <a:r>
                  <a:rPr lang="en-US" sz="3200" dirty="0">
                    <a:solidFill>
                      <a:srgbClr val="FF0066"/>
                    </a:solidFill>
                    <a:ea typeface="Cambria Math"/>
                    <a:cs typeface="NikoshBAN" pitchFamily="2" charset="0"/>
                  </a:rPr>
                  <a:t>A=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200" i="1">
                            <a:solidFill>
                              <a:srgbClr val="FF0066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FF0066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sz="3200" i="1">
                            <a:solidFill>
                              <a:srgbClr val="FF0066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FF0066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3</m:t>
                        </m:r>
                        <m:r>
                          <a:rPr lang="en-US" sz="3200" i="1">
                            <a:solidFill>
                              <a:srgbClr val="FF0066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FF0066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rgbClr val="FF0066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,B=</a:t>
                </a:r>
                <a:r>
                  <a:rPr lang="en-US" sz="3200" dirty="0">
                    <a:solidFill>
                      <a:srgbClr val="FF0066"/>
                    </a:solidFill>
                    <a:ea typeface="Cambria Math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200" i="1">
                            <a:solidFill>
                              <a:srgbClr val="FF0066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FF0066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en-US" sz="3200" i="1">
                            <a:solidFill>
                              <a:srgbClr val="FF0066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FF0066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4</m:t>
                        </m:r>
                        <m:r>
                          <a:rPr lang="en-US" sz="3200" i="1">
                            <a:solidFill>
                              <a:srgbClr val="FF0066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FF0066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6</m:t>
                        </m:r>
                      </m:e>
                    </m:d>
                    <m:r>
                      <a:rPr lang="en-US" sz="3200">
                        <a:solidFill>
                          <a:srgbClr val="FF0066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,</m:t>
                    </m:r>
                  </m:oMath>
                </a14:m>
                <a:r>
                  <a:rPr lang="en-US" sz="3200" dirty="0">
                    <a:solidFill>
                      <a:srgbClr val="FF0066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:r>
                  <a:rPr lang="bn-BD" sz="3200" dirty="0">
                    <a:solidFill>
                      <a:srgbClr val="FF0066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হলে </a:t>
                </a:r>
                <a:endParaRPr lang="en-US" sz="3200" dirty="0" smtClean="0">
                  <a:solidFill>
                    <a:srgbClr val="FF0066"/>
                  </a:solidFill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:r>
                  <a:rPr lang="en-US" sz="3200" dirty="0">
                    <a:solidFill>
                      <a:srgbClr val="FF0066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:r>
                  <a:rPr lang="en-US" sz="3200" dirty="0" smtClean="0">
                    <a:solidFill>
                      <a:srgbClr val="FF0066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  (i) A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66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∩</m:t>
                    </m:r>
                  </m:oMath>
                </a14:m>
                <a:r>
                  <a:rPr lang="en-US" sz="3200" dirty="0">
                    <a:solidFill>
                      <a:srgbClr val="FF0066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B</a:t>
                </a:r>
                <a:r>
                  <a:rPr lang="en-US" sz="4000" dirty="0">
                    <a:solidFill>
                      <a:srgbClr val="FF0066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:r>
                  <a:rPr lang="en-US" sz="4000" dirty="0" smtClean="0">
                    <a:solidFill>
                      <a:srgbClr val="FF0066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  </a:t>
                </a:r>
              </a:p>
              <a:p>
                <a:r>
                  <a:rPr lang="en-US" sz="4000" dirty="0">
                    <a:solidFill>
                      <a:srgbClr val="FF0066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:r>
                  <a:rPr lang="en-US" sz="4000" dirty="0" smtClean="0">
                    <a:solidFill>
                      <a:srgbClr val="FF0066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 (ii) </a:t>
                </a:r>
                <a:r>
                  <a:rPr lang="en-US" sz="3200" dirty="0" smtClean="0">
                    <a:solidFill>
                      <a:srgbClr val="FF0066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66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∪ </m:t>
                    </m:r>
                  </m:oMath>
                </a14:m>
                <a:r>
                  <a:rPr lang="en-US" sz="3200" dirty="0">
                    <a:solidFill>
                      <a:srgbClr val="FF0066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B </a:t>
                </a:r>
                <a:r>
                  <a:rPr lang="bn-BD" sz="3200" dirty="0">
                    <a:solidFill>
                      <a:srgbClr val="FF0066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এ</a:t>
                </a:r>
                <a:r>
                  <a:rPr lang="en-US" sz="3200" dirty="0" err="1">
                    <a:solidFill>
                      <a:srgbClr val="FF0066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বং</a:t>
                </a:r>
                <a:r>
                  <a:rPr lang="en-US" sz="3200" dirty="0">
                    <a:solidFill>
                      <a:srgbClr val="FF0066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:endParaRPr lang="en-US" sz="3200" dirty="0" smtClean="0">
                  <a:solidFill>
                    <a:srgbClr val="FF0066"/>
                  </a:solidFill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:r>
                  <a:rPr lang="en-US" sz="3200" dirty="0">
                    <a:solidFill>
                      <a:srgbClr val="FF0066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:r>
                  <a:rPr lang="en-US" sz="3200" dirty="0" smtClean="0">
                    <a:solidFill>
                      <a:srgbClr val="FF0066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  (iii) P(A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FF0066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∩</m:t>
                    </m:r>
                  </m:oMath>
                </a14:m>
                <a:r>
                  <a:rPr lang="en-US" sz="3200" dirty="0" smtClean="0">
                    <a:solidFill>
                      <a:srgbClr val="FF0066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B) </a:t>
                </a:r>
                <a:r>
                  <a:rPr lang="en-US" sz="3200" dirty="0" err="1" smtClean="0">
                    <a:solidFill>
                      <a:srgbClr val="FF0066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এর</a:t>
                </a:r>
                <a:r>
                  <a:rPr lang="en-US" sz="3200" dirty="0" smtClean="0">
                    <a:solidFill>
                      <a:srgbClr val="FF0066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rgbClr val="FF0066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মান</a:t>
                </a:r>
                <a:r>
                  <a:rPr lang="en-US" sz="3200" dirty="0">
                    <a:solidFill>
                      <a:srgbClr val="FF0066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rgbClr val="FF0066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নির্ণয়</a:t>
                </a:r>
                <a:r>
                  <a:rPr lang="en-US" sz="3200" dirty="0">
                    <a:solidFill>
                      <a:srgbClr val="FF0066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rgbClr val="FF0066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কর</a:t>
                </a:r>
                <a:r>
                  <a:rPr lang="en-US" sz="3200" dirty="0">
                    <a:solidFill>
                      <a:srgbClr val="FF0066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।</a:t>
                </a:r>
                <a:endParaRPr lang="bn-BD" sz="3200" dirty="0">
                  <a:solidFill>
                    <a:srgbClr val="FF0066"/>
                  </a:solidFill>
                  <a:latin typeface="NikoshBAN" pitchFamily="2" charset="0"/>
                  <a:ea typeface="Cambria Math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592606"/>
                <a:ext cx="10069286" cy="3293209"/>
              </a:xfrm>
              <a:prstGeom prst="rect">
                <a:avLst/>
              </a:prstGeom>
              <a:blipFill rotWithShape="1">
                <a:blip r:embed="rId2"/>
                <a:stretch>
                  <a:fillRect l="-2119" t="-2407" b="-5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962400" y="533400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33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07262" y="4841391"/>
            <a:ext cx="108703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 হতে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(i)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A</a:t>
            </a:r>
            <a:r>
              <a:rPr lang="bn-BD" sz="3200" dirty="0" smtClean="0">
                <a:latin typeface="Cambria Math"/>
                <a:ea typeface="Cambria Math"/>
                <a:cs typeface="NikoshBAN" pitchFamily="2" charset="0"/>
              </a:rPr>
              <a:t>́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U B</a:t>
            </a:r>
            <a:r>
              <a:rPr lang="bn-BD" sz="3200" dirty="0" smtClean="0">
                <a:latin typeface="Cambria Math"/>
                <a:ea typeface="Cambria Math"/>
                <a:cs typeface="NikoshBAN" pitchFamily="2" charset="0"/>
              </a:rPr>
              <a:t>́́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এর মান নির্ণয় কর।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(ii) P</a:t>
            </a:r>
            <a:r>
              <a:rPr lang="en-US" sz="3200" dirty="0" smtClean="0">
                <a:latin typeface="Cambria Math"/>
                <a:ea typeface="Cambria Math"/>
                <a:cs typeface="NikoshBAN" pitchFamily="2" charset="0"/>
              </a:rPr>
              <a:t>(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B</a:t>
            </a:r>
            <a:r>
              <a:rPr lang="bn-BD" sz="3200" dirty="0" smtClean="0">
                <a:latin typeface="Cambria Math"/>
                <a:ea typeface="Cambria Math"/>
                <a:cs typeface="NikoshBAN" pitchFamily="2" charset="0"/>
              </a:rPr>
              <a:t>́́</a:t>
            </a:r>
            <a:r>
              <a:rPr lang="en-US" sz="3200" dirty="0" smtClean="0">
                <a:latin typeface="Cambria Math"/>
                <a:ea typeface="Cambria Math"/>
                <a:cs typeface="NikoshBAN" pitchFamily="2" charset="0"/>
              </a:rPr>
              <a:t>)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এর মান নির্ণয় কর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70535" y="1484962"/>
            <a:ext cx="6785610" cy="3352800"/>
            <a:chOff x="1485900" y="1676401"/>
            <a:chExt cx="6785610" cy="3352800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5027" y="2805114"/>
              <a:ext cx="37148" cy="28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1485900" y="1676401"/>
              <a:ext cx="6785610" cy="33528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/>
            </a:p>
          </p:txBody>
        </p:sp>
        <p:sp>
          <p:nvSpPr>
            <p:cNvPr id="5" name="Oval 4"/>
            <p:cNvSpPr/>
            <p:nvPr/>
          </p:nvSpPr>
          <p:spPr>
            <a:xfrm>
              <a:off x="2179320" y="2209800"/>
              <a:ext cx="2866349" cy="2506517"/>
            </a:xfrm>
            <a:prstGeom prst="ellipse">
              <a:avLst/>
            </a:prstGeom>
            <a:noFill/>
            <a:ln w="5715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 sz="3200" dirty="0">
                <a:solidFill>
                  <a:srgbClr val="FF0000"/>
                </a:solidFill>
                <a:latin typeface="Times New Roman" pitchFamily="18" charset="0"/>
                <a:cs typeface="NikoshBAN" pitchFamily="2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612494" y="2362201"/>
              <a:ext cx="2930524" cy="2354117"/>
            </a:xfrm>
            <a:prstGeom prst="ellipse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 sz="110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160520" y="3161362"/>
              <a:ext cx="594360" cy="42003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bn-BD" sz="3200" b="1" dirty="0">
                <a:solidFill>
                  <a:srgbClr val="00B050"/>
                </a:solidFill>
                <a:latin typeface="Times New Roman" pitchFamily="18" charset="0"/>
                <a:cs typeface="NikoshBAN" pitchFamily="2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674620" y="3700556"/>
              <a:ext cx="495300" cy="49044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bn-BD" sz="3200" b="1" dirty="0">
                <a:solidFill>
                  <a:srgbClr val="00B050"/>
                </a:solidFill>
                <a:latin typeface="Times New Roman" pitchFamily="18" charset="0"/>
                <a:cs typeface="NikoshBAN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25027" y="2243046"/>
              <a:ext cx="792480" cy="5001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bn-BD" sz="3200" b="1" dirty="0">
                <a:solidFill>
                  <a:srgbClr val="0066FF"/>
                </a:solidFill>
                <a:latin typeface="Times New Roman" pitchFamily="18" charset="0"/>
                <a:cs typeface="NikoshBAN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179320" y="1943364"/>
              <a:ext cx="990600" cy="5993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bn-BD" sz="3200" b="1" dirty="0">
                <a:solidFill>
                  <a:srgbClr val="FF0066"/>
                </a:solidFill>
                <a:latin typeface="Times New Roman" pitchFamily="18" charset="0"/>
                <a:cs typeface="NikoshBAN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97691" y="2786569"/>
              <a:ext cx="891540" cy="5662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bn-BD" sz="3200" b="1" dirty="0">
                <a:solidFill>
                  <a:srgbClr val="00B050"/>
                </a:solidFill>
                <a:latin typeface="Times New Roman" pitchFamily="18" charset="0"/>
                <a:cs typeface="NikoshBAN" pitchFamily="2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983957" y="3700556"/>
              <a:ext cx="941070" cy="5500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bn-BD" sz="3200" b="1" dirty="0">
                <a:solidFill>
                  <a:srgbClr val="00B050"/>
                </a:solidFill>
                <a:latin typeface="Times New Roman" pitchFamily="18" charset="0"/>
                <a:cs typeface="NikoshBAN" pitchFamily="2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872740" y="2514600"/>
              <a:ext cx="990600" cy="4274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rgbClr val="34932F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bn-BD" sz="3200" dirty="0">
                <a:solidFill>
                  <a:srgbClr val="34932F"/>
                </a:solidFill>
                <a:latin typeface="Times New Roman" pitchFamily="18" charset="0"/>
                <a:cs typeface="NikoshBAN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6536871" y="3945778"/>
                  <a:ext cx="1089660" cy="5929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 smtClean="0">
                            <a:solidFill>
                              <a:srgbClr val="34932F"/>
                            </a:solidFill>
                            <a:latin typeface="Cambria Math"/>
                          </a:rPr>
                          <m:t>6</m:t>
                        </m:r>
                      </m:oMath>
                    </m:oMathPara>
                  </a14:m>
                  <a:endParaRPr lang="bn-BD" sz="3200" dirty="0">
                    <a:solidFill>
                      <a:srgbClr val="34932F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6871" y="3945778"/>
                  <a:ext cx="1089660" cy="59297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11340" b="-3402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/>
          <p:cNvGrpSpPr/>
          <p:nvPr/>
        </p:nvGrpSpPr>
        <p:grpSpPr>
          <a:xfrm>
            <a:off x="7681028" y="476917"/>
            <a:ext cx="3455700" cy="2273678"/>
            <a:chOff x="3048000" y="156925"/>
            <a:chExt cx="4114800" cy="2751178"/>
          </a:xfrm>
        </p:grpSpPr>
        <p:grpSp>
          <p:nvGrpSpPr>
            <p:cNvPr id="22" name="Group 21"/>
            <p:cNvGrpSpPr/>
            <p:nvPr/>
          </p:nvGrpSpPr>
          <p:grpSpPr>
            <a:xfrm>
              <a:off x="3048000" y="156925"/>
              <a:ext cx="4114800" cy="2751178"/>
              <a:chOff x="2923308" y="152400"/>
              <a:chExt cx="3477491" cy="2275609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2923308" y="904009"/>
                <a:ext cx="3456708" cy="1524000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Isosceles Triangle 27"/>
              <p:cNvSpPr/>
              <p:nvPr/>
            </p:nvSpPr>
            <p:spPr>
              <a:xfrm>
                <a:off x="2971799" y="152400"/>
                <a:ext cx="3428999" cy="762000"/>
              </a:xfrm>
              <a:prstGeom prst="triangle">
                <a:avLst/>
              </a:prstGeom>
              <a:blipFill>
                <a:blip r:embed="rId5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923308" y="1048434"/>
                <a:ext cx="3477491" cy="1093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65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6500" dirty="0" err="1">
                    <a:latin typeface="NikoshBAN" pitchFamily="2" charset="0"/>
                    <a:cs typeface="NikoshBAN" pitchFamily="2" charset="0"/>
                  </a:rPr>
                  <a:t>বাড়ির</a:t>
                </a:r>
                <a:r>
                  <a:rPr lang="en-US" sz="65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6500" dirty="0" err="1">
                    <a:latin typeface="NikoshBAN" pitchFamily="2" charset="0"/>
                    <a:cs typeface="NikoshBAN" pitchFamily="2" charset="0"/>
                  </a:rPr>
                  <a:t>কাজ</a:t>
                </a:r>
                <a:endParaRPr lang="en-US" sz="65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340064" y="1787387"/>
                <a:ext cx="311598" cy="640622"/>
              </a:xfrm>
              <a:prstGeom prst="rect">
                <a:avLst/>
              </a:prstGeom>
              <a:blipFill>
                <a:blip r:embed="rId6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5093104" y="2133600"/>
              <a:ext cx="226438" cy="774503"/>
            </a:xfrm>
            <a:prstGeom prst="rect">
              <a:avLst/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969012" y="2447479"/>
              <a:ext cx="228600" cy="259624"/>
            </a:xfrm>
            <a:prstGeom prst="ellipse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7942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2740" y="1066803"/>
            <a:ext cx="8717280" cy="3669947"/>
          </a:xfrm>
          <a:prstGeom prst="rect">
            <a:avLst/>
          </a:prstGeom>
          <a:noFill/>
        </p:spPr>
        <p:txBody>
          <a:bodyPr wrap="square" lIns="98773" tIns="49387" rIns="98773" bIns="49387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5800" b="1" dirty="0" err="1">
                <a:ln w="50800"/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মনযোগ</a:t>
            </a:r>
            <a:r>
              <a:rPr lang="en-US" sz="5800" b="1" dirty="0">
                <a:ln w="50800"/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b="1" dirty="0" err="1">
                <a:ln w="50800"/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5800" b="1" dirty="0">
                <a:ln w="50800"/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b="1" dirty="0" err="1">
                <a:ln w="50800"/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ক্লাসটি</a:t>
            </a:r>
            <a:r>
              <a:rPr lang="en-US" sz="5800" b="1" dirty="0">
                <a:ln w="50800"/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b="1" dirty="0" err="1">
                <a:ln w="50800"/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দেখার</a:t>
            </a:r>
            <a:r>
              <a:rPr lang="en-US" sz="5800" b="1" dirty="0">
                <a:ln w="50800"/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5800" b="1" dirty="0">
              <a:ln w="50800"/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800" b="1" dirty="0" err="1">
                <a:ln w="50800"/>
                <a:solidFill>
                  <a:srgbClr val="0E6618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5800" b="1" dirty="0">
                <a:ln w="50800"/>
                <a:solidFill>
                  <a:srgbClr val="0E6618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800" b="1" dirty="0" err="1">
                <a:ln w="50800"/>
                <a:solidFill>
                  <a:srgbClr val="0E6618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5800" b="1" dirty="0">
                <a:ln w="50800"/>
                <a:solidFill>
                  <a:srgbClr val="0E6618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BD" sz="5800" b="1" dirty="0">
              <a:ln w="50800"/>
              <a:solidFill>
                <a:srgbClr val="0E6618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58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5800" b="1" dirty="0" err="1">
                <a:ln w="5080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5800" b="1" dirty="0">
                <a:ln w="5080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b="1" dirty="0" err="1">
                <a:ln w="5080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5800" b="1" dirty="0">
                <a:ln w="5080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5800" b="1" dirty="0">
              <a:ln w="50800"/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58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58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b="1" dirty="0" err="1">
                <a:ln w="5080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নিরাপদে</a:t>
            </a:r>
            <a:r>
              <a:rPr lang="en-US" sz="5800" b="1" dirty="0">
                <a:ln w="5080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b="1" dirty="0" err="1">
                <a:ln w="5080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5800" b="1" dirty="0">
                <a:ln w="5080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2"/>
            <a:ext cx="2415540" cy="641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18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81000"/>
            <a:ext cx="10911840" cy="606319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“বিস্‌মিল্লাহির </a:t>
            </a: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রাহমানির </a:t>
            </a:r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রাহিম”</a:t>
            </a:r>
          </a:p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 শিক্ষার্থী, অভিভাবক, শিক্ষক ও অন্যান্য যে যেখান থেকে দেখছেন সবাইকে আমার সালাম </a:t>
            </a:r>
          </a:p>
          <a:p>
            <a:pPr algn="ctr"/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আসসালামু আলাইকুম ওয়ারাহমাতুল্লাহ” 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আসা করি সবাই ভালো আছেন। আমিও ভালো আছি। </a:t>
            </a:r>
          </a:p>
          <a:p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“আমার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ঘরে আমার </a:t>
            </a: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স্কুল”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অনলাইন ক্লাস পরিচালনায় ইটাখোলা উচ্চ বিদ্যালয়ের পক্ষ্য থেকে –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আমি জাহানারা বেগম সহকারী শিক্ষক(গণিত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) 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আজ আমি নবম শ্রেণির গণিত বিষয়ে প্রথম অধ্যায়ের </a:t>
            </a:r>
          </a:p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                    “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2.1</a:t>
            </a:r>
            <a:r>
              <a:rPr lang="bn-BD" sz="28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সেট</a:t>
            </a:r>
            <a:r>
              <a:rPr lang="bn-BD" sz="1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1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-</a:t>
            </a:r>
            <a:r>
              <a:rPr lang="bn-BD" sz="16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”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নিয়ে উপস্থাপন করবো। 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ক্লাস শুরু করার আগে শিক্ষার্থী বন্ধুরা নবম শ্রেণির গণিত বই ,খাতা ইত্যাদি প্রয়োজনীয় সামগ্রী সঙ্গে নিবে। চলো বন্ধুরা ক্লাসে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....।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81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797" y="393861"/>
            <a:ext cx="10921321" cy="221599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13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97" y="2609850"/>
            <a:ext cx="11140163" cy="395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25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2480" y="2133601"/>
            <a:ext cx="10500360" cy="4815552"/>
          </a:xfrm>
          <a:prstGeom prst="rect">
            <a:avLst/>
          </a:prstGeom>
          <a:noFill/>
        </p:spPr>
        <p:txBody>
          <a:bodyPr wrap="square" lIns="105540" tIns="52770" rIns="105540" bIns="52770" rtlCol="0">
            <a:spAutoFit/>
          </a:bodyPr>
          <a:lstStyle/>
          <a:p>
            <a:r>
              <a:rPr lang="en-US" sz="5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5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দ্র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5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ক্লাসটি</a:t>
            </a:r>
            <a:r>
              <a:rPr lang="bn-BD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5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9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 </a:t>
            </a:r>
            <a:r>
              <a:rPr lang="en-US" sz="5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শ্রেনির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খাতা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কলম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</a:p>
          <a:p>
            <a:r>
              <a:rPr lang="en-US" sz="5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জ্যামিতি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বক্স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রাখবে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5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স্কিনে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5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  </a:t>
            </a:r>
            <a:r>
              <a:rPr lang="en-US" sz="5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টেনে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সম্পূর্ণ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5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ক্লাসটি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দেখবে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5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ক্লাসটি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তোমারা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5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উপকৃত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হও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তবেই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স্বার্থকতা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6" t="7045" r="6550" b="5455"/>
          <a:stretch/>
        </p:blipFill>
        <p:spPr>
          <a:xfrm>
            <a:off x="4556761" y="384043"/>
            <a:ext cx="1805937" cy="18716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6875" r="6172" b="33593"/>
          <a:stretch/>
        </p:blipFill>
        <p:spPr>
          <a:xfrm>
            <a:off x="6637022" y="344227"/>
            <a:ext cx="3665219" cy="19513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382" y="171450"/>
            <a:ext cx="1998458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05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33553" y="1676400"/>
            <a:ext cx="8420100" cy="4100834"/>
          </a:xfrm>
          <a:prstGeom prst="rect">
            <a:avLst/>
          </a:prstGeom>
          <a:noFill/>
        </p:spPr>
        <p:txBody>
          <a:bodyPr wrap="square" lIns="98773" tIns="49387" rIns="98773" bIns="49387" rtlCol="0">
            <a:spAutoFit/>
          </a:bodyPr>
          <a:lstStyle/>
          <a:p>
            <a:r>
              <a:rPr lang="en-US" sz="6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5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en-US" sz="6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5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6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5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ঘ</a:t>
            </a:r>
            <a:r>
              <a:rPr lang="bn-BD" sz="6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5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6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5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5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6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5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5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6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5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“ </a:t>
            </a:r>
          </a:p>
          <a:p>
            <a:r>
              <a:rPr lang="en-US" sz="6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5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    Online class এ</a:t>
            </a:r>
          </a:p>
          <a:p>
            <a:r>
              <a:rPr lang="en-US" sz="6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5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6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5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5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6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5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6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5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6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5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841" y="3200400"/>
            <a:ext cx="2154555" cy="2457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540"/>
            <a:ext cx="5954676" cy="73165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679" y="-90151"/>
            <a:ext cx="5987852" cy="7329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274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0783E-6 4.30556E-6 L -0.51573 0.004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79" y="2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1103E-6 4.30556E-6 L 0.51929 -0.0056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64" y="-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 txBox="1">
            <a:spLocks/>
          </p:cNvSpPr>
          <p:nvPr/>
        </p:nvSpPr>
        <p:spPr>
          <a:xfrm>
            <a:off x="7966901" y="2971803"/>
            <a:ext cx="3566160" cy="408011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11380661" cy="640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315029" y="1934796"/>
            <a:ext cx="738778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জাহানারা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এস-সি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ইটাখোলা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ক্ষেতলাল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জয়পুরহাট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solidFill>
                <a:srgbClr val="002060"/>
              </a:solidFill>
            </a:endParaRPr>
          </a:p>
          <a:p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358639" y="137886"/>
            <a:ext cx="3169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26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81190" y="1976845"/>
            <a:ext cx="48720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9ম</a:t>
            </a:r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শ্রেণি</a:t>
            </a:r>
          </a:p>
          <a:p>
            <a:pPr algn="ctr">
              <a:spcBef>
                <a:spcPct val="0"/>
              </a:spcBef>
              <a:defRPr/>
            </a:pPr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বিষয়ঃ গণিত</a:t>
            </a:r>
            <a:endParaRPr lang="en-US" sz="5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2.1</a:t>
            </a:r>
          </a:p>
          <a:p>
            <a:pPr algn="ctr">
              <a:spcBef>
                <a:spcPct val="0"/>
              </a:spcBef>
              <a:defRPr/>
            </a:pPr>
            <a:r>
              <a:rPr lang="bn-BD" sz="54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সেট</a:t>
            </a:r>
            <a:r>
              <a:rPr lang="bn-BD" sz="36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-2 </a:t>
            </a:r>
            <a:endParaRPr lang="en-US" sz="5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46486" y="791758"/>
            <a:ext cx="3741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as-IN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1" y="533403"/>
            <a:ext cx="4114800" cy="6172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167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367211" y="2136407"/>
            <a:ext cx="3276600" cy="1630363"/>
          </a:xfrm>
        </p:spPr>
        <p:txBody>
          <a:bodyPr>
            <a:normAutofit/>
          </a:bodyPr>
          <a:lstStyle/>
          <a:p>
            <a:r>
              <a:rPr lang="bn-BD" sz="9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সেট</a:t>
            </a:r>
            <a:r>
              <a:rPr lang="bn-BD" sz="6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endParaRPr lang="en-US" sz="66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5799" y="707766"/>
            <a:ext cx="3276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চিন্তা করে উত্তর দাও</a:t>
            </a:r>
            <a:endParaRPr lang="en-US" sz="3600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9"/>
          <a:stretch/>
        </p:blipFill>
        <p:spPr>
          <a:xfrm>
            <a:off x="557211" y="384601"/>
            <a:ext cx="3810000" cy="33608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5"/>
          <a:stretch/>
        </p:blipFill>
        <p:spPr>
          <a:xfrm>
            <a:off x="8046720" y="384601"/>
            <a:ext cx="3574202" cy="23012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950" y="3367087"/>
            <a:ext cx="4521200" cy="25431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08" y="3558483"/>
            <a:ext cx="4067175" cy="2706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911772" y="2951589"/>
            <a:ext cx="2584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ডিনার....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70197" y="5925501"/>
            <a:ext cx="2584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ডাইনিং</a:t>
            </a: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....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11147" y="2660441"/>
            <a:ext cx="3169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....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73301" y="5638800"/>
            <a:ext cx="2584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গহনার</a:t>
            </a: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....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1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3" grpId="1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830941" y="762000"/>
            <a:ext cx="10058400" cy="5257800"/>
          </a:xfrm>
          <a:prstGeom prst="flowChartPunchedTape">
            <a:avLst/>
          </a:prstGeom>
          <a:pattFill prst="weave">
            <a:fgClr>
              <a:srgbClr val="00B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95399" y="2729180"/>
            <a:ext cx="9143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শক্তি সেট ও ভেনচিত্র </a:t>
            </a:r>
            <a:endParaRPr lang="bn-BD" sz="8000" b="1" dirty="0" smtClean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66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1200" y="914400"/>
            <a:ext cx="6835140" cy="9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bn-BD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057400"/>
            <a:ext cx="102031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 যা করতে পারবে---</a:t>
            </a:r>
          </a:p>
          <a:p>
            <a:pPr lvl="1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শক্তি সেট নির্ণয় ....</a:t>
            </a:r>
          </a:p>
          <a:p>
            <a:pPr lvl="1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দুই ও তিন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সদস্যবিশিষ্ট সেটের শক্তি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...</a:t>
            </a:r>
          </a:p>
          <a:p>
            <a:pPr lvl="1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৩।ভেনচিত্রের মাধ্যমে সেট প্রক্রিয়ার সহজ প্রক্রিয়াগুলো প্রমাণ ....</a:t>
            </a:r>
          </a:p>
          <a:p>
            <a:pPr lvl="1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৪। বিধিগুলো প্রমাণ করে বিভিন্ন  সমস্যা সমাধান ....</a:t>
            </a:r>
          </a:p>
          <a:p>
            <a:pPr lvl="1"/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70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2225</TotalTime>
  <Words>764</Words>
  <Application>Microsoft Office PowerPoint</Application>
  <PresentationFormat>Custom</PresentationFormat>
  <Paragraphs>145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সেট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rc computer</cp:lastModifiedBy>
  <cp:revision>260</cp:revision>
  <dcterms:created xsi:type="dcterms:W3CDTF">2006-08-16T00:00:00Z</dcterms:created>
  <dcterms:modified xsi:type="dcterms:W3CDTF">2020-10-27T14:46:39Z</dcterms:modified>
</cp:coreProperties>
</file>