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365" r:id="rId3"/>
    <p:sldId id="372" r:id="rId4"/>
    <p:sldId id="350" r:id="rId5"/>
    <p:sldId id="331" r:id="rId6"/>
    <p:sldId id="333" r:id="rId7"/>
    <p:sldId id="351" r:id="rId8"/>
    <p:sldId id="339" r:id="rId9"/>
    <p:sldId id="340" r:id="rId10"/>
    <p:sldId id="359" r:id="rId11"/>
    <p:sldId id="341" r:id="rId12"/>
    <p:sldId id="342" r:id="rId13"/>
    <p:sldId id="343" r:id="rId14"/>
    <p:sldId id="368" r:id="rId15"/>
    <p:sldId id="354" r:id="rId16"/>
    <p:sldId id="360" r:id="rId17"/>
    <p:sldId id="363" r:id="rId18"/>
    <p:sldId id="362" r:id="rId19"/>
    <p:sldId id="314" r:id="rId20"/>
    <p:sldId id="366" r:id="rId21"/>
    <p:sldId id="371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0000FF"/>
    <a:srgbClr val="FF00FF"/>
    <a:srgbClr val="00CC99"/>
    <a:srgbClr val="99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 snapToGrid="0">
      <p:cViewPr>
        <p:scale>
          <a:sx n="60" d="100"/>
          <a:sy n="60" d="100"/>
        </p:scale>
        <p:origin x="-162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প্রশ্ন করতে পারেন:   উপরের চিত্রগুলো থেকে আমরা কোন কোন শক্তি পাই?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 প্রদর্শনের পর শিক্ষক এক জন একজন করে চার / পাঁচ জন  শিক্ষার্থীকে পর পর বোর্ডে এনে সে যা বুঝেছে তা লিখতে বলতে পারেন। প্রয়োজনে তিনি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</a:t>
            </a:r>
            <a:r>
              <a:rPr lang="bn-BD" sz="1200" dirty="0" smtClean="0">
                <a:latin typeface="NikoshBAN" pitchFamily="2" charset="0"/>
                <a:cs typeface="NikoshBAN" pitchFamily="2" charset="0"/>
                <a:sym typeface="Wingdings"/>
              </a:rPr>
              <a:t>পারমাণূবিক শক্তি কোন শক্তিতে রুপান্তরিত হতে পারে?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ভার উত্তোলনে কীভাবে শক্তির রুপান্তর ঘটে?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 চিত্র হতে আমরা কোন তথ্য পাই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1200" b="1" baseline="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পাঠ শিরোনাম আদায় করার জন্য শিক্ষক প্রথম প্রশ্ন করতে পারেন। অথবা, প্রয়োজনে তার নিজের মত করে প্রশ্ন করতে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প্রয়োজনে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চিত্রগুলোর সংক্ষিপ্ত বর্ণনা বলে দিতে পারেন। তবে পুরো ভাবটা ছাত্রদের কাছ থেকে আদায় করলে উদ্দেশ্য সফল হবে।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 যান্ত্রিক শক্তিগুলো কোন কোন শক্তিতে রুপান্তরিত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করতে পারেন: গরম ইস্ত্রি দিয়ে জামা কাপড় ইস্ত্রি করলে তাপশক্তি কোন শক্তিতে রুপান্তরিত হয়? রেল গাড়ির বাষ্পিীয় ইঞ্জিনের তাপ শক্তি কোন শক্তিতে রুপান্তরিত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করতে পারেন: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আলোক শক্তি কোন কোন শক্তিতে রুপান্তরিত হয়েছে?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 শিক্ষক শিক্ষার্থীদের প্রয়োজনীয় ব্যাখ্যা  দিবেন।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তাদের নিজের মত করে উত্তর লিখবে। প্রয়োজনে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টেলিফোনে শব্দশত্তি কোন শক্তিতে রুপান্তরিত হয়ে থাকে? রেডিও তে শব্দ শক্তি কোন শক্তিতে রুপান্তুরিত হয়ে থাকে?  অথবা: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শব্দ শক্তি কোন কোন শক্তিতে রুপান্তরিত হতে পারে?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পারেন: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চৌম্বক শক্তি কোন কোন শক্তিতে রুপান্তরিত হয়েছে?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চিত্র প্রদর্শনের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 প্রশ্ন করতে পারেন :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বিদ্যুৎ শক্তি কোন কোন শক্তিতে রুপান্তরিত হয়েছে?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10/28/2020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95CDF5"/>
            </a:gs>
            <a:gs pos="99583">
              <a:schemeClr val="bg1"/>
            </a:gs>
            <a:gs pos="99000">
              <a:srgbClr val="21D6E0"/>
            </a:gs>
            <a:gs pos="97000">
              <a:schemeClr val="bg1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microsoft.com/office/2007/relationships/hdphoto" Target="../media/hdphoto1.wdp"/><Relationship Id="rId5" Type="http://schemas.openxmlformats.org/officeDocument/2006/relationships/image" Target="../media/image32.png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microsoft.com/office/2007/relationships/hdphoto" Target="../media/hdphoto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953494" y="444500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gif=01\3457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2273300"/>
            <a:ext cx="5846618" cy="414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7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EL\Desktop\Model content=14\New folder (2)\sassas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" y="2316653"/>
            <a:ext cx="4238652" cy="32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09452" y="210409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3" y="2331461"/>
            <a:ext cx="424512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Model content=14\New folder\sdfsdf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42" y="1357745"/>
            <a:ext cx="3323105" cy="21474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OEL\Desktop\Model content=14\New folder\meg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26" y="3934692"/>
            <a:ext cx="5214455" cy="23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1016" y="141134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চৌম্বক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DOEL\Desktop\magnet-gac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1" y="939872"/>
            <a:ext cx="4118698" cy="257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10692" y="4959190"/>
            <a:ext cx="3851564" cy="1289209"/>
            <a:chOff x="3687329" y="1375596"/>
            <a:chExt cx="4065863" cy="1427881"/>
          </a:xfrm>
        </p:grpSpPr>
        <p:pic>
          <p:nvPicPr>
            <p:cNvPr id="3080" name="Picture 8" descr="C:\Users\DOEL\Desktop\GIF=25-9-14\graphics-fan-64591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668" y="1407101"/>
              <a:ext cx="1039524" cy="139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DOEL\Desktop\GIF=25-9-14\graphics-fan-441600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329" y="1375596"/>
              <a:ext cx="1776696" cy="125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C:\Users\DOEL\Desktop\Model content=14\New folder\jLXJ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6" y="1468578"/>
            <a:ext cx="5805055" cy="32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51016" y="196554"/>
            <a:ext cx="357447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8035" y="3752585"/>
            <a:ext cx="2382983" cy="3056533"/>
            <a:chOff x="3698844" y="1843536"/>
            <a:chExt cx="1597774" cy="236186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44" y="1843536"/>
              <a:ext cx="1494258" cy="179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78369" y="3658402"/>
              <a:ext cx="1518249" cy="547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হারিকেনে কেরোসিন ব্যবহৃত হচ্ছে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5024" y="734822"/>
            <a:ext cx="2319740" cy="2787801"/>
            <a:chOff x="465024" y="734822"/>
            <a:chExt cx="2319740" cy="2787801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52" y="734822"/>
              <a:ext cx="2289412" cy="23824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65024" y="3122513"/>
              <a:ext cx="2264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কাঠ ব্যবহৃত হচ্ছে</a:t>
              </a:r>
              <a:endParaRPr lang="en-US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25092" y="705911"/>
            <a:ext cx="2465998" cy="2827497"/>
            <a:chOff x="3325092" y="705911"/>
            <a:chExt cx="2465998" cy="2827497"/>
          </a:xfrm>
        </p:grpSpPr>
        <p:pic>
          <p:nvPicPr>
            <p:cNvPr id="9" name="Picture 6" descr="C:\Users\DOEL\Desktop\asd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092" y="705911"/>
              <a:ext cx="2465998" cy="242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443752" y="3164076"/>
              <a:ext cx="2264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কেরোসিন ব্যবহৃত হচ্ছে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875" y="726195"/>
            <a:ext cx="2368252" cy="2837994"/>
            <a:chOff x="6096875" y="726195"/>
            <a:chExt cx="2368252" cy="2837994"/>
          </a:xfrm>
        </p:grpSpPr>
        <p:pic>
          <p:nvPicPr>
            <p:cNvPr id="3" name="Picture 5" descr="C:\Users\DOEL\Desktop\Iimage\ertetew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875" y="726195"/>
              <a:ext cx="2368252" cy="240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131535" y="3164079"/>
              <a:ext cx="22643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চুলায় গ্যাস দ্বারা রান্না হচ্ছে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9687" y="3768437"/>
            <a:ext cx="2417658" cy="3012972"/>
            <a:chOff x="3359687" y="3768437"/>
            <a:chExt cx="2417658" cy="3012972"/>
          </a:xfrm>
        </p:grpSpPr>
        <p:pic>
          <p:nvPicPr>
            <p:cNvPr id="10" name="Picture 9" descr="C:\Users\DOEL\Desktop\sdsdf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687" y="3768437"/>
              <a:ext cx="2417658" cy="224443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443753" y="6073523"/>
              <a:ext cx="226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গাড়িতে পেট্রোল অথবা গ্যাস ব্যবহৃত হচ্ছে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54438" y="3519055"/>
            <a:ext cx="2493817" cy="3234645"/>
            <a:chOff x="6054438" y="3519055"/>
            <a:chExt cx="2493817" cy="323464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8" y="3519055"/>
              <a:ext cx="2493817" cy="2576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228517" y="6045814"/>
              <a:ext cx="22643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রেডিওতে ব্যাটারী ব্যবহৃত হচ্ছে</a:t>
              </a:r>
              <a:endParaRPr lang="en-US" sz="20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158836" y="58004"/>
            <a:ext cx="328352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শক্তির রুপান্তর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:\Users\DOEL\Desktop\Image=25-5\0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69" y="932216"/>
            <a:ext cx="5153889" cy="3601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485717" y="4911555"/>
            <a:ext cx="6165293" cy="1243832"/>
            <a:chOff x="3209089" y="1062376"/>
            <a:chExt cx="2859313" cy="920927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209089" y="1069865"/>
              <a:ext cx="2859313" cy="913438"/>
            </a:xfrm>
            <a:prstGeom prst="wedgeRoundRectCallout">
              <a:avLst>
                <a:gd name="adj1" fmla="val -21627"/>
                <a:gd name="adj2" fmla="val -50941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1822" y="1062376"/>
              <a:ext cx="2777157" cy="79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প্রশ্ন: ঢেঁকিতে </a:t>
              </a:r>
              <a:r>
                <a:rPr lang="bn-BD" sz="3200" dirty="0">
                  <a:latin typeface="NikoshBAN" pitchFamily="2" charset="0"/>
                  <a:cs typeface="NikoshBAN" pitchFamily="2" charset="0"/>
                  <a:sym typeface="Wingdings"/>
                </a:rPr>
                <a:t>ধান ভানার সময়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  <a:sym typeface="Wingdings"/>
                </a:rPr>
                <a:t>শক্তির কি ধরণের রুপান্তর ঘটে আমরা এখন তা জানবো।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40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2989" y="196554"/>
            <a:ext cx="4350325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774" y="1520530"/>
            <a:ext cx="8286738" cy="5034643"/>
            <a:chOff x="427774" y="1520530"/>
            <a:chExt cx="8286738" cy="5034643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74" y="1520530"/>
              <a:ext cx="8286738" cy="449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951015" y="6031953"/>
              <a:ext cx="3796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পারমাণবিক বিদ্যুৎ উৎপন্ন কেন্দ্র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2" y="1502860"/>
            <a:ext cx="8174179" cy="4828656"/>
            <a:chOff x="1054178" y="1346931"/>
            <a:chExt cx="7176575" cy="3687871"/>
          </a:xfrm>
        </p:grpSpPr>
        <p:pic>
          <p:nvPicPr>
            <p:cNvPr id="7" name="Picture 17" descr="C:\Users\DOEL\Desktop\Model content=14\New folder (2)\safsd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178" y="1346931"/>
              <a:ext cx="2238117" cy="170549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816" y="3090101"/>
              <a:ext cx="2298937" cy="19447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C:\Users\DOEL\Desktop\Model content=14\New folder (2)\assfs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61" y="2325981"/>
              <a:ext cx="2124218" cy="184090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080653" y="251801"/>
            <a:ext cx="70935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আমাদের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খাদ্যের মধ্যে সঞ্চিত রাসায়নিক শক্তির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"/>
              </a:rPr>
              <a:t>রুপান্তর</a:t>
            </a:r>
            <a:endParaRPr lang="bn-BD" sz="32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221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71" y="3274874"/>
            <a:ext cx="7980220" cy="1200329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‘শক্তির রুপান্তর না হলে আমাদের জীবন একেবারেই অচল হয়ে যেত’-ব্যাখ্যা কর।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948" y="270884"/>
            <a:ext cx="189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5413" y="55414"/>
            <a:ext cx="259080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103" y="1420109"/>
            <a:ext cx="710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শক্তির রুপান্তর বলতে কী বুঝায়?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64" y="1981192"/>
            <a:ext cx="840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আলোক শক্তি কোন শক্তিতে রুপান্তরিত হতে পারে?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346" y="2549224"/>
            <a:ext cx="796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চুম্বক শক্তি রুপান্তরের উদাহরণ দাও।</a:t>
            </a:r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1782" y="3115683"/>
            <a:ext cx="8160327" cy="1667007"/>
            <a:chOff x="401782" y="3309653"/>
            <a:chExt cx="8160327" cy="1667007"/>
          </a:xfrm>
        </p:grpSpPr>
        <p:sp>
          <p:nvSpPr>
            <p:cNvPr id="18" name="Rectangle 17"/>
            <p:cNvSpPr/>
            <p:nvPr/>
          </p:nvSpPr>
          <p:spPr>
            <a:xfrm>
              <a:off x="401782" y="3309653"/>
              <a:ext cx="81603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. প্রশ্ন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: ক্যালকুলেটরে সৌর শক্তি কোন শক্তিতে রুপান্তরিত হয়?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শব্দ </a:t>
              </a:r>
              <a:r>
                <a:rPr lang="bn-BD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গতি </a:t>
              </a:r>
              <a:r>
                <a:rPr lang="bn-BD" sz="32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শক্তি 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যান্ত্রিক শক্তি                        বিদ্যুৎ শক্তি</a:t>
              </a:r>
              <a:endParaRPr lang="en-US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025238" y="3809992"/>
              <a:ext cx="512618" cy="584775"/>
              <a:chOff x="858983" y="4023963"/>
              <a:chExt cx="623454" cy="71470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858983" y="4054860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4401" y="4023963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39091" y="4364173"/>
              <a:ext cx="512618" cy="584775"/>
              <a:chOff x="4862946" y="3993174"/>
              <a:chExt cx="623454" cy="71470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862946" y="4024071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918364" y="3993174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/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4807467" y="4214970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0218" y="4847482"/>
            <a:ext cx="8160327" cy="1708570"/>
            <a:chOff x="401782" y="3309653"/>
            <a:chExt cx="8160327" cy="1708570"/>
          </a:xfrm>
        </p:grpSpPr>
        <p:sp>
          <p:nvSpPr>
            <p:cNvPr id="51" name="Rectangle 50"/>
            <p:cNvSpPr/>
            <p:nvPr/>
          </p:nvSpPr>
          <p:spPr>
            <a:xfrm>
              <a:off x="401782" y="3309653"/>
              <a:ext cx="816032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 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 প্রশ্ন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: গ্যাসের মধ্যে কোন শক্তি থাকে?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রাসায়নিক শক্তি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তাপ শক্তি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3200" dirty="0" smtClean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পানি শক্তি                           বিদ্যুৎ শক্তি</a:t>
              </a:r>
              <a:endParaRPr lang="en-US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025238" y="3906977"/>
              <a:ext cx="512618" cy="584775"/>
              <a:chOff x="858983" y="4142501"/>
              <a:chExt cx="623454" cy="71470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858983" y="4173398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14401" y="4142501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039091" y="4433448"/>
              <a:ext cx="512618" cy="584775"/>
              <a:chOff x="4862946" y="4077844"/>
              <a:chExt cx="623454" cy="71470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862946" y="4108744"/>
                <a:ext cx="623454" cy="57869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918364" y="4077844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793675" y="4391885"/>
              <a:ext cx="512618" cy="584775"/>
              <a:chOff x="6109855" y="4128646"/>
              <a:chExt cx="623454" cy="71470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109855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165273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779818" y="3851558"/>
              <a:ext cx="512618" cy="584775"/>
              <a:chOff x="3422074" y="4128646"/>
              <a:chExt cx="623454" cy="7147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422074" y="4159543"/>
                <a:ext cx="623454" cy="578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477492" y="4128646"/>
                <a:ext cx="443343" cy="71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/>
              </a:p>
            </p:txBody>
          </p:sp>
        </p:grpSp>
      </p:grpSp>
      <p:sp>
        <p:nvSpPr>
          <p:cNvPr id="64" name="Oval 63"/>
          <p:cNvSpPr/>
          <p:nvPr/>
        </p:nvSpPr>
        <p:spPr>
          <a:xfrm>
            <a:off x="997467" y="5461880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55413" y="55414"/>
            <a:ext cx="203662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9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666" y="1340614"/>
            <a:ext cx="8061302" cy="452431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যান্ত্রিক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 তাপ, আলো ও শব্দ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 যান্ত্রিক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আলোক শক্তি    তাপ ও রাসায়নিক শক্তিতে রুপান্তরিত হয়।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     যান্ত্রিক ও বিদ্যুৎ শক্তিতে রুপান্তরিত হয়।</a:t>
            </a:r>
          </a:p>
          <a:p>
            <a:pPr marL="571500" indent="-571500" algn="just">
              <a:buFont typeface="Wingdings"/>
              <a:buChar char="l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চুম্বক শক্তি     তাপ ও যান্ত্রিক শক্তিতে রুপান্তরিত হয়।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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 আলো, তাপ ও যান্ত্রিক শক্তিতে রুপান্তরিত হয়।</a:t>
            </a:r>
          </a:p>
          <a:p>
            <a:pPr marL="571500" indent="-571500" algn="just">
              <a:buFont typeface="Wingdings"/>
              <a:buChar char="l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রাসায়নিক শক্তি বিদ্যুৎ, তাপ ও আলোক শক্তিতে রুপান্তরিত হয়।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 </a:t>
            </a: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পারমাণবিক শক্তি বিদ্যুৎ শক্তিতে রুপান্তরিত হয়।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303" y="508301"/>
            <a:ext cx="439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গুরুত্বপূর্ণ শব্দসমূহ: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828800"/>
            <a:ext cx="8564878" cy="480060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দুলাল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বাদাঘাট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নলকট,সদর,সিলেট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dulal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2012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bd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Mob.-01723637624</a:t>
              </a:r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৭ম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সপ্তম</a:t>
              </a:r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33401" y="701040"/>
            <a:ext cx="2209800" cy="25146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14600" y="304800"/>
            <a:ext cx="39624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MSC\Desktop\Scienc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89" y="304800"/>
            <a:ext cx="1970689" cy="25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7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2" y="3290015"/>
            <a:ext cx="7523019" cy="132343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শক্তির রুপান্তর বলতে কী বুঝায়? শক্তির রুপান্তরগুলো সংক্ষেপে ব্যাখ্যা কর।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5413" y="55414"/>
            <a:ext cx="2590805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344" y="1494303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57150" cmpd="sng">
                  <a:solidFill>
                    <a:srgbClr val="008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008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4600" y="4492563"/>
            <a:ext cx="3931685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68482" y="754747"/>
            <a:ext cx="7277100" cy="4635339"/>
            <a:chOff x="668482" y="367009"/>
            <a:chExt cx="7277100" cy="5240822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778645" y="3451233"/>
              <a:ext cx="18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7" name="Picture 10" descr="SolarPanelforInputOutput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82" y="2870208"/>
              <a:ext cx="3771900" cy="2001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artoonlightbul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582" y="2446345"/>
              <a:ext cx="1270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595582" y="1938345"/>
              <a:ext cx="317500" cy="17399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2205182" y="2014545"/>
              <a:ext cx="12700" cy="19304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573482" y="2014545"/>
              <a:ext cx="279400" cy="18288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122882" y="3235333"/>
              <a:ext cx="3162300" cy="874712"/>
            </a:xfrm>
            <a:custGeom>
              <a:avLst/>
              <a:gdLst>
                <a:gd name="T0" fmla="*/ 0 w 1816"/>
                <a:gd name="T1" fmla="*/ 455 h 455"/>
                <a:gd name="T2" fmla="*/ 536 w 1816"/>
                <a:gd name="T3" fmla="*/ 159 h 455"/>
                <a:gd name="T4" fmla="*/ 1080 w 1816"/>
                <a:gd name="T5" fmla="*/ 207 h 455"/>
                <a:gd name="T6" fmla="*/ 1704 w 1816"/>
                <a:gd name="T7" fmla="*/ 31 h 455"/>
                <a:gd name="T8" fmla="*/ 1752 w 1816"/>
                <a:gd name="T9" fmla="*/ 2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455">
                  <a:moveTo>
                    <a:pt x="0" y="455"/>
                  </a:moveTo>
                  <a:cubicBezTo>
                    <a:pt x="178" y="327"/>
                    <a:pt x="356" y="200"/>
                    <a:pt x="536" y="159"/>
                  </a:cubicBezTo>
                  <a:cubicBezTo>
                    <a:pt x="716" y="118"/>
                    <a:pt x="885" y="228"/>
                    <a:pt x="1080" y="207"/>
                  </a:cubicBezTo>
                  <a:cubicBezTo>
                    <a:pt x="1275" y="186"/>
                    <a:pt x="1592" y="62"/>
                    <a:pt x="1704" y="31"/>
                  </a:cubicBezTo>
                  <a:cubicBezTo>
                    <a:pt x="1816" y="0"/>
                    <a:pt x="1784" y="11"/>
                    <a:pt x="1752" y="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199082" y="3309945"/>
              <a:ext cx="3333750" cy="736600"/>
            </a:xfrm>
            <a:custGeom>
              <a:avLst/>
              <a:gdLst>
                <a:gd name="T0" fmla="*/ 0 w 1980"/>
                <a:gd name="T1" fmla="*/ 472 h 472"/>
                <a:gd name="T2" fmla="*/ 664 w 1980"/>
                <a:gd name="T3" fmla="*/ 296 h 472"/>
                <a:gd name="T4" fmla="*/ 1792 w 1980"/>
                <a:gd name="T5" fmla="*/ 288 h 472"/>
                <a:gd name="T6" fmla="*/ 1792 w 1980"/>
                <a:gd name="T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472">
                  <a:moveTo>
                    <a:pt x="0" y="472"/>
                  </a:moveTo>
                  <a:cubicBezTo>
                    <a:pt x="182" y="399"/>
                    <a:pt x="365" y="327"/>
                    <a:pt x="664" y="296"/>
                  </a:cubicBezTo>
                  <a:cubicBezTo>
                    <a:pt x="963" y="265"/>
                    <a:pt x="1604" y="337"/>
                    <a:pt x="1792" y="288"/>
                  </a:cubicBezTo>
                  <a:cubicBezTo>
                    <a:pt x="1980" y="239"/>
                    <a:pt x="1886" y="119"/>
                    <a:pt x="17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394364" y="4321183"/>
              <a:ext cx="2277918" cy="703262"/>
            </a:xfrm>
            <a:custGeom>
              <a:avLst/>
              <a:gdLst>
                <a:gd name="T0" fmla="*/ 0 w 1360"/>
                <a:gd name="T1" fmla="*/ 11 h 443"/>
                <a:gd name="T2" fmla="*/ 528 w 1360"/>
                <a:gd name="T3" fmla="*/ 51 h 443"/>
                <a:gd name="T4" fmla="*/ 808 w 1360"/>
                <a:gd name="T5" fmla="*/ 315 h 443"/>
                <a:gd name="T6" fmla="*/ 1360 w 1360"/>
                <a:gd name="T7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0" h="443">
                  <a:moveTo>
                    <a:pt x="0" y="11"/>
                  </a:moveTo>
                  <a:cubicBezTo>
                    <a:pt x="197" y="5"/>
                    <a:pt x="394" y="0"/>
                    <a:pt x="528" y="51"/>
                  </a:cubicBezTo>
                  <a:cubicBezTo>
                    <a:pt x="662" y="102"/>
                    <a:pt x="669" y="250"/>
                    <a:pt x="808" y="315"/>
                  </a:cubicBezTo>
                  <a:cubicBezTo>
                    <a:pt x="947" y="380"/>
                    <a:pt x="1153" y="411"/>
                    <a:pt x="1360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570515" y="4238171"/>
              <a:ext cx="2075541" cy="870855"/>
            </a:xfrm>
            <a:custGeom>
              <a:avLst/>
              <a:gdLst>
                <a:gd name="T0" fmla="*/ 0 w 1216"/>
                <a:gd name="T1" fmla="*/ 24 h 480"/>
                <a:gd name="T2" fmla="*/ 480 w 1216"/>
                <a:gd name="T3" fmla="*/ 40 h 480"/>
                <a:gd name="T4" fmla="*/ 744 w 1216"/>
                <a:gd name="T5" fmla="*/ 264 h 480"/>
                <a:gd name="T6" fmla="*/ 1072 w 1216"/>
                <a:gd name="T7" fmla="*/ 256 h 480"/>
                <a:gd name="T8" fmla="*/ 1216 w 121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480">
                  <a:moveTo>
                    <a:pt x="0" y="24"/>
                  </a:moveTo>
                  <a:cubicBezTo>
                    <a:pt x="178" y="12"/>
                    <a:pt x="356" y="0"/>
                    <a:pt x="480" y="40"/>
                  </a:cubicBezTo>
                  <a:cubicBezTo>
                    <a:pt x="604" y="80"/>
                    <a:pt x="645" y="228"/>
                    <a:pt x="744" y="264"/>
                  </a:cubicBezTo>
                  <a:cubicBezTo>
                    <a:pt x="843" y="300"/>
                    <a:pt x="993" y="220"/>
                    <a:pt x="1072" y="256"/>
                  </a:cubicBezTo>
                  <a:cubicBezTo>
                    <a:pt x="1151" y="292"/>
                    <a:pt x="1183" y="386"/>
                    <a:pt x="1216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339" y="367009"/>
              <a:ext cx="177165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 descr="C:\Users\DOEL\Desktop\Model content=14\New folder (2)\werrrrww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944" y="1132115"/>
              <a:ext cx="1894485" cy="141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646058" y="3866117"/>
              <a:ext cx="1567543" cy="1741714"/>
              <a:chOff x="6371772" y="-159680"/>
              <a:chExt cx="2057400" cy="2219325"/>
            </a:xfrm>
          </p:grpSpPr>
          <p:pic>
            <p:nvPicPr>
              <p:cNvPr id="11271" name="Picture 7" descr="C:\Users\DOEL\Desktop\Model content=14\New folder (2)\xzvxxzcv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772" y="-159680"/>
                <a:ext cx="2057400" cy="221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73" name="Picture 9" descr="C:\Users\DOEL\Desktop\Model content=14\New folder\goijopqj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481" y="827315"/>
                <a:ext cx="1603985" cy="12046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Freeform 22"/>
            <p:cNvSpPr/>
            <p:nvPr/>
          </p:nvSpPr>
          <p:spPr>
            <a:xfrm>
              <a:off x="3904343" y="826553"/>
              <a:ext cx="2002971" cy="3005218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773714" y="798285"/>
              <a:ext cx="2264229" cy="2946400"/>
            </a:xfrm>
            <a:custGeom>
              <a:avLst/>
              <a:gdLst>
                <a:gd name="connsiteX0" fmla="*/ 116114 w 2002971"/>
                <a:gd name="connsiteY0" fmla="*/ 3005218 h 3005218"/>
                <a:gd name="connsiteX1" fmla="*/ 116114 w 2002971"/>
                <a:gd name="connsiteY1" fmla="*/ 2831046 h 3005218"/>
                <a:gd name="connsiteX2" fmla="*/ 72571 w 2002971"/>
                <a:gd name="connsiteY2" fmla="*/ 2555275 h 3005218"/>
                <a:gd name="connsiteX3" fmla="*/ 58057 w 2002971"/>
                <a:gd name="connsiteY3" fmla="*/ 2381104 h 3005218"/>
                <a:gd name="connsiteX4" fmla="*/ 43543 w 2002971"/>
                <a:gd name="connsiteY4" fmla="*/ 2323046 h 3005218"/>
                <a:gd name="connsiteX5" fmla="*/ 29028 w 2002971"/>
                <a:gd name="connsiteY5" fmla="*/ 2235961 h 3005218"/>
                <a:gd name="connsiteX6" fmla="*/ 0 w 2002971"/>
                <a:gd name="connsiteY6" fmla="*/ 2119846 h 3005218"/>
                <a:gd name="connsiteX7" fmla="*/ 14514 w 2002971"/>
                <a:gd name="connsiteY7" fmla="*/ 1727961 h 3005218"/>
                <a:gd name="connsiteX8" fmla="*/ 29028 w 2002971"/>
                <a:gd name="connsiteY8" fmla="*/ 1655389 h 3005218"/>
                <a:gd name="connsiteX9" fmla="*/ 87086 w 2002971"/>
                <a:gd name="connsiteY9" fmla="*/ 1466704 h 3005218"/>
                <a:gd name="connsiteX10" fmla="*/ 116114 w 2002971"/>
                <a:gd name="connsiteY10" fmla="*/ 1365104 h 3005218"/>
                <a:gd name="connsiteX11" fmla="*/ 174171 w 2002971"/>
                <a:gd name="connsiteY11" fmla="*/ 1219961 h 3005218"/>
                <a:gd name="connsiteX12" fmla="*/ 203200 w 2002971"/>
                <a:gd name="connsiteY12" fmla="*/ 1103846 h 3005218"/>
                <a:gd name="connsiteX13" fmla="*/ 232228 w 2002971"/>
                <a:gd name="connsiteY13" fmla="*/ 1031275 h 3005218"/>
                <a:gd name="connsiteX14" fmla="*/ 261257 w 2002971"/>
                <a:gd name="connsiteY14" fmla="*/ 915161 h 3005218"/>
                <a:gd name="connsiteX15" fmla="*/ 290286 w 2002971"/>
                <a:gd name="connsiteY15" fmla="*/ 871618 h 3005218"/>
                <a:gd name="connsiteX16" fmla="*/ 319314 w 2002971"/>
                <a:gd name="connsiteY16" fmla="*/ 740989 h 3005218"/>
                <a:gd name="connsiteX17" fmla="*/ 348343 w 2002971"/>
                <a:gd name="connsiteY17" fmla="*/ 697446 h 3005218"/>
                <a:gd name="connsiteX18" fmla="*/ 377371 w 2002971"/>
                <a:gd name="connsiteY18" fmla="*/ 581332 h 3005218"/>
                <a:gd name="connsiteX19" fmla="*/ 406400 w 2002971"/>
                <a:gd name="connsiteY19" fmla="*/ 537789 h 3005218"/>
                <a:gd name="connsiteX20" fmla="*/ 435428 w 2002971"/>
                <a:gd name="connsiteY20" fmla="*/ 465218 h 3005218"/>
                <a:gd name="connsiteX21" fmla="*/ 449943 w 2002971"/>
                <a:gd name="connsiteY21" fmla="*/ 421675 h 3005218"/>
                <a:gd name="connsiteX22" fmla="*/ 522514 w 2002971"/>
                <a:gd name="connsiteY22" fmla="*/ 334589 h 3005218"/>
                <a:gd name="connsiteX23" fmla="*/ 551543 w 2002971"/>
                <a:gd name="connsiteY23" fmla="*/ 291046 h 3005218"/>
                <a:gd name="connsiteX24" fmla="*/ 609600 w 2002971"/>
                <a:gd name="connsiteY24" fmla="*/ 262018 h 3005218"/>
                <a:gd name="connsiteX25" fmla="*/ 696686 w 2002971"/>
                <a:gd name="connsiteY25" fmla="*/ 218475 h 3005218"/>
                <a:gd name="connsiteX26" fmla="*/ 798286 w 2002971"/>
                <a:gd name="connsiteY26" fmla="*/ 160418 h 3005218"/>
                <a:gd name="connsiteX27" fmla="*/ 870857 w 2002971"/>
                <a:gd name="connsiteY27" fmla="*/ 145904 h 3005218"/>
                <a:gd name="connsiteX28" fmla="*/ 957943 w 2002971"/>
                <a:gd name="connsiteY28" fmla="*/ 116875 h 3005218"/>
                <a:gd name="connsiteX29" fmla="*/ 1001486 w 2002971"/>
                <a:gd name="connsiteY29" fmla="*/ 102361 h 3005218"/>
                <a:gd name="connsiteX30" fmla="*/ 1074057 w 2002971"/>
                <a:gd name="connsiteY30" fmla="*/ 73332 h 3005218"/>
                <a:gd name="connsiteX31" fmla="*/ 1117600 w 2002971"/>
                <a:gd name="connsiteY31" fmla="*/ 44304 h 3005218"/>
                <a:gd name="connsiteX32" fmla="*/ 1219200 w 2002971"/>
                <a:gd name="connsiteY32" fmla="*/ 29789 h 3005218"/>
                <a:gd name="connsiteX33" fmla="*/ 1262743 w 2002971"/>
                <a:gd name="connsiteY33" fmla="*/ 761 h 3005218"/>
                <a:gd name="connsiteX34" fmla="*/ 1611086 w 2002971"/>
                <a:gd name="connsiteY34" fmla="*/ 29789 h 3005218"/>
                <a:gd name="connsiteX35" fmla="*/ 1712686 w 2002971"/>
                <a:gd name="connsiteY35" fmla="*/ 102361 h 3005218"/>
                <a:gd name="connsiteX36" fmla="*/ 1799771 w 2002971"/>
                <a:gd name="connsiteY36" fmla="*/ 160418 h 3005218"/>
                <a:gd name="connsiteX37" fmla="*/ 1901371 w 2002971"/>
                <a:gd name="connsiteY37" fmla="*/ 189446 h 3005218"/>
                <a:gd name="connsiteX38" fmla="*/ 2002971 w 2002971"/>
                <a:gd name="connsiteY38" fmla="*/ 320075 h 3005218"/>
                <a:gd name="connsiteX39" fmla="*/ 2002971 w 2002971"/>
                <a:gd name="connsiteY39" fmla="*/ 392646 h 30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02971" h="3005218">
                  <a:moveTo>
                    <a:pt x="116114" y="3005218"/>
                  </a:moveTo>
                  <a:cubicBezTo>
                    <a:pt x="139933" y="2886118"/>
                    <a:pt x="130516" y="2975071"/>
                    <a:pt x="116114" y="2831046"/>
                  </a:cubicBezTo>
                  <a:cubicBezTo>
                    <a:pt x="92027" y="2590175"/>
                    <a:pt x="125053" y="2712720"/>
                    <a:pt x="72571" y="2555275"/>
                  </a:cubicBezTo>
                  <a:cubicBezTo>
                    <a:pt x="67733" y="2497218"/>
                    <a:pt x="65283" y="2438912"/>
                    <a:pt x="58057" y="2381104"/>
                  </a:cubicBezTo>
                  <a:cubicBezTo>
                    <a:pt x="55583" y="2361310"/>
                    <a:pt x="47455" y="2342607"/>
                    <a:pt x="43543" y="2323046"/>
                  </a:cubicBezTo>
                  <a:cubicBezTo>
                    <a:pt x="37771" y="2294189"/>
                    <a:pt x="35194" y="2264737"/>
                    <a:pt x="29028" y="2235961"/>
                  </a:cubicBezTo>
                  <a:cubicBezTo>
                    <a:pt x="20669" y="2196950"/>
                    <a:pt x="0" y="2119846"/>
                    <a:pt x="0" y="2119846"/>
                  </a:cubicBezTo>
                  <a:cubicBezTo>
                    <a:pt x="4838" y="1989218"/>
                    <a:pt x="6360" y="1858424"/>
                    <a:pt x="14514" y="1727961"/>
                  </a:cubicBezTo>
                  <a:cubicBezTo>
                    <a:pt x="16053" y="1703339"/>
                    <a:pt x="23481" y="1679427"/>
                    <a:pt x="29028" y="1655389"/>
                  </a:cubicBezTo>
                  <a:cubicBezTo>
                    <a:pt x="80718" y="1431399"/>
                    <a:pt x="32568" y="1630259"/>
                    <a:pt x="87086" y="1466704"/>
                  </a:cubicBezTo>
                  <a:cubicBezTo>
                    <a:pt x="98224" y="1433290"/>
                    <a:pt x="104392" y="1398318"/>
                    <a:pt x="116114" y="1365104"/>
                  </a:cubicBezTo>
                  <a:cubicBezTo>
                    <a:pt x="133456" y="1315967"/>
                    <a:pt x="163951" y="1271057"/>
                    <a:pt x="174171" y="1219961"/>
                  </a:cubicBezTo>
                  <a:cubicBezTo>
                    <a:pt x="186545" y="1158092"/>
                    <a:pt x="184073" y="1154851"/>
                    <a:pt x="203200" y="1103846"/>
                  </a:cubicBezTo>
                  <a:cubicBezTo>
                    <a:pt x="212348" y="1079451"/>
                    <a:pt x="224741" y="1056230"/>
                    <a:pt x="232228" y="1031275"/>
                  </a:cubicBezTo>
                  <a:cubicBezTo>
                    <a:pt x="244647" y="989880"/>
                    <a:pt x="242103" y="953469"/>
                    <a:pt x="261257" y="915161"/>
                  </a:cubicBezTo>
                  <a:cubicBezTo>
                    <a:pt x="269058" y="899559"/>
                    <a:pt x="280610" y="886132"/>
                    <a:pt x="290286" y="871618"/>
                  </a:cubicBezTo>
                  <a:cubicBezTo>
                    <a:pt x="295860" y="838173"/>
                    <a:pt x="301449" y="776719"/>
                    <a:pt x="319314" y="740989"/>
                  </a:cubicBezTo>
                  <a:cubicBezTo>
                    <a:pt x="327115" y="725387"/>
                    <a:pt x="338667" y="711960"/>
                    <a:pt x="348343" y="697446"/>
                  </a:cubicBezTo>
                  <a:cubicBezTo>
                    <a:pt x="353863" y="669846"/>
                    <a:pt x="362495" y="611085"/>
                    <a:pt x="377371" y="581332"/>
                  </a:cubicBezTo>
                  <a:cubicBezTo>
                    <a:pt x="385172" y="565730"/>
                    <a:pt x="398599" y="553391"/>
                    <a:pt x="406400" y="537789"/>
                  </a:cubicBezTo>
                  <a:cubicBezTo>
                    <a:pt x="418052" y="514486"/>
                    <a:pt x="426280" y="489613"/>
                    <a:pt x="435428" y="465218"/>
                  </a:cubicBezTo>
                  <a:cubicBezTo>
                    <a:pt x="440800" y="450893"/>
                    <a:pt x="443101" y="435359"/>
                    <a:pt x="449943" y="421675"/>
                  </a:cubicBezTo>
                  <a:cubicBezTo>
                    <a:pt x="476971" y="367618"/>
                    <a:pt x="482387" y="382741"/>
                    <a:pt x="522514" y="334589"/>
                  </a:cubicBezTo>
                  <a:cubicBezTo>
                    <a:pt x="533681" y="321188"/>
                    <a:pt x="538142" y="302213"/>
                    <a:pt x="551543" y="291046"/>
                  </a:cubicBezTo>
                  <a:cubicBezTo>
                    <a:pt x="568165" y="277195"/>
                    <a:pt x="590814" y="272753"/>
                    <a:pt x="609600" y="262018"/>
                  </a:cubicBezTo>
                  <a:cubicBezTo>
                    <a:pt x="688384" y="216999"/>
                    <a:pt x="616851" y="245086"/>
                    <a:pt x="696686" y="218475"/>
                  </a:cubicBezTo>
                  <a:cubicBezTo>
                    <a:pt x="728542" y="197237"/>
                    <a:pt x="761450" y="172696"/>
                    <a:pt x="798286" y="160418"/>
                  </a:cubicBezTo>
                  <a:cubicBezTo>
                    <a:pt x="821689" y="152617"/>
                    <a:pt x="847057" y="152395"/>
                    <a:pt x="870857" y="145904"/>
                  </a:cubicBezTo>
                  <a:cubicBezTo>
                    <a:pt x="900378" y="137853"/>
                    <a:pt x="928914" y="126551"/>
                    <a:pt x="957943" y="116875"/>
                  </a:cubicBezTo>
                  <a:cubicBezTo>
                    <a:pt x="972457" y="112037"/>
                    <a:pt x="987281" y="108043"/>
                    <a:pt x="1001486" y="102361"/>
                  </a:cubicBezTo>
                  <a:cubicBezTo>
                    <a:pt x="1025676" y="92685"/>
                    <a:pt x="1050754" y="84984"/>
                    <a:pt x="1074057" y="73332"/>
                  </a:cubicBezTo>
                  <a:cubicBezTo>
                    <a:pt x="1089659" y="65531"/>
                    <a:pt x="1100892" y="49316"/>
                    <a:pt x="1117600" y="44304"/>
                  </a:cubicBezTo>
                  <a:cubicBezTo>
                    <a:pt x="1150368" y="34474"/>
                    <a:pt x="1185333" y="34627"/>
                    <a:pt x="1219200" y="29789"/>
                  </a:cubicBezTo>
                  <a:cubicBezTo>
                    <a:pt x="1233714" y="20113"/>
                    <a:pt x="1245323" y="1678"/>
                    <a:pt x="1262743" y="761"/>
                  </a:cubicBezTo>
                  <a:cubicBezTo>
                    <a:pt x="1358149" y="-4260"/>
                    <a:pt x="1506398" y="16703"/>
                    <a:pt x="1611086" y="29789"/>
                  </a:cubicBezTo>
                  <a:cubicBezTo>
                    <a:pt x="1752691" y="124196"/>
                    <a:pt x="1532594" y="-23704"/>
                    <a:pt x="1712686" y="102361"/>
                  </a:cubicBezTo>
                  <a:cubicBezTo>
                    <a:pt x="1741267" y="122368"/>
                    <a:pt x="1765925" y="151957"/>
                    <a:pt x="1799771" y="160418"/>
                  </a:cubicBezTo>
                  <a:cubicBezTo>
                    <a:pt x="1872671" y="178643"/>
                    <a:pt x="1838904" y="168624"/>
                    <a:pt x="1901371" y="189446"/>
                  </a:cubicBezTo>
                  <a:cubicBezTo>
                    <a:pt x="1928727" y="216802"/>
                    <a:pt x="2002971" y="285353"/>
                    <a:pt x="2002971" y="320075"/>
                  </a:cubicBezTo>
                  <a:lnTo>
                    <a:pt x="2002971" y="392646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entagon 27"/>
          <p:cNvSpPr/>
          <p:nvPr/>
        </p:nvSpPr>
        <p:spPr>
          <a:xfrm>
            <a:off x="41558" y="55414"/>
            <a:ext cx="3075709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750" y="1704108"/>
            <a:ext cx="7952509" cy="17838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শক্তির </a:t>
            </a:r>
            <a:r>
              <a:rPr lang="bn-BD" sz="7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রুপান্তর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4073" y="4449683"/>
            <a:ext cx="3762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৪ ও ৫</a:t>
            </a:r>
            <a:endParaRPr lang="bn-B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6926" y="179736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0362" y="1772068"/>
            <a:ext cx="7617990" cy="1161634"/>
            <a:chOff x="1136076" y="2299851"/>
            <a:chExt cx="7470823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রুপান্তর কী তা বলতে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482329"/>
              <a:ext cx="354584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217" y="3129813"/>
            <a:ext cx="7617990" cy="1161634"/>
            <a:chOff x="1136076" y="2299851"/>
            <a:chExt cx="7470823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7" y="2299851"/>
              <a:ext cx="6722682" cy="1161634"/>
              <a:chOff x="928259" y="1440874"/>
              <a:chExt cx="7287492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88706" y="1678816"/>
                <a:ext cx="6993510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শক্তির রুপান্তর ব্যাখ্যা করতে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51745" y="2482329"/>
              <a:ext cx="36901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Pentagon 19"/>
          <p:cNvSpPr/>
          <p:nvPr/>
        </p:nvSpPr>
        <p:spPr>
          <a:xfrm>
            <a:off x="55414" y="55414"/>
            <a:ext cx="2396842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638" y="4495150"/>
            <a:ext cx="7780748" cy="1161634"/>
            <a:chOff x="1136076" y="2299851"/>
            <a:chExt cx="7630437" cy="1161634"/>
          </a:xfrm>
        </p:grpSpPr>
        <p:grpSp>
          <p:nvGrpSpPr>
            <p:cNvPr id="17" name="Group 16"/>
            <p:cNvGrpSpPr/>
            <p:nvPr/>
          </p:nvGrpSpPr>
          <p:grpSpPr>
            <a:xfrm>
              <a:off x="1884217" y="2299851"/>
              <a:ext cx="6882296" cy="1161634"/>
              <a:chOff x="928259" y="1440874"/>
              <a:chExt cx="7460516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21" name="Rounded Rectangle 20"/>
              <p:cNvSpPr/>
              <p:nvPr/>
            </p:nvSpPr>
            <p:spPr>
              <a:xfrm>
                <a:off x="928259" y="1440874"/>
                <a:ext cx="7287492" cy="1161634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74963" y="1678816"/>
                <a:ext cx="7413812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বিভিন্ন প্রকার রুপান্তরিত শক্তির ব্যবহার বলতে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51745" y="2482329"/>
              <a:ext cx="4058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17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5" y="2873828"/>
            <a:ext cx="1739672" cy="16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DOEL\Desktop\Model content=14\New folder (2)\rewrt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9" y="3061236"/>
            <a:ext cx="1551481" cy="15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DOEL\Desktop\Model content=14\New folder (2)\sdfsdf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7" y="1132114"/>
            <a:ext cx="1770743" cy="1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0" y="1154937"/>
            <a:ext cx="1599334" cy="171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90060" y="1262741"/>
            <a:ext cx="2714169" cy="1268062"/>
            <a:chOff x="3048000" y="1306284"/>
            <a:chExt cx="2859314" cy="1268062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3048000" y="1306284"/>
              <a:ext cx="2859314" cy="1190172"/>
            </a:xfrm>
            <a:prstGeom prst="wedgeRoundRectCallout">
              <a:avLst>
                <a:gd name="adj1" fmla="val -60816"/>
                <a:gd name="adj2" fmla="val -14896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1995" y="1374017"/>
              <a:ext cx="27154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400" dirty="0" smtClean="0">
                  <a:latin typeface="NikoshBAN" pitchFamily="2" charset="0"/>
                  <a:cs typeface="NikoshBAN" pitchFamily="2" charset="0"/>
                  <a:sym typeface="Wingdings"/>
                </a:rPr>
                <a:t>ভদ্র মহিলা হাতে হাতে ঘষে দেখলেন হাতের তালু গরম হয়ে গেছে।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04575" y="2960914"/>
            <a:ext cx="2743198" cy="1799772"/>
            <a:chOff x="3048000" y="1306284"/>
            <a:chExt cx="2859314" cy="1232492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-61831"/>
                <a:gd name="adj2" fmla="val -16317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11995" y="1331033"/>
              <a:ext cx="2715490" cy="1207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000" dirty="0">
                  <a:latin typeface="NikoshBAN" pitchFamily="2" charset="0"/>
                  <a:cs typeface="NikoshBAN" pitchFamily="2" charset="0"/>
                  <a:sym typeface="Wingdings"/>
                </a:rPr>
                <a:t>লোহকে যান্ত্রিক ঘূর্ণন যন্ত্রের উপর রাখায় এর থেকে আগুনের আলোকিত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  <a:sym typeface="Wingdings"/>
                </a:rPr>
                <a:t>অগ্নিস্ফুলিঙ্গ </a:t>
              </a:r>
              <a:r>
                <a:rPr lang="bn-BD" sz="2000" dirty="0">
                  <a:latin typeface="NikoshBAN" pitchFamily="2" charset="0"/>
                  <a:cs typeface="NikoshBAN" pitchFamily="2" charset="0"/>
                  <a:sym typeface="Wingdings"/>
                </a:rPr>
                <a:t>বের হচ্ছে এবং লোহাটি গরম হয়ে গেছে।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9374" y="2975428"/>
            <a:ext cx="2061028" cy="1582058"/>
            <a:chOff x="3048000" y="1306284"/>
            <a:chExt cx="2859314" cy="1106869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3048000" y="1306284"/>
              <a:ext cx="2859314" cy="1106869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11995" y="1374017"/>
              <a:ext cx="2715490" cy="706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  <a:sym typeface="Wingdings"/>
                </a:rPr>
                <a:t>দোলনায় স্থিতি ও গতি শক্তির রুপান্তর ঘটে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63888" y="1262737"/>
            <a:ext cx="2061028" cy="1233716"/>
            <a:chOff x="3048000" y="1413747"/>
            <a:chExt cx="2859314" cy="91343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3048000" y="1413747"/>
              <a:ext cx="2859314" cy="913438"/>
            </a:xfrm>
            <a:prstGeom prst="wedgeRoundRectCallout">
              <a:avLst>
                <a:gd name="adj1" fmla="val 62997"/>
                <a:gd name="adj2" fmla="val -19230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11994" y="1470731"/>
              <a:ext cx="2715490" cy="706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বাঁশি বাজালে শব্দ উৎপন্ন হয়।</a:t>
              </a:r>
              <a:endParaRPr lang="en-US" sz="28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51016" y="141134"/>
            <a:ext cx="35744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যান্ত্রিক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9548" y="5167741"/>
            <a:ext cx="6894281" cy="1357748"/>
            <a:chOff x="1059548" y="5167741"/>
            <a:chExt cx="6894281" cy="1357748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769759" y="2457530"/>
              <a:ext cx="1357748" cy="6778170"/>
            </a:xfrm>
            <a:prstGeom prst="rightArrow">
              <a:avLst>
                <a:gd name="adj1" fmla="val 90733"/>
                <a:gd name="adj2" fmla="val 21221"/>
              </a:avLst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74058" y="5384580"/>
              <a:ext cx="687977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উপরের যান্ত্রিক শক্তিগুলো কোন কোন শক্তিতে রুপান্তরিত হয়েছে?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24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Model content=14\New folder (2)\dfgd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49" y="4010210"/>
            <a:ext cx="4633604" cy="2515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5" y="1221840"/>
            <a:ext cx="4204838" cy="2491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tangle 11"/>
          <p:cNvSpPr/>
          <p:nvPr/>
        </p:nvSpPr>
        <p:spPr>
          <a:xfrm>
            <a:off x="2951016" y="196554"/>
            <a:ext cx="35744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OEL\Desktop\Model content=14\New folder (2)\fsadf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5" y="1010799"/>
            <a:ext cx="2463528" cy="23167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Model content=14\New folder (2)\469239632_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43" y="975039"/>
            <a:ext cx="3491582" cy="2355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73916" y="71859"/>
            <a:ext cx="375458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শক্তির রুপান্তর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60" y="3636933"/>
            <a:ext cx="2567346" cy="261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DOEL\Desktop\Model content=14\New folder (2)\EWQER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00" y="3603009"/>
            <a:ext cx="3573596" cy="2651854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1205338"/>
            <a:ext cx="7384473" cy="3782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108366" y="5724346"/>
            <a:ext cx="735771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শক্তির কী ধরণের রুপান্তর ঘটেছে?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703" y="27704"/>
            <a:ext cx="2757060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4557" y="237897"/>
            <a:ext cx="17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৩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7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751</Words>
  <Application>Microsoft Office PowerPoint</Application>
  <PresentationFormat>On-screen Show (4:3)</PresentationFormat>
  <Paragraphs>112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 Chandra Biswas_class 7 GS</dc:creator>
  <cp:lastModifiedBy>BMSC</cp:lastModifiedBy>
  <cp:revision>980</cp:revision>
  <dcterms:created xsi:type="dcterms:W3CDTF">2014-09-29T08:00:15Z</dcterms:created>
  <dcterms:modified xsi:type="dcterms:W3CDTF">2020-10-28T10:47:16Z</dcterms:modified>
</cp:coreProperties>
</file>