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5" r:id="rId2"/>
    <p:sldId id="326" r:id="rId3"/>
    <p:sldId id="310" r:id="rId4"/>
    <p:sldId id="307" r:id="rId5"/>
    <p:sldId id="309" r:id="rId6"/>
    <p:sldId id="291" r:id="rId7"/>
    <p:sldId id="286" r:id="rId8"/>
    <p:sldId id="312" r:id="rId9"/>
    <p:sldId id="313" r:id="rId10"/>
    <p:sldId id="311" r:id="rId11"/>
    <p:sldId id="314" r:id="rId12"/>
    <p:sldId id="315" r:id="rId13"/>
    <p:sldId id="316" r:id="rId14"/>
    <p:sldId id="318" r:id="rId15"/>
    <p:sldId id="324" r:id="rId16"/>
    <p:sldId id="323" r:id="rId17"/>
    <p:sldId id="319" r:id="rId18"/>
    <p:sldId id="302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72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63314-6E94-4FA6-A2C9-28B225E6139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D778-E592-4847-8E7C-9A9E911DE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D778-E592-4847-8E7C-9A9E911DE8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উল্লেখ্য ধন্যবাদের ক্ষেত্রে পাঠ শেষে যে ধরণের শিখনফল  অর্জিত হল তার ভিত্তিতে চিত্রটি দিলে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C974-DCCC-4281-95A1-AAA5147A42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6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D778-E592-4847-8E7C-9A9E911DE8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2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teacher</a:t>
            </a:r>
            <a:r>
              <a:rPr lang="en-US" b="0" baseline="0" dirty="0" smtClean="0"/>
              <a:t> can ask SS to </a:t>
            </a:r>
            <a:r>
              <a:rPr lang="en-US" sz="1200" b="0" baseline="0" dirty="0" smtClean="0">
                <a:solidFill>
                  <a:schemeClr val="tx1"/>
                </a:solidFill>
              </a:rPr>
              <a:t>go</a:t>
            </a:r>
            <a:r>
              <a:rPr lang="en-US" sz="1200" b="0" dirty="0" smtClean="0">
                <a:solidFill>
                  <a:schemeClr val="tx1"/>
                </a:solidFill>
              </a:rPr>
              <a:t> to the textbook , section C and read the passage.  After reading the passage  student will find out the answer from</a:t>
            </a:r>
            <a:r>
              <a:rPr lang="en-US" sz="1200" b="0" baseline="0" dirty="0" smtClean="0">
                <a:solidFill>
                  <a:schemeClr val="tx1"/>
                </a:solidFill>
              </a:rPr>
              <a:t> the passage. 10 minutes can be given for the task. Then the teacher can elicit answer from 4/5 students. Then teacher can show the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98537-D5DF-469F-96E6-D2588CB7B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teacher</a:t>
            </a:r>
            <a:r>
              <a:rPr lang="en-US" b="0" baseline="0" dirty="0" smtClean="0"/>
              <a:t> can ask SS to </a:t>
            </a:r>
            <a:r>
              <a:rPr lang="en-US" sz="1200" b="0" baseline="0" dirty="0" smtClean="0">
                <a:solidFill>
                  <a:schemeClr val="tx1"/>
                </a:solidFill>
              </a:rPr>
              <a:t>go</a:t>
            </a:r>
            <a:r>
              <a:rPr lang="en-US" sz="1200" b="0" dirty="0" smtClean="0">
                <a:solidFill>
                  <a:schemeClr val="tx1"/>
                </a:solidFill>
              </a:rPr>
              <a:t> to the textbook , section C and read the passage.  After reading the passage  student will find out the answer from</a:t>
            </a:r>
            <a:r>
              <a:rPr lang="en-US" sz="1200" b="0" baseline="0" dirty="0" smtClean="0">
                <a:solidFill>
                  <a:schemeClr val="tx1"/>
                </a:solidFill>
              </a:rPr>
              <a:t> the passage. 10 minutes can be given for the task. Then the teacher can elicit answer from 4/5 students. Then teacher can show the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98537-D5DF-469F-96E6-D2588CB7B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teacher</a:t>
            </a:r>
            <a:r>
              <a:rPr lang="en-US" b="0" baseline="0" dirty="0" smtClean="0"/>
              <a:t> can ask SS to </a:t>
            </a:r>
            <a:r>
              <a:rPr lang="en-US" sz="1200" b="0" baseline="0" dirty="0" smtClean="0">
                <a:solidFill>
                  <a:schemeClr val="tx1"/>
                </a:solidFill>
              </a:rPr>
              <a:t>go</a:t>
            </a:r>
            <a:r>
              <a:rPr lang="en-US" sz="1200" b="0" dirty="0" smtClean="0">
                <a:solidFill>
                  <a:schemeClr val="tx1"/>
                </a:solidFill>
              </a:rPr>
              <a:t> to the textbook , section C and read the passage.  After reading the passage  student will find out the answer from</a:t>
            </a:r>
            <a:r>
              <a:rPr lang="en-US" sz="1200" b="0" baseline="0" dirty="0" smtClean="0">
                <a:solidFill>
                  <a:schemeClr val="tx1"/>
                </a:solidFill>
              </a:rPr>
              <a:t> the passage. 10 minutes can be given for the task. Then the teacher can elicit answer from 4/5 students. Then teacher can show the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98537-D5DF-469F-96E6-D2588CB7BD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teacher</a:t>
            </a:r>
            <a:r>
              <a:rPr lang="en-US" b="0" baseline="0" dirty="0" smtClean="0"/>
              <a:t> can ask SS to </a:t>
            </a:r>
            <a:r>
              <a:rPr lang="en-US" sz="1200" b="0" baseline="0" dirty="0" smtClean="0">
                <a:solidFill>
                  <a:schemeClr val="tx1"/>
                </a:solidFill>
              </a:rPr>
              <a:t>go</a:t>
            </a:r>
            <a:r>
              <a:rPr lang="en-US" sz="1200" b="0" dirty="0" smtClean="0">
                <a:solidFill>
                  <a:schemeClr val="tx1"/>
                </a:solidFill>
              </a:rPr>
              <a:t> to the textbook , section C and read the passage.  After reading the passage  student will find out the answer from</a:t>
            </a:r>
            <a:r>
              <a:rPr lang="en-US" sz="1200" b="0" baseline="0" dirty="0" smtClean="0">
                <a:solidFill>
                  <a:schemeClr val="tx1"/>
                </a:solidFill>
              </a:rPr>
              <a:t> the passage. 10 minutes can be given for the task. Then the teacher can elicit answer from 4/5 students. Then teacher can show the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98537-D5DF-469F-96E6-D2588CB7B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teacher</a:t>
            </a:r>
            <a:r>
              <a:rPr lang="en-US" b="0" baseline="0" dirty="0" smtClean="0"/>
              <a:t> can ask SS to </a:t>
            </a:r>
            <a:r>
              <a:rPr lang="en-US" sz="1200" b="0" baseline="0" dirty="0" smtClean="0">
                <a:solidFill>
                  <a:schemeClr val="tx1"/>
                </a:solidFill>
              </a:rPr>
              <a:t>go</a:t>
            </a:r>
            <a:r>
              <a:rPr lang="en-US" sz="1200" b="0" dirty="0" smtClean="0">
                <a:solidFill>
                  <a:schemeClr val="tx1"/>
                </a:solidFill>
              </a:rPr>
              <a:t> to the textbook , section C and read the passage.  After reading the passage  student will find out the answer from</a:t>
            </a:r>
            <a:r>
              <a:rPr lang="en-US" sz="1200" b="0" baseline="0" dirty="0" smtClean="0">
                <a:solidFill>
                  <a:schemeClr val="tx1"/>
                </a:solidFill>
              </a:rPr>
              <a:t> the passage. 10 minutes can be given for the task. Then the teacher can elicit answer from 4/5 students. Then teacher can show the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98537-D5DF-469F-96E6-D2588CB7BD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8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teacher</a:t>
            </a:r>
            <a:r>
              <a:rPr lang="en-US" b="0" baseline="0" dirty="0" smtClean="0"/>
              <a:t> can ask SS to </a:t>
            </a:r>
            <a:r>
              <a:rPr lang="en-US" sz="1200" b="0" baseline="0" dirty="0" smtClean="0">
                <a:solidFill>
                  <a:schemeClr val="tx1"/>
                </a:solidFill>
              </a:rPr>
              <a:t>go</a:t>
            </a:r>
            <a:r>
              <a:rPr lang="en-US" sz="1200" b="0" dirty="0" smtClean="0">
                <a:solidFill>
                  <a:schemeClr val="tx1"/>
                </a:solidFill>
              </a:rPr>
              <a:t> to the textbook , section C and read the passage.  After reading the passage  student will find out the answer from</a:t>
            </a:r>
            <a:r>
              <a:rPr lang="en-US" sz="1200" b="0" baseline="0" dirty="0" smtClean="0">
                <a:solidFill>
                  <a:schemeClr val="tx1"/>
                </a:solidFill>
              </a:rPr>
              <a:t> the passage. 10 minutes can be given for the task. Then the teacher can elicit answer from 4/5 students. Then teacher can show the answers.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98537-D5DF-469F-96E6-D2588CB7BD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7944" y="3048000"/>
            <a:ext cx="7543800" cy="2971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894" y="2114550"/>
            <a:ext cx="75438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মাল্টিমিডিয়া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ক্লাসে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সবাইকে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আন্তরিক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সালাম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0"/>
            <a:ext cx="256222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0"/>
            <a:ext cx="241935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4" y="3028950"/>
            <a:ext cx="7524750" cy="2990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-5090"/>
            <a:ext cx="2686050" cy="1704975"/>
          </a:xfrm>
          <a:prstGeom prst="rect">
            <a:avLst/>
          </a:prstGeom>
        </p:spPr>
      </p:pic>
      <p:pic>
        <p:nvPicPr>
          <p:cNvPr id="8" name="Picture 7" descr="Open.jpg"/>
          <p:cNvPicPr>
            <a:picLocks noChangeAspect="1"/>
          </p:cNvPicPr>
          <p:nvPr/>
        </p:nvPicPr>
        <p:blipFill>
          <a:blip r:embed="rId6"/>
          <a:srcRect l="49585" b="4110"/>
          <a:stretch>
            <a:fillRect/>
          </a:stretch>
        </p:blipFill>
        <p:spPr>
          <a:xfrm>
            <a:off x="4589752" y="-260586"/>
            <a:ext cx="4500562" cy="7146295"/>
          </a:xfrm>
          <a:prstGeom prst="rect">
            <a:avLst/>
          </a:prstGeom>
        </p:spPr>
      </p:pic>
      <p:pic>
        <p:nvPicPr>
          <p:cNvPr id="9" name="Picture 8" descr="Open.jpg"/>
          <p:cNvPicPr>
            <a:picLocks noChangeAspect="1"/>
          </p:cNvPicPr>
          <p:nvPr/>
        </p:nvPicPr>
        <p:blipFill>
          <a:blip r:embed="rId6"/>
          <a:srcRect r="50415" b="4110"/>
          <a:stretch>
            <a:fillRect/>
          </a:stretch>
        </p:blipFill>
        <p:spPr>
          <a:xfrm>
            <a:off x="-27709" y="-309040"/>
            <a:ext cx="4818177" cy="71462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96000" y="568292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151058" y="21200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793" y="691106"/>
            <a:ext cx="626225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dirty="0"/>
              <a:t> </a:t>
            </a:r>
            <a:r>
              <a:rPr lang="as-IN" sz="3200" dirty="0">
                <a:solidFill>
                  <a:srgbClr val="7030A0"/>
                </a:solidFill>
              </a:rPr>
              <a:t>চ. হালাল-হারামের বর্ণনা।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1786" y="115669"/>
            <a:ext cx="766814" cy="72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5334000"/>
            <a:ext cx="92654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24200" y="2199096"/>
            <a:ext cx="626225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</a:rPr>
              <a:t>জ, শাস্তি ও সতর্কীকরণ বিষয়ে </a:t>
            </a:r>
            <a:r>
              <a:rPr lang="as-IN" sz="3200" dirty="0" smtClean="0">
                <a:solidFill>
                  <a:srgbClr val="0070C0"/>
                </a:solidFill>
              </a:rPr>
              <a:t>আ</a:t>
            </a:r>
            <a:r>
              <a:rPr lang="en-US" sz="3200" dirty="0" err="1" smtClean="0">
                <a:solidFill>
                  <a:srgbClr val="0070C0"/>
                </a:solidFill>
              </a:rPr>
              <a:t>লো</a:t>
            </a:r>
            <a:r>
              <a:rPr lang="as-IN" sz="3200" dirty="0" smtClean="0">
                <a:solidFill>
                  <a:srgbClr val="0070C0"/>
                </a:solidFill>
              </a:rPr>
              <a:t>চনা</a:t>
            </a:r>
            <a:r>
              <a:rPr lang="as-IN" sz="3200" dirty="0">
                <a:solidFill>
                  <a:srgbClr val="0070C0"/>
                </a:solidFill>
              </a:rPr>
              <a:t>।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8403" y="4238210"/>
            <a:ext cx="626225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</a:rPr>
              <a:t>ঞ. আকিদা সংক্রান্ত বিষয়সমূহের বিবরণ।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1454904"/>
            <a:ext cx="8229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002060"/>
                </a:solidFill>
              </a:rPr>
              <a:t>ছ, বিধি-বিধান সংক্রান্ত বিবরণ।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793" y="3496644"/>
            <a:ext cx="8229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00B0F0"/>
                </a:solidFill>
              </a:rPr>
              <a:t>ঝ. উপদেশ ও সুসংবাদ সম্পর্কে বিবরণ।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730" y="4804621"/>
            <a:ext cx="89916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7030A0"/>
                </a:solidFill>
              </a:rPr>
              <a:t>ট, পরকাল সংক্রান্ত বিষয়সমূহের বিবরণ ইত্যাদি। </a:t>
            </a:r>
          </a:p>
          <a:p>
            <a:r>
              <a:rPr lang="as-IN" sz="3200" dirty="0">
                <a:solidFill>
                  <a:srgbClr val="92D050"/>
                </a:solidFill>
              </a:rPr>
              <a:t/>
            </a:r>
            <a:br>
              <a:rPr lang="as-IN" sz="3200" dirty="0">
                <a:solidFill>
                  <a:srgbClr val="92D050"/>
                </a:solidFill>
              </a:rPr>
            </a:b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746" y="2758777"/>
            <a:ext cx="81915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</a:rPr>
              <a:t> ২. যাবুর - </a:t>
            </a:r>
            <a:r>
              <a:rPr lang="as-IN" sz="2400" dirty="0" smtClean="0">
                <a:solidFill>
                  <a:srgbClr val="002060"/>
                </a:solidFill>
              </a:rPr>
              <a:t>হযর</a:t>
            </a:r>
            <a:r>
              <a:rPr lang="en-US" sz="2400" dirty="0" smtClean="0">
                <a:solidFill>
                  <a:srgbClr val="002060"/>
                </a:solidFill>
              </a:rPr>
              <a:t>ত</a:t>
            </a:r>
            <a:r>
              <a:rPr lang="as-IN" sz="2400" dirty="0">
                <a:solidFill>
                  <a:srgbClr val="002060"/>
                </a:solidFill>
              </a:rPr>
              <a:t> দাউদ (আ.)-এর উপর নাজিল হয়েছে ।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0941"/>
            <a:ext cx="81915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dirty="0"/>
              <a:t>১</a:t>
            </a:r>
            <a:r>
              <a:rPr lang="as-IN" sz="2400" dirty="0">
                <a:solidFill>
                  <a:srgbClr val="7030A0"/>
                </a:solidFill>
              </a:rPr>
              <a:t>. তাওরাত - হযরত মুসা (আ.)-এর উপর নাজিল হয়েছে।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-49876"/>
            <a:ext cx="6172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7030A0"/>
                </a:solidFill>
              </a:rPr>
              <a:t>প্রসিদ্ধ আসমানি কিতাবসমূহ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595" y="6010996"/>
            <a:ext cx="894346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7030A0"/>
                </a:solidFill>
              </a:rPr>
              <a:t>৪. কুরআন - বিশ্বনবি </a:t>
            </a:r>
            <a:r>
              <a:rPr lang="as-IN" sz="2400" dirty="0" smtClean="0">
                <a:solidFill>
                  <a:srgbClr val="7030A0"/>
                </a:solidFill>
              </a:rPr>
              <a:t> </a:t>
            </a:r>
            <a:r>
              <a:rPr lang="as-IN" sz="2400" dirty="0">
                <a:solidFill>
                  <a:srgbClr val="7030A0"/>
                </a:solidFill>
              </a:rPr>
              <a:t>হযরত মুহাম্মদ (স.)-এর উপর নাজিল হয়েছে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0" y="64492"/>
            <a:ext cx="1556060" cy="1025080"/>
          </a:xfrm>
          <a:prstGeom prst="rect">
            <a:avLst/>
          </a:prstGeom>
        </p:spPr>
      </p:pic>
      <p:pic>
        <p:nvPicPr>
          <p:cNvPr id="18" name="Picture 2" descr="C:\Users\baki billah\Downloads\zabu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8" y="1576145"/>
            <a:ext cx="2314062" cy="116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" y="3292593"/>
            <a:ext cx="2371958" cy="11355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8" y="4696637"/>
            <a:ext cx="2260212" cy="12933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5100" y="4331562"/>
            <a:ext cx="888961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0070C0"/>
                </a:solidFill>
              </a:rPr>
              <a:t>৩. ইঞ্জিল - হযরত ঈসা (আ.)-এর উপর নাজিল হয়েছে ।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70432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  <a:latin typeface="Arial" panose="020B0604020202020204" pitchFamily="34" charset="0"/>
              </a:rPr>
              <a:t>৪ (চার) খানা বড় ও প্রসিদ্ধ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7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21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495" y="3169875"/>
            <a:ext cx="8191500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0070C0"/>
                </a:solidFill>
              </a:rPr>
              <a:t>৩. হযরত ইবরাহিম (আ.)। তার উপর ১০ খানা সহিফা নাজিল হয়েছে । </a:t>
            </a:r>
          </a:p>
          <a:p>
            <a:r>
              <a:rPr lang="as-IN" sz="3200" dirty="0">
                <a:solidFill>
                  <a:srgbClr val="0070C0"/>
                </a:solidFill>
              </a:rPr>
              <a:t/>
            </a:r>
            <a:br>
              <a:rPr lang="as-IN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395" y="992154"/>
            <a:ext cx="82296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7030A0"/>
                </a:solidFill>
              </a:rPr>
              <a:t>১. হযরত আদম (আ.)। তার উপর ১০ খানা সহিফা নাজিল হয়েছে।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069372"/>
            <a:ext cx="65913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002060"/>
                </a:solidFill>
              </a:rPr>
              <a:t>২. হযরত শিস (আ.)। তাঁর উপর ৫০ খানা সহিফা নাজিল হয়েছে ।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255264"/>
            <a:ext cx="65913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00B0F0"/>
                </a:solidFill>
              </a:rPr>
              <a:t>৪. হযরত ইদরিস (আ.)। তাঁর উপর ৩০ খানা সহিফা নাজিল হয়েছে ।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46019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728"/>
              </a:spcBef>
            </a:pPr>
            <a:r>
              <a:rPr lang="as-IN" sz="2400" dirty="0">
                <a:solidFill>
                  <a:srgbClr val="7030A0"/>
                </a:solidFill>
                <a:latin typeface="Arial" panose="020B0604020202020204" pitchFamily="34" charset="0"/>
              </a:rPr>
              <a:t>আর ১০০ খানা সহিফা </a:t>
            </a:r>
            <a:r>
              <a:rPr lang="en-US" sz="2400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মোট</a:t>
            </a:r>
            <a:r>
              <a:rPr lang="as-IN" sz="24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Arial" panose="020B0604020202020204" pitchFamily="34" charset="0"/>
              </a:rPr>
              <a:t>চারজন নবির উপর নাজিল হয়। এঁরা হলেন </a:t>
            </a:r>
            <a:endParaRPr lang="as-IN" sz="2400" dirty="0">
              <a:solidFill>
                <a:srgbClr val="7030A0"/>
              </a:solidFill>
            </a:endParaRPr>
          </a:p>
          <a:p>
            <a:r>
              <a:rPr lang="as-IN" sz="2400" dirty="0">
                <a:solidFill>
                  <a:srgbClr val="7030A0"/>
                </a:solidFill>
              </a:rPr>
              <a:t/>
            </a:r>
            <a:br>
              <a:rPr lang="as-IN" sz="2400" dirty="0">
                <a:solidFill>
                  <a:srgbClr val="7030A0"/>
                </a:solidFill>
              </a:rPr>
            </a:b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96000" y="568292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151058" y="21200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2519" y="87899"/>
            <a:ext cx="626225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7030A0"/>
                </a:solidFill>
              </a:rPr>
              <a:t>আসমানি কিতাবে বিশ্বাসের গুরুত্ব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1786" y="115669"/>
            <a:ext cx="766814" cy="72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5334000"/>
            <a:ext cx="92654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594515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rgbClr val="002060"/>
                </a:solidFill>
                <a:latin typeface="Arial" panose="020B0604020202020204" pitchFamily="34" charset="0"/>
              </a:rPr>
              <a:t>আসমানি কিতাবসমূহে বিশ্বাস স্থাপন না করলে ইমানের মূল বিষয়ই নড়বড়ে হয়ে যায়। কেননা অসমানি </a:t>
            </a:r>
            <a:r>
              <a:rPr lang="as-IN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কিতাবগু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লো</a:t>
            </a:r>
            <a:r>
              <a:rPr lang="as-IN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র </a:t>
            </a:r>
            <a:r>
              <a:rPr lang="as-IN" sz="2400" dirty="0">
                <a:solidFill>
                  <a:srgbClr val="002060"/>
                </a:solidFill>
                <a:latin typeface="Arial" panose="020B0604020202020204" pitchFamily="34" charset="0"/>
              </a:rPr>
              <a:t>মাধ্যমেই মানুষ আল্লাহ তায়ালা, নবি-রাসুল, ফেরেশতা, পরকাল ইত্যাদি সম্পর্কে জানতে পেরেছে। এসব বিষয় সম্পর্কে পবিত্র আল-কুরআনের মাধ্যমে আমরা জানতে পেরেছি।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925" y="3544591"/>
            <a:ext cx="7554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as-IN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মানবজাতির হিদায়াতের লক্ষ্যে আল্লাহ তায়ালা হযরত জিবরাইল (আ.)-এর মাধ্যমে সর্বশেষ ও সর্বশ্রেষ্ঠ নবি হযরত মুহাম্মদ (স.)-এর উপর এ কিতাব নাজিল করেন। 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96000" y="568292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151058" y="212006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81786" y="115669"/>
            <a:ext cx="766814" cy="72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50834" y="3997123"/>
            <a:ext cx="92654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46101"/>
            <a:ext cx="82296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C00000"/>
                </a:solidFill>
              </a:rPr>
              <a:t>আল-কুরআনই </a:t>
            </a:r>
            <a:r>
              <a:rPr lang="as-IN" sz="3200" dirty="0" smtClean="0">
                <a:solidFill>
                  <a:srgbClr val="C00000"/>
                </a:solidFill>
              </a:rPr>
              <a:t>হ</a:t>
            </a:r>
            <a:r>
              <a:rPr lang="en-US" sz="3200" dirty="0" err="1" smtClean="0">
                <a:solidFill>
                  <a:srgbClr val="C00000"/>
                </a:solidFill>
              </a:rPr>
              <a:t>লো</a:t>
            </a:r>
            <a:r>
              <a:rPr lang="as-IN" sz="3200" dirty="0" smtClean="0">
                <a:solidFill>
                  <a:srgbClr val="C00000"/>
                </a:solidFill>
              </a:rPr>
              <a:t> </a:t>
            </a:r>
            <a:r>
              <a:rPr lang="as-IN" sz="3200" dirty="0">
                <a:solidFill>
                  <a:srgbClr val="C00000"/>
                </a:solidFill>
              </a:rPr>
              <a:t>সর্বশেষ ও সর্বশ্রেষ্ঠ আসমানি কিতাব।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352414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as-IN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as-IN" sz="2800" dirty="0">
                <a:solidFill>
                  <a:srgbClr val="7030A0"/>
                </a:solidFill>
                <a:latin typeface="Arial" panose="020B0604020202020204" pitchFamily="34" charset="0"/>
              </a:rPr>
              <a:t>নবি করিম (স.)-এর ৪০ বছর বয়সে হেরাগুহায় ধ্যানমগ্ন থাকাবস্থায় সর্বপ্রথম সূরা আলাকের প্রথম ৫টি আয়াত নাজিল হয়। এভাবে পবিত্র কুরআন নাজিল শুরু হয়। অতঃপর রাসুল (স.)-এর নবুয়তের ২৩ বছরে অল্প অল্প করে প্রয়ােজন মাফিক সম্পূর্ণ কুরআন নাজিল হয়। </a:t>
            </a:r>
            <a:endParaRPr lang="as-IN" sz="2800" dirty="0">
              <a:solidFill>
                <a:srgbClr val="7030A0"/>
              </a:solidFill>
            </a:endParaRPr>
          </a:p>
          <a:p>
            <a:pPr marL="161531" marR="4556760"/>
            <a:endParaRPr lang="as-IN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683" y="4219025"/>
            <a:ext cx="78523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002060"/>
                </a:solidFill>
                <a:latin typeface="Arial" panose="020B0604020202020204" pitchFamily="34" charset="0"/>
              </a:rPr>
              <a:t>আল-কুরআন ৩০টি খণ্ডে বিভক্ত। এগুলাের প্রত্যেকটিকে এক একটি পারা বলা হয়। এর সূরা সংখ্যা ১১৪টি এবং রুকু সংখ্যা ৫৫৮টি।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15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27479"/>
            <a:ext cx="8229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/>
              <a:t>১. </a:t>
            </a:r>
            <a:r>
              <a:rPr lang="as-IN" sz="2400" dirty="0" smtClean="0"/>
              <a:t>আল-কিতাব</a:t>
            </a:r>
            <a:r>
              <a:rPr lang="en-US" sz="2400" dirty="0" smtClean="0"/>
              <a:t>,  </a:t>
            </a:r>
            <a:r>
              <a:rPr lang="en-US" sz="2400" dirty="0" err="1" smtClean="0"/>
              <a:t>গ্রন্থ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14600" y="65482"/>
            <a:ext cx="3810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7030A0"/>
                </a:solidFill>
              </a:rPr>
              <a:t>কুরআনের নামকরণ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0733" y="9805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400" dirty="0">
                <a:solidFill>
                  <a:srgbClr val="7030A0"/>
                </a:solidFill>
              </a:rPr>
              <a:t>আল-কুরআনের বেশকিছু নাম রয়েছে। </a:t>
            </a:r>
            <a:r>
              <a:rPr lang="as-IN" sz="2400" dirty="0" smtClean="0">
                <a:solidFill>
                  <a:srgbClr val="7030A0"/>
                </a:solidFill>
              </a:rPr>
              <a:t>এগু</a:t>
            </a:r>
            <a:r>
              <a:rPr lang="en-US" sz="2400" dirty="0" err="1" smtClean="0">
                <a:solidFill>
                  <a:srgbClr val="7030A0"/>
                </a:solidFill>
              </a:rPr>
              <a:t>লো</a:t>
            </a:r>
            <a:r>
              <a:rPr lang="as-IN" sz="2400" dirty="0" smtClean="0">
                <a:solidFill>
                  <a:srgbClr val="7030A0"/>
                </a:solidFill>
              </a:rPr>
              <a:t>র </a:t>
            </a:r>
            <a:r>
              <a:rPr lang="as-IN" sz="2400" dirty="0">
                <a:solidFill>
                  <a:srgbClr val="7030A0"/>
                </a:solidFill>
              </a:rPr>
              <a:t>মধ্যে প্রসিদ্ধ নাম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4580" y="4390268"/>
            <a:ext cx="65913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dirty="0">
                <a:solidFill>
                  <a:srgbClr val="00B0F0"/>
                </a:solidFill>
              </a:rPr>
              <a:t>৪. </a:t>
            </a:r>
            <a:r>
              <a:rPr lang="as-IN" dirty="0" smtClean="0">
                <a:solidFill>
                  <a:srgbClr val="00B0F0"/>
                </a:solidFill>
              </a:rPr>
              <a:t>আল-বুরহান</a:t>
            </a:r>
            <a:r>
              <a:rPr lang="en-GB" dirty="0" smtClean="0">
                <a:solidFill>
                  <a:srgbClr val="00B0F0"/>
                </a:solidFill>
              </a:rPr>
              <a:t>- </a:t>
            </a:r>
            <a:r>
              <a:rPr lang="as-IN" dirty="0">
                <a:solidFill>
                  <a:srgbClr val="00B0F0"/>
                </a:solidFill>
              </a:rPr>
              <a:t>সুস্পষ্ট প্রমাণ।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906" y="5831280"/>
            <a:ext cx="65913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7030A0"/>
                </a:solidFill>
              </a:rPr>
              <a:t>৬. </a:t>
            </a:r>
            <a:r>
              <a:rPr lang="as-IN" sz="3200" dirty="0" smtClean="0">
                <a:solidFill>
                  <a:srgbClr val="7030A0"/>
                </a:solidFill>
              </a:rPr>
              <a:t>আন-নু</a:t>
            </a:r>
            <a:r>
              <a:rPr lang="en-US" sz="3200" dirty="0" smtClean="0">
                <a:solidFill>
                  <a:srgbClr val="7030A0"/>
                </a:solidFill>
              </a:rPr>
              <a:t>র </a:t>
            </a:r>
            <a:r>
              <a:rPr lang="en-GB" sz="3200" dirty="0" smtClean="0">
                <a:solidFill>
                  <a:srgbClr val="7030A0"/>
                </a:solidFill>
              </a:rPr>
              <a:t> </a:t>
            </a:r>
            <a:r>
              <a:rPr lang="en-GB" sz="3200" dirty="0">
                <a:solidFill>
                  <a:srgbClr val="7030A0"/>
                </a:solidFill>
              </a:rPr>
              <a:t>- </a:t>
            </a:r>
            <a:r>
              <a:rPr lang="as-IN" sz="3200" dirty="0">
                <a:solidFill>
                  <a:srgbClr val="7030A0"/>
                </a:solidFill>
              </a:rPr>
              <a:t>জ্যোতি।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30" y="3671936"/>
            <a:ext cx="8229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0070C0"/>
                </a:solidFill>
              </a:rPr>
              <a:t>৩. আল-হিকমা 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GB" sz="2400" dirty="0" smtClean="0">
                <a:solidFill>
                  <a:srgbClr val="0070C0"/>
                </a:solidFill>
              </a:rPr>
              <a:t>- </a:t>
            </a:r>
            <a:r>
              <a:rPr lang="as-IN" sz="2400" dirty="0">
                <a:solidFill>
                  <a:srgbClr val="0070C0"/>
                </a:solidFill>
              </a:rPr>
              <a:t>জ্ঞান, প্রজ্ঞা।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856" y="5185560"/>
            <a:ext cx="8229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7030A0"/>
                </a:solidFill>
              </a:rPr>
              <a:t>৫. আল-হক 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GB" sz="3200" dirty="0" smtClean="0">
                <a:solidFill>
                  <a:srgbClr val="7030A0"/>
                </a:solidFill>
              </a:rPr>
              <a:t>- </a:t>
            </a:r>
            <a:r>
              <a:rPr lang="as-IN" sz="3200" dirty="0">
                <a:solidFill>
                  <a:srgbClr val="7030A0"/>
                </a:solidFill>
              </a:rPr>
              <a:t>সত্য।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54" y="2672360"/>
            <a:ext cx="65913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২.</a:t>
            </a:r>
            <a:r>
              <a:rPr lang="as-IN" sz="2400" dirty="0" smtClean="0">
                <a:solidFill>
                  <a:srgbClr val="002060"/>
                </a:solidFill>
              </a:rPr>
              <a:t>আল-ফুরকান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(</a:t>
            </a:r>
            <a:r>
              <a:rPr lang="as-IN" sz="2400" dirty="0">
                <a:solidFill>
                  <a:srgbClr val="002060"/>
                </a:solidFill>
              </a:rPr>
              <a:t>সত্য-মিথ্যার) পার্থক্যকারী 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927479"/>
            <a:ext cx="8229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</a:rPr>
              <a:t>৭. আল-হুদা 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>
                <a:solidFill>
                  <a:srgbClr val="7030A0"/>
                </a:solidFill>
              </a:rPr>
              <a:t>- </a:t>
            </a:r>
            <a:r>
              <a:rPr lang="as-IN" sz="2800" dirty="0">
                <a:solidFill>
                  <a:srgbClr val="7030A0"/>
                </a:solidFill>
              </a:rPr>
              <a:t>পথনির্দেশ।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98501"/>
            <a:ext cx="3810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rgbClr val="7030A0"/>
                </a:solidFill>
              </a:rPr>
              <a:t>কুরআনের নামকরণ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4006" y="2741254"/>
            <a:ext cx="65913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৮.</a:t>
            </a:r>
            <a:r>
              <a:rPr lang="as-IN" sz="2800" dirty="0" smtClean="0">
                <a:solidFill>
                  <a:srgbClr val="002060"/>
                </a:solidFill>
              </a:rPr>
              <a:t>আয-যিকর 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- </a:t>
            </a:r>
            <a:r>
              <a:rPr lang="as-IN" sz="2800" dirty="0">
                <a:solidFill>
                  <a:srgbClr val="002060"/>
                </a:solidFill>
              </a:rPr>
              <a:t>উপদেশ।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906" y="4253962"/>
            <a:ext cx="65913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</a:rPr>
              <a:t>১০. আল-মজিদ </a:t>
            </a:r>
            <a:r>
              <a:rPr lang="en-GB" sz="2800" dirty="0" smtClean="0">
                <a:solidFill>
                  <a:srgbClr val="7030A0"/>
                </a:solidFill>
              </a:rPr>
              <a:t>- </a:t>
            </a:r>
            <a:r>
              <a:rPr lang="as-IN" sz="2800" dirty="0">
                <a:solidFill>
                  <a:srgbClr val="7030A0"/>
                </a:solidFill>
              </a:rPr>
              <a:t>সম্মানিত, মহিমান্বিত।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" y="5697761"/>
            <a:ext cx="86691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7030A0"/>
                </a:solidFill>
              </a:rPr>
              <a:t>১২. আর-রাহমাহ (অনুগ্রহ, দয়া ইত্যাদি।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476" y="3440187"/>
            <a:ext cx="8229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F0"/>
                </a:solidFill>
              </a:rPr>
              <a:t>৯. আশ-শিফা </a:t>
            </a:r>
            <a:r>
              <a:rPr lang="en-GB" sz="2800" dirty="0" smtClean="0">
                <a:solidFill>
                  <a:srgbClr val="00B0F0"/>
                </a:solidFill>
              </a:rPr>
              <a:t>- </a:t>
            </a:r>
            <a:r>
              <a:rPr lang="as-IN" sz="2800" dirty="0">
                <a:solidFill>
                  <a:srgbClr val="00B0F0"/>
                </a:solidFill>
              </a:rPr>
              <a:t>নিরাময় ।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856" y="4856968"/>
            <a:ext cx="82296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accent5">
                    <a:lumMod val="75000"/>
                  </a:schemeClr>
                </a:solidFill>
              </a:rPr>
              <a:t>১১. আল-মাওয়ি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</a:rPr>
              <a:t>)- </a:t>
            </a:r>
            <a:r>
              <a:rPr lang="as-IN" sz="2800" dirty="0">
                <a:solidFill>
                  <a:schemeClr val="accent5">
                    <a:lumMod val="75000"/>
                  </a:schemeClr>
                </a:solidFill>
              </a:rPr>
              <a:t>সদুপদেশ ।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962400"/>
            <a:ext cx="81915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৫.আল-কুরআনে </a:t>
            </a:r>
            <a:r>
              <a:rPr lang="en-US" sz="2400" dirty="0" err="1" smtClean="0"/>
              <a:t>কয়টি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খন্ডে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বিভক্ত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1524000"/>
            <a:ext cx="8229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১.আসমানিকিতাব </a:t>
            </a:r>
            <a:r>
              <a:rPr lang="en-US" sz="2400" dirty="0" err="1" smtClean="0"/>
              <a:t>কাকে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514600"/>
            <a:ext cx="81915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৩.বড় </a:t>
            </a:r>
            <a:r>
              <a:rPr lang="en-US" sz="2400" dirty="0" err="1" smtClean="0"/>
              <a:t>কিতাব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কয়টি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14600" y="-49876"/>
            <a:ext cx="3810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মূল্যায়ণ</a:t>
            </a:r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981200"/>
            <a:ext cx="65913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২.আসমানি </a:t>
            </a:r>
            <a:r>
              <a:rPr lang="en-US" sz="2800" dirty="0" err="1" smtClean="0">
                <a:solidFill>
                  <a:srgbClr val="0070C0"/>
                </a:solidFill>
              </a:rPr>
              <a:t>কিতাব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কতখানা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2971800"/>
            <a:ext cx="65913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৪.ছোট </a:t>
            </a:r>
            <a:r>
              <a:rPr lang="en-US" sz="2800" dirty="0" err="1" smtClean="0">
                <a:solidFill>
                  <a:srgbClr val="0070C0"/>
                </a:solidFill>
              </a:rPr>
              <a:t>কিতাব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গুলো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কতখানা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4683696"/>
            <a:ext cx="65913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৬.আল </a:t>
            </a:r>
            <a:r>
              <a:rPr lang="en-US" sz="2800" dirty="0" err="1" smtClean="0">
                <a:solidFill>
                  <a:srgbClr val="0070C0"/>
                </a:solidFill>
              </a:rPr>
              <a:t>কুরআনের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খন্ড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গুলোকে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বলা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466547"/>
            <a:ext cx="81915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৭.আল-কুরআনের </a:t>
            </a:r>
            <a:r>
              <a:rPr lang="en-US" sz="2400" dirty="0" err="1" smtClean="0"/>
              <a:t>কয়টি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সুরা</a:t>
            </a:r>
            <a:r>
              <a:rPr lang="en-US" sz="2400" dirty="0" smtClean="0"/>
              <a:t>  ও </a:t>
            </a:r>
            <a:r>
              <a:rPr lang="en-US" sz="2400" dirty="0" err="1" smtClean="0"/>
              <a:t>রুকুর</a:t>
            </a:r>
            <a:r>
              <a:rPr lang="en-US" sz="2400" dirty="0" smtClean="0"/>
              <a:t>  </a:t>
            </a:r>
            <a:r>
              <a:rPr lang="en-US" sz="2400" dirty="0" err="1" smtClean="0"/>
              <a:t>সংখ্যা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 animBg="1"/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514600"/>
            <a:ext cx="82296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ক.আসমানি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কিতাবের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বিষয়বস্তু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সম্পর্কে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তালিকা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তৈরি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করবে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533400"/>
            <a:ext cx="3810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বাড়ীর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কাজ</a:t>
            </a:r>
            <a:r>
              <a:rPr lang="en-US" sz="4000" b="1" dirty="0" smtClean="0">
                <a:solidFill>
                  <a:srgbClr val="7030A0"/>
                </a:solidFill>
              </a:rPr>
              <a:t>-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4450" y="4267200"/>
            <a:ext cx="65913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খ.পবিত্র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আল-কুরআনের</a:t>
            </a:r>
            <a:r>
              <a:rPr lang="en-US" sz="3200" dirty="0" smtClean="0">
                <a:solidFill>
                  <a:srgbClr val="0070C0"/>
                </a:solidFill>
              </a:rPr>
              <a:t> ১০টি </a:t>
            </a:r>
            <a:r>
              <a:rPr lang="en-US" sz="3200" dirty="0" err="1" smtClean="0">
                <a:solidFill>
                  <a:srgbClr val="0070C0"/>
                </a:solidFill>
              </a:rPr>
              <a:t>নামের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আরো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তালিকা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প্রস্তুত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হবে</a:t>
            </a:r>
            <a:r>
              <a:rPr lang="en-US" sz="3200" dirty="0" smtClean="0">
                <a:solidFill>
                  <a:srgbClr val="0070C0"/>
                </a:solidFill>
              </a:rPr>
              <a:t>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0" y="1013542"/>
            <a:ext cx="8814321" cy="4865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30297" y="2264649"/>
            <a:ext cx="6484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83673" y="6192982"/>
            <a:ext cx="0" cy="207818"/>
          </a:xfrm>
          <a:custGeom>
            <a:avLst/>
            <a:gdLst>
              <a:gd name="connsiteX0" fmla="*/ 0 w 0"/>
              <a:gd name="connsiteY0" fmla="*/ 207818 h 207818"/>
              <a:gd name="connsiteX1" fmla="*/ 0 w 0"/>
              <a:gd name="connsiteY1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7818">
                <a:moveTo>
                  <a:pt x="0" y="207818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16027" y="5499110"/>
            <a:ext cx="82747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1350" dirty="0">
                <a:solidFill>
                  <a:prstClr val="black"/>
                </a:solidFill>
              </a:rPr>
              <a:t>শ</a:t>
            </a:r>
            <a:r>
              <a:rPr lang="en-US" sz="1350" dirty="0" err="1">
                <a:solidFill>
                  <a:prstClr val="black"/>
                </a:solidFill>
              </a:rPr>
              <a:t>ফিকুল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240315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9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pPr/>
              <a:t>বৃহস্পতিবার, 29 অক্টোবর,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2752" y="228601"/>
            <a:ext cx="3548648" cy="6689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1855" y="955108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5939" y="955108"/>
            <a:ext cx="4550862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00600" y="1371600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5167086" y="989147"/>
            <a:ext cx="3519714" cy="45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43600" y="5191780"/>
            <a:ext cx="2043332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Frame 2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248" y="2377162"/>
            <a:ext cx="434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4400" dirty="0" smtClean="0">
              <a:solidFill>
                <a:schemeClr val="bg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মোঃশফিকুল ইসলাম</a:t>
            </a:r>
          </a:p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দুর্গাপুর উচ্চ বিদ্যালয়</a:t>
            </a:r>
            <a:r>
              <a:rPr lang="bn-IN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মোবাইলঃ০১৭২১১৬৩২৭৪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ইমেইল-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shofiqulislamdhs@gmail.com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6433" y="727876"/>
            <a:ext cx="2169090" cy="26235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5532" y="6372349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04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143000" y="228600"/>
            <a:ext cx="7010400" cy="129540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চিত্রে আমরা কী দেখতে পাচ্ছি ?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0731"/>
            <a:ext cx="1866900" cy="2994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2190968"/>
            <a:ext cx="1981200" cy="2933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9" y="2217092"/>
            <a:ext cx="2057400" cy="2933264"/>
          </a:xfrm>
          <a:prstGeom prst="rect">
            <a:avLst/>
          </a:prstGeom>
        </p:spPr>
      </p:pic>
      <p:pic>
        <p:nvPicPr>
          <p:cNvPr id="9" name="Picture 2" descr="C:\Users\baki billah\Downloads\zabu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41" y="2200731"/>
            <a:ext cx="2102517" cy="293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380998" y="5791200"/>
            <a:ext cx="8402121" cy="58477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আসমানি কিতাব</a:t>
            </a:r>
            <a:r>
              <a:rPr lang="en-US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96000" y="568292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151058" y="21200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793" y="691106"/>
            <a:ext cx="6262255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আজকের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পাঠ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শিরোনাম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1786" y="115669"/>
            <a:ext cx="766814" cy="72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5334000"/>
            <a:ext cx="92654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0639" y="3601948"/>
            <a:ext cx="3962400" cy="3183015"/>
            <a:chOff x="1312545" y="71"/>
            <a:chExt cx="1310630" cy="150647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1" name="Hexagon 10"/>
            <p:cNvSpPr/>
            <p:nvPr/>
          </p:nvSpPr>
          <p:spPr>
            <a:xfrm rot="5400000">
              <a:off x="1214624" y="9799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7"/>
              <a:stretch>
                <a:fillRect/>
              </a:stretch>
            </a:blipFill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  <a:ln w="3492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15" name="Oval Callout 14"/>
          <p:cNvSpPr/>
          <p:nvPr/>
        </p:nvSpPr>
        <p:spPr>
          <a:xfrm>
            <a:off x="3543300" y="1187125"/>
            <a:ext cx="5715000" cy="2746248"/>
          </a:xfrm>
          <a:prstGeom prst="wedgeEllipseCallout">
            <a:avLst>
              <a:gd name="adj1" fmla="val -27884"/>
              <a:gd name="adj2" fmla="val 8443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আসমানি</a:t>
            </a:r>
            <a:endParaRPr lang="en-US" sz="4000" dirty="0" smtClean="0">
              <a:solidFill>
                <a:srgbClr val="7030A0"/>
              </a:solidFill>
              <a:latin typeface="NikoshBAN"/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/>
              </a:rPr>
              <a:t>কিতাব</a:t>
            </a:r>
            <a:endParaRPr lang="en-US" sz="4000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352" y="6414655"/>
            <a:ext cx="7772400" cy="3464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6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15" grpId="0" animBg="1"/>
      <p:bldP spid="15" grpId="1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6096000" y="568292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151058" y="21200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12007"/>
            <a:ext cx="82296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আজকের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পাঠ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থেকে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শিক্ষার্থীরা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যা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জানবে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তা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হলো</a:t>
            </a:r>
            <a:r>
              <a:rPr lang="en-US" sz="4000" b="1" dirty="0" smtClean="0">
                <a:solidFill>
                  <a:srgbClr val="00B050"/>
                </a:solidFill>
              </a:rPr>
              <a:t>-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5334000"/>
            <a:ext cx="92654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800938"/>
            <a:ext cx="8763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১.প্রসিদ্ধ </a:t>
            </a:r>
            <a:r>
              <a:rPr lang="en-US" sz="3600" b="1" dirty="0" err="1" smtClean="0">
                <a:solidFill>
                  <a:srgbClr val="0070C0"/>
                </a:solidFill>
              </a:rPr>
              <a:t>আসমানি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কিতাব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সমুহ</a:t>
            </a:r>
            <a:r>
              <a:rPr lang="en-US" sz="3600" b="1" dirty="0" smtClean="0">
                <a:solidFill>
                  <a:srgbClr val="0070C0"/>
                </a:solidFill>
              </a:rPr>
              <a:t> ,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২.আসমানি </a:t>
            </a:r>
            <a:r>
              <a:rPr lang="en-US" sz="3600" b="1" dirty="0" err="1" smtClean="0">
                <a:solidFill>
                  <a:srgbClr val="0070C0"/>
                </a:solidFill>
              </a:rPr>
              <a:t>কিতাবে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বিশবাসের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গুরুতব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৩.আসমানি </a:t>
            </a:r>
            <a:r>
              <a:rPr lang="en-US" sz="3600" b="1" dirty="0" err="1" smtClean="0">
                <a:solidFill>
                  <a:srgbClr val="0070C0"/>
                </a:solidFill>
              </a:rPr>
              <a:t>কিতাবের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বিষয়বস্তু</a:t>
            </a:r>
            <a:r>
              <a:rPr lang="en-US" sz="3600" b="1" dirty="0" smtClean="0">
                <a:solidFill>
                  <a:srgbClr val="0070C0"/>
                </a:solidFill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</a:rPr>
              <a:t>নামকরণ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৪</a:t>
            </a:r>
            <a:r>
              <a:rPr lang="en-US" sz="3600" b="1" dirty="0" smtClean="0">
                <a:solidFill>
                  <a:srgbClr val="0070C0"/>
                </a:solidFill>
              </a:rPr>
              <a:t>.সর্বশ্রেষ্ঠ ও </a:t>
            </a:r>
            <a:r>
              <a:rPr lang="en-US" sz="3600" b="1" dirty="0" err="1" smtClean="0">
                <a:solidFill>
                  <a:srgbClr val="0070C0"/>
                </a:solidFill>
              </a:rPr>
              <a:t>সর্বশেষ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আসমানি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কিতাব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আল-কুরআন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সম্পর্কে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এই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পাঠ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থেকে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জানতে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ইনশাআল্লাহ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0647" y="1905000"/>
            <a:ext cx="7651173" cy="1785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dirty="0">
                <a:solidFill>
                  <a:srgbClr val="0070C0"/>
                </a:solidFill>
              </a:rPr>
              <a:t>আসমানি কিতাব পরিচয় কিতাব শব্দের অর্থ লিপিবদ্ধ বা লিখিত বস্তু। এর প্রতিশব্দ </a:t>
            </a:r>
            <a:r>
              <a:rPr lang="as-IN" dirty="0" smtClean="0">
                <a:solidFill>
                  <a:srgbClr val="0070C0"/>
                </a:solidFill>
              </a:rPr>
              <a:t>হ</a:t>
            </a:r>
            <a:r>
              <a:rPr lang="en-US" dirty="0" err="1" smtClean="0">
                <a:solidFill>
                  <a:srgbClr val="0070C0"/>
                </a:solidFill>
              </a:rPr>
              <a:t>লো</a:t>
            </a:r>
            <a:r>
              <a:rPr lang="as-IN" dirty="0" smtClean="0">
                <a:solidFill>
                  <a:srgbClr val="0070C0"/>
                </a:solidFill>
              </a:rPr>
              <a:t> </a:t>
            </a:r>
            <a:r>
              <a:rPr lang="as-IN" dirty="0">
                <a:solidFill>
                  <a:srgbClr val="0070C0"/>
                </a:solidFill>
              </a:rPr>
              <a:t>গ্রন্থ, পুস্তক, বই ইত্যাদি। আসমানি কিতাব </a:t>
            </a:r>
            <a:r>
              <a:rPr lang="as-IN" dirty="0" smtClean="0">
                <a:solidFill>
                  <a:srgbClr val="0070C0"/>
                </a:solidFill>
              </a:rPr>
              <a:t>হ</a:t>
            </a:r>
            <a:r>
              <a:rPr lang="en-US" dirty="0" err="1" smtClean="0">
                <a:solidFill>
                  <a:srgbClr val="0070C0"/>
                </a:solidFill>
              </a:rPr>
              <a:t>লো</a:t>
            </a:r>
            <a:r>
              <a:rPr lang="as-IN" dirty="0" smtClean="0">
                <a:solidFill>
                  <a:srgbClr val="0070C0"/>
                </a:solidFill>
              </a:rPr>
              <a:t> </a:t>
            </a:r>
            <a:r>
              <a:rPr lang="as-IN" dirty="0">
                <a:solidFill>
                  <a:srgbClr val="0070C0"/>
                </a:solidFill>
              </a:rPr>
              <a:t>এমন গ্রন্থ যা আল্লাহ তায়ালা থেকে অবতীর্ণ হয়েছে। </a:t>
            </a:r>
            <a:endParaRPr lang="as-IN" sz="2800" dirty="0">
              <a:solidFill>
                <a:srgbClr val="0070C0"/>
              </a:solidFill>
            </a:endParaRPr>
          </a:p>
          <a:p>
            <a:r>
              <a:rPr lang="as-IN" sz="2800" dirty="0"/>
              <a:t/>
            </a:r>
            <a:br>
              <a:rPr lang="as-IN" sz="2800" dirty="0"/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60317" y="1015425"/>
            <a:ext cx="71004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</a:rPr>
              <a:t>আসমানি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কিতাবের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পরিচয়</a:t>
            </a:r>
            <a:r>
              <a:rPr lang="en-US" sz="3200" b="1" dirty="0" smtClean="0">
                <a:solidFill>
                  <a:srgbClr val="7030A0"/>
                </a:solidFill>
              </a:rPr>
              <a:t>-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4894" y="4267200"/>
            <a:ext cx="65913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accent4">
                    <a:lumMod val="75000"/>
                  </a:schemeClr>
                </a:solidFill>
              </a:rPr>
              <a:t>ইসলামি পরিভাষায় যেসব কিতাব আল্লাহ তায়ালা মানবজাতির হিদায়াতের জন্য দিকনির্দেশনা স্বরূপ নাজিল। করেছেন তাকে আসমানি কিতাব বলে।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96000" y="568292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151058" y="21200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793" y="691106"/>
            <a:ext cx="626225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7030A0"/>
                </a:solidFill>
              </a:rPr>
              <a:t>আসমানি কিতাবের বিষয়বস্তু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1786" y="115669"/>
            <a:ext cx="766814" cy="72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5334000"/>
            <a:ext cx="92654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9793" y="2373639"/>
            <a:ext cx="8040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9120">
              <a:spcBef>
                <a:spcPts val="1080"/>
              </a:spcBef>
            </a:pPr>
            <a:r>
              <a:rPr lang="as-I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আসমানি কিতাবের বিষয়বস্তু আল্লাহ তায়ালা আসমানি কিতাবসমূহে নানা বিষয়ের </a:t>
            </a:r>
            <a:r>
              <a:rPr lang="as-IN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আ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লো</a:t>
            </a:r>
            <a:r>
              <a:rPr lang="as-IN" sz="3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চনা </a:t>
            </a:r>
            <a:r>
              <a:rPr lang="as-I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উপস্থাপন করেছেন। যেমন </a:t>
            </a:r>
            <a:endParaRPr lang="as-IN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s-IN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as-IN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096000" y="568292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7151058" y="21200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793" y="691106"/>
            <a:ext cx="626225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chemeClr val="accent6">
                    <a:lumMod val="75000"/>
                  </a:schemeClr>
                </a:solidFill>
              </a:rPr>
              <a:t>ক. আল্লাহ তায়ালার সত্তাগত পরিচয়। </a:t>
            </a:r>
          </a:p>
          <a:p>
            <a:r>
              <a:rPr lang="as-IN" sz="28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as-IN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1786" y="115669"/>
            <a:ext cx="766814" cy="72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5334000"/>
            <a:ext cx="92654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6258" y="3160070"/>
            <a:ext cx="626225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chemeClr val="bg2">
                    <a:lumMod val="10000"/>
                  </a:schemeClr>
                </a:solidFill>
              </a:rPr>
              <a:t>গ. নবি-রাসুলগণের বর্ণনা।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022" y="5672474"/>
            <a:ext cx="626225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chemeClr val="accent5">
                    <a:lumMod val="75000"/>
                  </a:schemeClr>
                </a:solidFill>
              </a:rPr>
              <a:t>ঙ. অবাধ্য ও কাফিরদের পরিণতির বিবরণ।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2175264"/>
            <a:ext cx="8229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7030A0"/>
                </a:solidFill>
              </a:rPr>
              <a:t>খ, আল্লাহ তায়ালার গুণাবলির বর্ণনা।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832708"/>
            <a:ext cx="8229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7030A0"/>
                </a:solidFill>
              </a:rPr>
              <a:t>ঘ। পুর্ববর্তী জাতিসমূহের বিবরণ।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352" y="6414655"/>
            <a:ext cx="7772400" cy="3156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শিক্ষক,সহকারি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শিক্ষক,দুর্গাপুর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গুরুদাসপুর,নাটোর,০১৭২১১৬৩২৭৪</a:t>
            </a:r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1174</Words>
  <Application>Microsoft Office PowerPoint</Application>
  <PresentationFormat>On-screen Show (4:3)</PresentationFormat>
  <Paragraphs>125</Paragraphs>
  <Slides>19</Slides>
  <Notes>10</Notes>
  <HiddenSlides>1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</cp:lastModifiedBy>
  <cp:revision>460</cp:revision>
  <dcterms:created xsi:type="dcterms:W3CDTF">2006-08-16T00:00:00Z</dcterms:created>
  <dcterms:modified xsi:type="dcterms:W3CDTF">2020-10-29T12:51:52Z</dcterms:modified>
</cp:coreProperties>
</file>