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94" autoAdjust="0"/>
  </p:normalViewPr>
  <p:slideViewPr>
    <p:cSldViewPr snapToGrid="0">
      <p:cViewPr varScale="1">
        <p:scale>
          <a:sx n="70" d="100"/>
          <a:sy n="70" d="100"/>
        </p:scale>
        <p:origin x="15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B0781-56A0-4A37-B94A-C344D41BD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4A980-2CE3-475A-9F1B-05C4F8DBD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FEDD9-B0B6-43E6-B945-C70F22B9D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E6F0-7190-40A8-B09C-6DA744A790D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C1492-3C7A-47EB-91BC-27277F8C2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E6027-4116-4DBF-94E0-A7FCF90CA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D38E-F5AF-423A-A512-359BA57CE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9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1931E-9817-4A40-9130-7804EECEF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BD1FE-9AC9-4A10-ADCF-97B7C909C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74978-12CE-4E41-A2A7-E3D56F975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E6F0-7190-40A8-B09C-6DA744A790D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52BE-07D3-472E-A512-2847132B1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33336-C482-424E-B011-431186706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D38E-F5AF-423A-A512-359BA57CE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06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C3D4FC-F53E-49C3-BE5D-D37DD4EACD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E4068-25C3-4E02-9B26-AB1E95AE3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F77CD-9047-4D13-8FDA-A2DD51E46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E6F0-7190-40A8-B09C-6DA744A790D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BA221-8FC6-4492-866A-0E7583861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DDD3A-15FE-471D-9FE0-590F1E3A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D38E-F5AF-423A-A512-359BA57CE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A7E65-40CB-4903-947F-615F4C4AC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8D51E-B4F8-4A36-902B-6361B1ED8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B5656-A822-4DF1-8A39-6E5AF1937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E6F0-7190-40A8-B09C-6DA744A790D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E44B8-CF37-430A-80DF-78CB27B58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1A3E6-8CB6-43CC-9D56-AB971B48A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D38E-F5AF-423A-A512-359BA57CE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4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50EF1-010A-4130-A1CB-C99EEABB5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2B650-8B33-45EE-8BE6-5CC8D21F2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86542-E6F1-452E-864D-800ECCA86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E6F0-7190-40A8-B09C-6DA744A790D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8529D-1FCF-4361-BC71-E34EA18F3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D7F8A-2C71-4B5B-8D8E-99EDB685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D38E-F5AF-423A-A512-359BA57CE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4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8923A-A5BD-46B0-8D8E-59B6EAF09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6CEAC-AAAF-40A3-BD25-7ADA1DAAFD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1511C-FBC5-43A0-BB49-F5225DB37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86171-B196-4DDB-8780-B67012E7B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E6F0-7190-40A8-B09C-6DA744A790D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82B39-3347-40F9-B9C0-65FA40A3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DBE2D-88A9-487A-8F93-9D7E4325B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D38E-F5AF-423A-A512-359BA57CE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3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4C6A4-94C6-48D5-AAF3-2734E16C3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90814-C8CC-4393-9E1B-F815FB118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7CE7BD-FE32-4A16-8ACF-277E2CA34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54B9A-0176-42D0-82B5-65065B56B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A600DA-495A-44CE-8473-195A09209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B04988-F579-4C8B-8BF8-34C32BA2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E6F0-7190-40A8-B09C-6DA744A790D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D34EBC-4C49-49BD-8766-094FE1615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1E3AF5-9025-430C-A50C-5CCA2A11B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D38E-F5AF-423A-A512-359BA57CE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3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F5F4-ABC0-4C3F-BFB5-09C922AF2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8DF98B-6D4E-4776-A074-B4D3C1422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E6F0-7190-40A8-B09C-6DA744A790D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587C71-3D64-4865-97A6-454EEB89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AB85CF-EDD6-4221-BC1F-CCC37CDC1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D38E-F5AF-423A-A512-359BA57CE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90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EC3330-9C29-4A6A-B970-6CABA8D82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E6F0-7190-40A8-B09C-6DA744A790D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8D2522-CBCA-460D-BC68-186B69302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23669-0B83-4CF2-91C5-22BC074DE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D38E-F5AF-423A-A512-359BA57CE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69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3A5F2-8EDD-4A82-9855-C774D25E6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C1F20-B84B-4370-BB9B-AC7D591D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4E7C9A-EACE-4D05-9C73-550E3C721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F7ABC-303B-44DD-9492-16750B8C3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E6F0-7190-40A8-B09C-6DA744A790D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8F1FE-8EF4-4127-A96F-43A14215D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36004-CA61-4122-A8BE-3BAF2B60E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D38E-F5AF-423A-A512-359BA57CE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0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6BAA6-96A6-47FA-BF66-48CBD5900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89AD0B-C21E-43D8-9ACD-0F25E5D22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64164-CF44-4D14-825F-74D3DEB35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C4DEBD-4F7E-47BA-A9B5-9A5254A7D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E6F0-7190-40A8-B09C-6DA744A790D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77156-4E83-4EB4-8D03-22670FE70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7DE91-D3D8-4DEF-AEC3-6242B62A2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D38E-F5AF-423A-A512-359BA57CE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EE9FFA-FE7C-4B2C-B372-721C2EBD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E3EA3-C9EB-4456-8293-B1922BA33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338A3-3211-4D7A-A6EC-EBB012EB73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5E6F0-7190-40A8-B09C-6DA744A790D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48E2C-0C54-4568-9E49-E9D4660292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224E4-1A90-4C7D-8ACC-C747416C0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1D38E-F5AF-423A-A512-359BA57CE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1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7C77D3-29D4-4849-B827-7CD5B9427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37" y="1427749"/>
            <a:ext cx="9144000" cy="51334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E178C8B-B344-4EAF-9F54-F483699B188B}"/>
              </a:ext>
            </a:extLst>
          </p:cNvPr>
          <p:cNvSpPr/>
          <p:nvPr/>
        </p:nvSpPr>
        <p:spPr>
          <a:xfrm>
            <a:off x="1540037" y="304799"/>
            <a:ext cx="9144000" cy="10427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>
                <a:gd name="adj" fmla="val 75000"/>
              </a:avLst>
            </a:prstTxWarp>
          </a:bodyPr>
          <a:lstStyle/>
          <a:p>
            <a:pPr algn="ctr"/>
            <a:r>
              <a:rPr lang="en-US" sz="6000" i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60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i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পাঠে</a:t>
            </a:r>
            <a:r>
              <a:rPr lang="en-US" sz="60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i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60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i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স্বাগতম</a:t>
            </a:r>
            <a:r>
              <a:rPr lang="en-US" sz="60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2513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5AFFF0-4894-47BA-BBF3-1305D4272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80" y="1268241"/>
            <a:ext cx="2828925" cy="16192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E493A0-69B9-407C-9DC2-E790517DFD6F}"/>
              </a:ext>
            </a:extLst>
          </p:cNvPr>
          <p:cNvSpPr/>
          <p:nvPr/>
        </p:nvSpPr>
        <p:spPr>
          <a:xfrm>
            <a:off x="354842" y="300251"/>
            <a:ext cx="11491415" cy="7915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স্বাস্থ্য ক্ষেত্রে বায়ু দূষণের</a:t>
            </a:r>
            <a:r>
              <a:rPr lang="en-US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আরও</a:t>
            </a:r>
            <a:r>
              <a:rPr lang="en-US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কিছু</a:t>
            </a:r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প্রভাব   </a:t>
            </a:r>
            <a:endParaRPr lang="en-US" sz="4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02FD6FBF-0B33-42C1-B51E-27511B6F79E0}"/>
              </a:ext>
            </a:extLst>
          </p:cNvPr>
          <p:cNvSpPr/>
          <p:nvPr/>
        </p:nvSpPr>
        <p:spPr>
          <a:xfrm>
            <a:off x="3280008" y="1268242"/>
            <a:ext cx="8557149" cy="1619250"/>
          </a:xfrm>
          <a:prstGeom prst="lef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দূষিত বায়ু চোখের জন্য ক্ষতিকর   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DDB65E22-C2C6-40EA-B228-80DDB22E5860}"/>
              </a:ext>
            </a:extLst>
          </p:cNvPr>
          <p:cNvSpPr/>
          <p:nvPr/>
        </p:nvSpPr>
        <p:spPr>
          <a:xfrm>
            <a:off x="3280008" y="2980543"/>
            <a:ext cx="8566249" cy="1743075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দূষিত বায়ুর জন্য সর্দি কাশি হতে পারে।  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68E53683-A90F-4A13-83BC-F4B139B099AF}"/>
              </a:ext>
            </a:extLst>
          </p:cNvPr>
          <p:cNvSpPr/>
          <p:nvPr/>
        </p:nvSpPr>
        <p:spPr>
          <a:xfrm>
            <a:off x="3280008" y="4859330"/>
            <a:ext cx="8566249" cy="1682503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দূষিত বায়ু হৃদরোগের অন্যতম কারণ ।   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6651C47-7F5A-44D9-8562-AAABE1857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80" y="2980544"/>
            <a:ext cx="2828925" cy="17430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9007AF9-363A-4E57-915D-128A4E9BD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81" y="4816672"/>
            <a:ext cx="2828924" cy="17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08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181251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B74FA6-D3EC-4768-8C16-502EFC62C254}"/>
              </a:ext>
            </a:extLst>
          </p:cNvPr>
          <p:cNvSpPr/>
          <p:nvPr/>
        </p:nvSpPr>
        <p:spPr>
          <a:xfrm>
            <a:off x="2361063" y="668740"/>
            <a:ext cx="7451677" cy="12828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জোড়ায় কাজ </a:t>
            </a:r>
            <a:endParaRPr lang="en-US" sz="7200" i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Wave 6">
            <a:extLst>
              <a:ext uri="{FF2B5EF4-FFF2-40B4-BE49-F238E27FC236}">
                <a16:creationId xmlns:a16="http://schemas.microsoft.com/office/drawing/2014/main" id="{9A2B09C4-89CA-45CD-A4F4-00A4E8C385F9}"/>
              </a:ext>
            </a:extLst>
          </p:cNvPr>
          <p:cNvSpPr/>
          <p:nvPr/>
        </p:nvSpPr>
        <p:spPr>
          <a:xfrm>
            <a:off x="2361063" y="2729553"/>
            <a:ext cx="7451677" cy="3016158"/>
          </a:xfrm>
          <a:prstGeom prst="wave">
            <a:avLst>
              <a:gd name="adj1" fmla="val 12500"/>
              <a:gd name="adj2" fmla="val -36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বায়ু দূষণের তিনটি ক্ষতিকর </a:t>
            </a:r>
            <a:r>
              <a:rPr lang="en-US" sz="4800" i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দিক</a:t>
            </a:r>
            <a:r>
              <a:rPr lang="en-US" sz="48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8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লিখ </a:t>
            </a:r>
            <a:r>
              <a:rPr lang="en-US" sz="48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9640434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C1D558-A134-469D-BD50-1FCBACEE51CB}"/>
              </a:ext>
            </a:extLst>
          </p:cNvPr>
          <p:cNvSpPr/>
          <p:nvPr/>
        </p:nvSpPr>
        <p:spPr>
          <a:xfrm>
            <a:off x="354842" y="341195"/>
            <a:ext cx="11491415" cy="7915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বায়ু দূষণ প্রতিরোধের উপায়   </a:t>
            </a:r>
            <a:endParaRPr lang="en-US" sz="4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1F7B57F3-91BF-43A9-BA8A-9C70F2E6CF97}"/>
              </a:ext>
            </a:extLst>
          </p:cNvPr>
          <p:cNvSpPr/>
          <p:nvPr/>
        </p:nvSpPr>
        <p:spPr>
          <a:xfrm>
            <a:off x="3280008" y="1303138"/>
            <a:ext cx="8566249" cy="1685926"/>
          </a:xfrm>
          <a:prstGeom prst="lef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গাড়ি ব্যবহারের পরিবর্তে সাইকেল ব্যবহার করা যায় ।    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4CCE43E2-9450-42E6-8184-677EF369443D}"/>
              </a:ext>
            </a:extLst>
          </p:cNvPr>
          <p:cNvSpPr/>
          <p:nvPr/>
        </p:nvSpPr>
        <p:spPr>
          <a:xfrm>
            <a:off x="3280008" y="3222147"/>
            <a:ext cx="8566249" cy="1619250"/>
          </a:xfrm>
          <a:prstGeom prst="lef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যেখানে সেখানে ময়লা না ফেলে নির্দিষ্ট স্থানে ময়লা ফেলতে হবে     </a:t>
            </a:r>
            <a:endParaRPr lang="en-US" sz="2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9B65834A-1089-4596-A6F6-32F937F763EF}"/>
              </a:ext>
            </a:extLst>
          </p:cNvPr>
          <p:cNvSpPr/>
          <p:nvPr/>
        </p:nvSpPr>
        <p:spPr>
          <a:xfrm>
            <a:off x="3280008" y="4883628"/>
            <a:ext cx="8566249" cy="1676400"/>
          </a:xfrm>
          <a:prstGeom prst="lef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কলকারখানায় ধোয়া নির্গমণ চুল্লী ব্যবহার করা প্রয়োজন    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E91560-C429-4FCD-A93F-403AAAFB2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2" y="1303139"/>
            <a:ext cx="2781005" cy="16859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8010E9-DF3E-4FD9-8F8F-ED208C5B3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3" y="3230902"/>
            <a:ext cx="2781004" cy="16192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05DBABC-1748-4286-93AE-0EC4EF65FC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3" y="4883629"/>
            <a:ext cx="2781004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02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E84CDC02-26A5-4516-9AFB-68D22E8B88CB}"/>
              </a:ext>
            </a:extLst>
          </p:cNvPr>
          <p:cNvSpPr/>
          <p:nvPr/>
        </p:nvSpPr>
        <p:spPr>
          <a:xfrm>
            <a:off x="3280008" y="1341310"/>
            <a:ext cx="8557149" cy="1780758"/>
          </a:xfrm>
          <a:prstGeom prst="lef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বেশি করে বৃক্ষ রোপণ করে বায়ু দূষণ রোধ করা যায়।    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7E09EDF6-F1C2-43DE-8C6A-3CF9FE6F69FB}"/>
              </a:ext>
            </a:extLst>
          </p:cNvPr>
          <p:cNvSpPr/>
          <p:nvPr/>
        </p:nvSpPr>
        <p:spPr>
          <a:xfrm>
            <a:off x="3280008" y="3330614"/>
            <a:ext cx="8551775" cy="1812886"/>
          </a:xfrm>
          <a:prstGeom prst="lef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BD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ফেলে দেওয়া জিনিস রিসাইকেল করে বায়ু দূষণ রোধ করা যায়।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9CEC3B-852A-485B-BE9F-7AD835999CB3}"/>
              </a:ext>
            </a:extLst>
          </p:cNvPr>
          <p:cNvSpPr/>
          <p:nvPr/>
        </p:nvSpPr>
        <p:spPr>
          <a:xfrm>
            <a:off x="354842" y="341195"/>
            <a:ext cx="11491415" cy="7915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বায়ু দূষণ প্রতিরোধের উপায়   </a:t>
            </a:r>
            <a:endParaRPr lang="en-US" sz="4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177CA80-F3CB-44E8-9CE6-3F058B5CB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3" y="1304209"/>
            <a:ext cx="2857206" cy="18178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3250F7-398D-4E22-8BBA-C951A771C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2" y="3330614"/>
            <a:ext cx="2857207" cy="181288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22C1055-D050-4416-AB70-35F598119CD5}"/>
              </a:ext>
            </a:extLst>
          </p:cNvPr>
          <p:cNvSpPr/>
          <p:nvPr/>
        </p:nvSpPr>
        <p:spPr>
          <a:xfrm>
            <a:off x="354843" y="5213823"/>
            <a:ext cx="11476940" cy="10345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রিসাইকেল হলো পুরাতন বস্তুকে ভেঙ্গে নতুন বস্তুতে পরিনত করা।  </a:t>
            </a:r>
            <a:endParaRPr lang="en-US" sz="3600" i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0107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1255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D47C63-65FD-4E25-AC4A-A9D7F846B123}"/>
              </a:ext>
            </a:extLst>
          </p:cNvPr>
          <p:cNvGrpSpPr/>
          <p:nvPr/>
        </p:nvGrpSpPr>
        <p:grpSpPr>
          <a:xfrm>
            <a:off x="2032000" y="805226"/>
            <a:ext cx="8128000" cy="668740"/>
            <a:chOff x="3193576" y="382143"/>
            <a:chExt cx="6469039" cy="6687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366F4FF-D572-4D15-A2AE-23F48B052C75}"/>
                </a:ext>
              </a:extLst>
            </p:cNvPr>
            <p:cNvSpPr/>
            <p:nvPr/>
          </p:nvSpPr>
          <p:spPr>
            <a:xfrm>
              <a:off x="3193576" y="477673"/>
              <a:ext cx="6469039" cy="1228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65AE40-D21A-4FA5-8034-21FF3F3530B0}"/>
                </a:ext>
              </a:extLst>
            </p:cNvPr>
            <p:cNvSpPr/>
            <p:nvPr/>
          </p:nvSpPr>
          <p:spPr>
            <a:xfrm>
              <a:off x="3193576" y="787739"/>
              <a:ext cx="6469039" cy="1228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3658A6-345D-495B-9C53-3F1F8A8A91F5}"/>
                </a:ext>
              </a:extLst>
            </p:cNvPr>
            <p:cNvSpPr/>
            <p:nvPr/>
          </p:nvSpPr>
          <p:spPr>
            <a:xfrm>
              <a:off x="4585652" y="382143"/>
              <a:ext cx="3889612" cy="6687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দলীয়</a:t>
              </a:r>
              <a:r>
                <a:rPr lang="en-US" sz="4400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কাজ</a:t>
              </a:r>
              <a:r>
                <a:rPr lang="en-US" sz="4400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33BF8E01-51AA-4772-ACC9-01889D7BA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638473"/>
              </p:ext>
            </p:extLst>
          </p:nvPr>
        </p:nvGraphicFramePr>
        <p:xfrm>
          <a:off x="2032000" y="2316458"/>
          <a:ext cx="8128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8534636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79299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ক  </a:t>
                      </a:r>
                      <a:r>
                        <a:rPr lang="en-US" sz="48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দল</a:t>
                      </a:r>
                      <a:endParaRPr lang="en-US" sz="48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খ  </a:t>
                      </a:r>
                      <a:r>
                        <a:rPr lang="en-US" sz="48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দল</a:t>
                      </a:r>
                      <a:r>
                        <a:rPr lang="en-US" sz="48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404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বায়ু</a:t>
                      </a:r>
                      <a:r>
                        <a:rPr lang="en-US" sz="48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48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দূষণ</a:t>
                      </a:r>
                      <a:r>
                        <a:rPr lang="en-US" sz="48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48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প্রতিরোধের</a:t>
                      </a:r>
                      <a:r>
                        <a:rPr lang="en-US" sz="48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48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দুইটি</a:t>
                      </a:r>
                      <a:r>
                        <a:rPr lang="en-US" sz="48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bn-BD" sz="48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উপায় লিখ। </a:t>
                      </a:r>
                      <a:endParaRPr lang="en-US" sz="48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8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বায়ু দূষণের দুইটি ক্ষতিকর দিক উল্লেখ কর।  </a:t>
                      </a:r>
                      <a:endParaRPr lang="en-US" sz="48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422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308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E14C37-4B3B-4A5E-95D0-2A2DBE10FC91}"/>
              </a:ext>
            </a:extLst>
          </p:cNvPr>
          <p:cNvSpPr/>
          <p:nvPr/>
        </p:nvSpPr>
        <p:spPr>
          <a:xfrm>
            <a:off x="1440873" y="656917"/>
            <a:ext cx="9379527" cy="13785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পাঠ্য বইয়ের </a:t>
            </a:r>
            <a:r>
              <a:rPr lang="en-US" sz="48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BD" sz="48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৭ </a:t>
            </a:r>
            <a:r>
              <a:rPr lang="bn-IN" sz="48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পৃষ্ঠা খুলে নিরবে পড়। </a:t>
            </a:r>
            <a:endParaRPr lang="en-US" sz="4800" i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50F697-2777-44CF-BE86-2566F64D6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73" y="2244307"/>
            <a:ext cx="2948387" cy="40743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0E3505-30C6-45B6-B9A3-BA2A9F439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75" y="2243990"/>
            <a:ext cx="6365825" cy="407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40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ultidocument 3">
            <a:extLst>
              <a:ext uri="{FF2B5EF4-FFF2-40B4-BE49-F238E27FC236}">
                <a16:creationId xmlns:a16="http://schemas.microsoft.com/office/drawing/2014/main" id="{3D1BA70C-9D87-4701-8F0C-2430F76C0D19}"/>
              </a:ext>
            </a:extLst>
          </p:cNvPr>
          <p:cNvSpPr/>
          <p:nvPr/>
        </p:nvSpPr>
        <p:spPr>
          <a:xfrm>
            <a:off x="400335" y="367234"/>
            <a:ext cx="11391332" cy="1174956"/>
          </a:xfrm>
          <a:prstGeom prst="flowChartMultidocumen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i="1" dirty="0" err="1">
                <a:ln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8000" b="1" i="1" dirty="0">
              <a:ln/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A3F22B-D967-4291-A674-3BA0D69F1818}"/>
              </a:ext>
            </a:extLst>
          </p:cNvPr>
          <p:cNvSpPr/>
          <p:nvPr/>
        </p:nvSpPr>
        <p:spPr>
          <a:xfrm>
            <a:off x="400335" y="1750737"/>
            <a:ext cx="11391332" cy="47319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শূন্যস্থান পূরণ করঃ </a:t>
            </a:r>
          </a:p>
          <a:p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১।যেখানে সেখানে ...............................................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ফেলা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উচিত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নয়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। </a:t>
            </a:r>
          </a:p>
          <a:p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২।যানবাহন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নির্গত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…………………………..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বায়ুতে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মিশে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। </a:t>
            </a:r>
          </a:p>
          <a:p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বায়ু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দূষণ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মানুষের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………………………………………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ক্ষতিকর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। </a:t>
            </a:r>
          </a:p>
          <a:p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৪।ময়লা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আবর্জনা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…………………………….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স্থানে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ফেলা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উচিত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। </a:t>
            </a:r>
          </a:p>
          <a:p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৫। </a:t>
            </a:r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মানুষের বিভিন্ন .......................................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বায়ু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দূষণের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বড়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কারণ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। </a:t>
            </a:r>
            <a:endParaRPr lang="bn-BD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D1ADD-CB64-4425-9335-6654350BD4D4}"/>
              </a:ext>
            </a:extLst>
          </p:cNvPr>
          <p:cNvSpPr txBox="1"/>
          <p:nvPr/>
        </p:nvSpPr>
        <p:spPr>
          <a:xfrm>
            <a:off x="4080681" y="2511188"/>
            <a:ext cx="3998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ময়লা আবর্জনা </a:t>
            </a:r>
            <a:endParaRPr lang="en-US" sz="44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73069D-EBB6-42B7-A3C4-9190BB23A65F}"/>
              </a:ext>
            </a:extLst>
          </p:cNvPr>
          <p:cNvSpPr txBox="1"/>
          <p:nvPr/>
        </p:nvSpPr>
        <p:spPr>
          <a:xfrm>
            <a:off x="4233081" y="3168554"/>
            <a:ext cx="3998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ধোয়া  </a:t>
            </a:r>
            <a:endParaRPr lang="en-US" sz="44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3E715A-2B79-4B6D-A6F3-9E5CDDCEFCEB}"/>
              </a:ext>
            </a:extLst>
          </p:cNvPr>
          <p:cNvSpPr txBox="1"/>
          <p:nvPr/>
        </p:nvSpPr>
        <p:spPr>
          <a:xfrm>
            <a:off x="4016990" y="3662155"/>
            <a:ext cx="3998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স্বাস্থ্যের </a:t>
            </a:r>
            <a:endParaRPr lang="en-US" sz="44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30C14E-805A-4ECC-8519-C15CB2DF14FB}"/>
              </a:ext>
            </a:extLst>
          </p:cNvPr>
          <p:cNvSpPr txBox="1"/>
          <p:nvPr/>
        </p:nvSpPr>
        <p:spPr>
          <a:xfrm>
            <a:off x="3241345" y="4264932"/>
            <a:ext cx="3998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নির্দিষ্ট  </a:t>
            </a:r>
            <a:endParaRPr lang="en-US" sz="44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B1F871-56FF-4D44-8B36-336076E1CE1D}"/>
              </a:ext>
            </a:extLst>
          </p:cNvPr>
          <p:cNvSpPr txBox="1"/>
          <p:nvPr/>
        </p:nvSpPr>
        <p:spPr>
          <a:xfrm>
            <a:off x="3612099" y="4922294"/>
            <a:ext cx="3998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কর্মকান্ড  </a:t>
            </a:r>
            <a:endParaRPr lang="en-US" sz="44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097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/>
      <p:bldP spid="10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47D71D-4597-40AC-BE4E-C6024A431229}"/>
              </a:ext>
            </a:extLst>
          </p:cNvPr>
          <p:cNvSpPr/>
          <p:nvPr/>
        </p:nvSpPr>
        <p:spPr>
          <a:xfrm>
            <a:off x="370764" y="395785"/>
            <a:ext cx="11450472" cy="6550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মিলকরণ</a:t>
            </a:r>
            <a:r>
              <a:rPr lang="bn-BD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750ABD-2B29-47E8-A002-41910993DD35}"/>
              </a:ext>
            </a:extLst>
          </p:cNvPr>
          <p:cNvSpPr txBox="1"/>
          <p:nvPr/>
        </p:nvSpPr>
        <p:spPr>
          <a:xfrm>
            <a:off x="834788" y="1667301"/>
            <a:ext cx="4490113" cy="887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78507A-15DC-4399-97DA-057DBEC67A14}"/>
              </a:ext>
            </a:extLst>
          </p:cNvPr>
          <p:cNvSpPr txBox="1"/>
          <p:nvPr/>
        </p:nvSpPr>
        <p:spPr>
          <a:xfrm>
            <a:off x="987188" y="1819701"/>
            <a:ext cx="4490113" cy="887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7E2CE8-3362-48AC-A931-21DF06DA39CB}"/>
              </a:ext>
            </a:extLst>
          </p:cNvPr>
          <p:cNvSpPr/>
          <p:nvPr/>
        </p:nvSpPr>
        <p:spPr>
          <a:xfrm>
            <a:off x="370765" y="1505798"/>
            <a:ext cx="5525072" cy="8871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১।গাছপালা পোড়ানোর ফলে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C3B144-AAE9-487E-86AF-8DD58861147A}"/>
              </a:ext>
            </a:extLst>
          </p:cNvPr>
          <p:cNvSpPr/>
          <p:nvPr/>
        </p:nvSpPr>
        <p:spPr>
          <a:xfrm>
            <a:off x="370745" y="2518010"/>
            <a:ext cx="5525072" cy="8871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২।যেখানে সেখানে মলমূত্র 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00A15D4-281B-4EB8-8D34-0CC0ABF5321F}"/>
              </a:ext>
            </a:extLst>
          </p:cNvPr>
          <p:cNvSpPr/>
          <p:nvPr/>
        </p:nvSpPr>
        <p:spPr>
          <a:xfrm>
            <a:off x="370764" y="3502928"/>
            <a:ext cx="5525053" cy="8871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৩। শ্বাসকষ্টের অন্যতম কারণ 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DA92A5-D380-42A6-A20E-1D280838349B}"/>
              </a:ext>
            </a:extLst>
          </p:cNvPr>
          <p:cNvSpPr/>
          <p:nvPr/>
        </p:nvSpPr>
        <p:spPr>
          <a:xfrm>
            <a:off x="370745" y="4501486"/>
            <a:ext cx="5525053" cy="8871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৪। রিসাইকেল  প্রক্রিয়ায়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2EFA46-E10E-405E-9FDC-5B5B6B920B3F}"/>
              </a:ext>
            </a:extLst>
          </p:cNvPr>
          <p:cNvSpPr/>
          <p:nvPr/>
        </p:nvSpPr>
        <p:spPr>
          <a:xfrm>
            <a:off x="370744" y="5500050"/>
            <a:ext cx="5525053" cy="8871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৫। চুল্লী ব্যবহার করা হয়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4023A1B-0316-4796-B1BD-2FE9366AA00A}"/>
              </a:ext>
            </a:extLst>
          </p:cNvPr>
          <p:cNvSpPr/>
          <p:nvPr/>
        </p:nvSpPr>
        <p:spPr>
          <a:xfrm>
            <a:off x="6282533" y="1505798"/>
            <a:ext cx="5538702" cy="8871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বায়ু দূষণ রোধ করা যায় ।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B9CE4A-22FC-45E8-BAF4-7C27D8056E02}"/>
              </a:ext>
            </a:extLst>
          </p:cNvPr>
          <p:cNvSpPr/>
          <p:nvPr/>
        </p:nvSpPr>
        <p:spPr>
          <a:xfrm>
            <a:off x="6309831" y="5484139"/>
            <a:ext cx="5525072" cy="8825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বায়ু দূষণ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6F9A12-C8D3-4CED-B599-1E91623664E6}"/>
              </a:ext>
            </a:extLst>
          </p:cNvPr>
          <p:cNvSpPr/>
          <p:nvPr/>
        </p:nvSpPr>
        <p:spPr>
          <a:xfrm>
            <a:off x="6309831" y="4501486"/>
            <a:ext cx="5525072" cy="8825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ত্যাগ করা উচিত নয় ।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EEF76EC-BA21-4A10-B648-0C639A527DA5}"/>
              </a:ext>
            </a:extLst>
          </p:cNvPr>
          <p:cNvSpPr/>
          <p:nvPr/>
        </p:nvSpPr>
        <p:spPr>
          <a:xfrm>
            <a:off x="6282531" y="3502928"/>
            <a:ext cx="5525072" cy="8825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বায়ু দূষিত হয় । 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2924F97-8558-48C8-BDD9-3E36B226A39B}"/>
              </a:ext>
            </a:extLst>
          </p:cNvPr>
          <p:cNvSpPr/>
          <p:nvPr/>
        </p:nvSpPr>
        <p:spPr>
          <a:xfrm>
            <a:off x="6296179" y="2515730"/>
            <a:ext cx="5525072" cy="8825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কলকারখানায় । 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736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-0.00078 -0.2925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0.00195 -0.2909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-0.00234 -0.2888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0.00169 0.4365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0.00117 0.4328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0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C78FF1-1253-4FFA-8D35-9639F4338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54" y="375091"/>
            <a:ext cx="2705100" cy="16859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59767F-BBA0-43DF-9506-DE09D32DBF45}"/>
              </a:ext>
            </a:extLst>
          </p:cNvPr>
          <p:cNvSpPr/>
          <p:nvPr/>
        </p:nvSpPr>
        <p:spPr>
          <a:xfrm>
            <a:off x="1924334" y="375091"/>
            <a:ext cx="5035088" cy="16859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 কাজ </a:t>
            </a:r>
            <a:endParaRPr lang="en-US" sz="7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6D6C84-6BD4-4A4B-836B-F22A6540D382}"/>
              </a:ext>
            </a:extLst>
          </p:cNvPr>
          <p:cNvSpPr/>
          <p:nvPr/>
        </p:nvSpPr>
        <p:spPr>
          <a:xfrm>
            <a:off x="1924334" y="2429301"/>
            <a:ext cx="7980820" cy="36712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তোমার পরিবারের সদস্যদের</a:t>
            </a:r>
          </a:p>
          <a:p>
            <a:pPr algn="ctr"/>
            <a:r>
              <a:rPr lang="bn-BD" sz="4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সু স্বাস্থের জন্য তুমি ক</a:t>
            </a:r>
            <a:r>
              <a:rPr lang="en-US" sz="4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ী </a:t>
            </a:r>
            <a:r>
              <a:rPr lang="bn-BD" sz="4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উপায়</a:t>
            </a:r>
          </a:p>
          <a:p>
            <a:pPr algn="ctr"/>
            <a:r>
              <a:rPr lang="bn-BD" sz="4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অবলম্বন করবে তা ৫টি বাক্যে লিখে আনবে । </a:t>
            </a:r>
          </a:p>
        </p:txBody>
      </p:sp>
    </p:spTree>
    <p:extLst>
      <p:ext uri="{BB962C8B-B14F-4D97-AF65-F5344CB8AC3E}">
        <p14:creationId xmlns:p14="http://schemas.microsoft.com/office/powerpoint/2010/main" val="2395369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4153C3-E0A6-4F8B-9D27-A234CBA63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563460"/>
            <a:ext cx="6905625" cy="44481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B32FA60-4121-46C6-A967-9328D02DA285}"/>
              </a:ext>
            </a:extLst>
          </p:cNvPr>
          <p:cNvSpPr/>
          <p:nvPr/>
        </p:nvSpPr>
        <p:spPr>
          <a:xfrm>
            <a:off x="2643186" y="5172501"/>
            <a:ext cx="6905625" cy="105087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bn-BD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 ধন্যবাদ</a:t>
            </a:r>
            <a:endParaRPr lang="en-US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852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154CDF-460C-4058-9590-C5271C23F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06" y="167961"/>
            <a:ext cx="3121152" cy="3121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rrow: Up-Down 4">
            <a:extLst>
              <a:ext uri="{FF2B5EF4-FFF2-40B4-BE49-F238E27FC236}">
                <a16:creationId xmlns:a16="http://schemas.microsoft.com/office/drawing/2014/main" id="{4FF3F6EC-46BB-4835-B14C-D507F60BDCE4}"/>
              </a:ext>
            </a:extLst>
          </p:cNvPr>
          <p:cNvSpPr/>
          <p:nvPr/>
        </p:nvSpPr>
        <p:spPr>
          <a:xfrm>
            <a:off x="5534524" y="280255"/>
            <a:ext cx="1703832" cy="6322855"/>
          </a:xfrm>
          <a:prstGeom prst="upDownArrow">
            <a:avLst>
              <a:gd name="adj1" fmla="val 50000"/>
              <a:gd name="adj2" fmla="val 3964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</a:p>
          <a:p>
            <a:pPr algn="ctr">
              <a:lnSpc>
                <a:spcPct val="150000"/>
              </a:lnSpc>
            </a:pPr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রি</a:t>
            </a:r>
          </a:p>
          <a:p>
            <a:pPr algn="ctr">
              <a:lnSpc>
                <a:spcPct val="150000"/>
              </a:lnSpc>
            </a:pPr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</a:t>
            </a:r>
          </a:p>
          <a:p>
            <a:pPr algn="ctr">
              <a:lnSpc>
                <a:spcPct val="150000"/>
              </a:lnSpc>
            </a:pPr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তি</a:t>
            </a:r>
            <a:endParaRPr lang="en-US" sz="4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595C38-C416-4873-B261-23FBDBC0294E}"/>
              </a:ext>
            </a:extLst>
          </p:cNvPr>
          <p:cNvSpPr txBox="1"/>
          <p:nvPr/>
        </p:nvSpPr>
        <p:spPr>
          <a:xfrm>
            <a:off x="336884" y="3360823"/>
            <a:ext cx="5101387" cy="31700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Kalpurush" panose="02000600000000000000" pitchFamily="2" charset="0"/>
                <a:cs typeface="Kalpurush" panose="02000600000000000000" pitchFamily="2" charset="0"/>
              </a:rPr>
              <a:t>এলিজা বেগম</a:t>
            </a:r>
          </a:p>
          <a:p>
            <a:pPr algn="ctr"/>
            <a:r>
              <a:rPr lang="bn-BD" sz="4000" dirty="0">
                <a:latin typeface="Kalpurush" panose="02000600000000000000" pitchFamily="2" charset="0"/>
                <a:cs typeface="Kalpurush" panose="02000600000000000000" pitchFamily="2" charset="0"/>
              </a:rPr>
              <a:t>প্রধান শিক্ষক</a:t>
            </a:r>
          </a:p>
          <a:p>
            <a:pPr algn="ctr"/>
            <a:r>
              <a:rPr lang="bn-BD" sz="4000" dirty="0">
                <a:latin typeface="Kalpurush" panose="02000600000000000000" pitchFamily="2" charset="0"/>
                <a:cs typeface="Kalpurush" panose="02000600000000000000" pitchFamily="2" charset="0"/>
              </a:rPr>
              <a:t>পল্লীমঙ্গল  সরকারি প্রাথমিক বিদ্যালয় </a:t>
            </a:r>
          </a:p>
          <a:p>
            <a:pPr algn="ctr"/>
            <a:r>
              <a:rPr lang="bn-BD" sz="4000" dirty="0">
                <a:latin typeface="Kalpurush" panose="02000600000000000000" pitchFamily="2" charset="0"/>
                <a:cs typeface="Kalpurush" panose="02000600000000000000" pitchFamily="2" charset="0"/>
              </a:rPr>
              <a:t>দক্ষিণ সুরমা , সিলেট ।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829DE6-5871-4F98-AAB3-DB1231B4F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569" y="357201"/>
            <a:ext cx="2178389" cy="28030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9DAB291-05D6-4EB8-B72A-5FA1920CFE1D}"/>
              </a:ext>
            </a:extLst>
          </p:cNvPr>
          <p:cNvSpPr txBox="1"/>
          <p:nvPr/>
        </p:nvSpPr>
        <p:spPr>
          <a:xfrm>
            <a:off x="7523746" y="3360823"/>
            <a:ext cx="4331369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Kalpurush" panose="02000600000000000000" pitchFamily="2" charset="0"/>
                <a:cs typeface="Kalpurush" panose="02000600000000000000" pitchFamily="2" charset="0"/>
              </a:rPr>
              <a:t>শ্রেণীঃ৫ম</a:t>
            </a:r>
          </a:p>
          <a:p>
            <a:pPr algn="ctr"/>
            <a:r>
              <a:rPr lang="bn-BD" sz="4000" dirty="0">
                <a:latin typeface="Kalpurush" panose="02000600000000000000" pitchFamily="2" charset="0"/>
                <a:cs typeface="Kalpurush" panose="02000600000000000000" pitchFamily="2" charset="0"/>
              </a:rPr>
              <a:t>বিষয়ঃপ্রাথমিক বিজ্ঞান</a:t>
            </a:r>
          </a:p>
          <a:p>
            <a:pPr algn="ctr"/>
            <a:r>
              <a:rPr lang="bn-BD" sz="4000" dirty="0">
                <a:latin typeface="Kalpurush" panose="02000600000000000000" pitchFamily="2" charset="0"/>
                <a:cs typeface="Kalpurush" panose="02000600000000000000" pitchFamily="2" charset="0"/>
              </a:rPr>
              <a:t>পাঠঃবায়ু</a:t>
            </a:r>
          </a:p>
          <a:p>
            <a:pPr algn="ctr"/>
            <a:r>
              <a:rPr lang="bn-BD" sz="4000" dirty="0">
                <a:latin typeface="Kalpurush" panose="02000600000000000000" pitchFamily="2" charset="0"/>
                <a:cs typeface="Kalpurush" panose="02000600000000000000" pitchFamily="2" charset="0"/>
              </a:rPr>
              <a:t>সময়ঃ৪০মিনিট</a:t>
            </a:r>
          </a:p>
          <a:p>
            <a:pPr algn="ctr"/>
            <a:r>
              <a:rPr lang="bn-BD" sz="4000" dirty="0">
                <a:latin typeface="Kalpurush" panose="02000600000000000000" pitchFamily="2" charset="0"/>
                <a:cs typeface="Kalpurush" panose="02000600000000000000" pitchFamily="2" charset="0"/>
              </a:rPr>
              <a:t>তারিখঃ২৬/১০/২০২০ইং 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479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6B306D-D491-4132-8DB7-8759BE8F0E65}"/>
              </a:ext>
            </a:extLst>
          </p:cNvPr>
          <p:cNvSpPr/>
          <p:nvPr/>
        </p:nvSpPr>
        <p:spPr>
          <a:xfrm>
            <a:off x="1058780" y="417096"/>
            <a:ext cx="10138610" cy="14277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চলো এখন আমরা একটি ভিডিও দেখি  </a:t>
            </a:r>
            <a:endParaRPr lang="en-US" sz="5400" i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id="{B64A0AA1-63BB-45DA-81FD-BB76FED5A0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870943"/>
              </p:ext>
            </p:extLst>
          </p:nvPr>
        </p:nvGraphicFramePr>
        <p:xfrm>
          <a:off x="2585692" y="1985383"/>
          <a:ext cx="6591300" cy="1354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Packager Shell Object" showAsIcon="1" r:id="rId3" imgW="1156320" imgH="437760" progId="Package">
                  <p:embed/>
                </p:oleObj>
              </mc:Choice>
              <mc:Fallback>
                <p:oleObj name="Packager Shell Object" showAsIcon="1" r:id="rId3" imgW="1156320" imgH="437760" progId="Package">
                  <p:embed/>
                  <p:pic>
                    <p:nvPicPr>
                      <p:cNvPr id="8" name="Object 7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5692" y="1985383"/>
                        <a:ext cx="6591300" cy="1354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A224BB6-FFF1-447B-8D32-2AE8C8875461}"/>
              </a:ext>
            </a:extLst>
          </p:cNvPr>
          <p:cNvSpPr/>
          <p:nvPr/>
        </p:nvSpPr>
        <p:spPr>
          <a:xfrm>
            <a:off x="954508" y="3280617"/>
            <a:ext cx="10138610" cy="14277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গাছ কাটার ফলে কীসের অভাব হয়?   </a:t>
            </a:r>
            <a:endParaRPr lang="en-US" sz="6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19020D-2F70-4A60-9930-EEEFE87866A9}"/>
              </a:ext>
            </a:extLst>
          </p:cNvPr>
          <p:cNvSpPr/>
          <p:nvPr/>
        </p:nvSpPr>
        <p:spPr>
          <a:xfrm>
            <a:off x="946482" y="4844717"/>
            <a:ext cx="10138610" cy="15961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ভিডিওতে আমরা কী ধরণের দূষণ দেখলাম ?  </a:t>
            </a:r>
            <a:endParaRPr lang="en-US" sz="5400" i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847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1FF0B7-5D35-4AE0-B964-C6981789B120}"/>
              </a:ext>
            </a:extLst>
          </p:cNvPr>
          <p:cNvSpPr/>
          <p:nvPr/>
        </p:nvSpPr>
        <p:spPr>
          <a:xfrm>
            <a:off x="1090863" y="705853"/>
            <a:ext cx="10058400" cy="13635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bn-BD" sz="8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আজকের পাঠ </a:t>
            </a:r>
            <a:endParaRPr lang="en-US" sz="8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52CBCB-2B55-4CF7-BAF3-AE0E2C934E5C}"/>
              </a:ext>
            </a:extLst>
          </p:cNvPr>
          <p:cNvSpPr/>
          <p:nvPr/>
        </p:nvSpPr>
        <p:spPr>
          <a:xfrm>
            <a:off x="1179095" y="3761876"/>
            <a:ext cx="10058400" cy="13635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বায়ূ দূষণ  </a:t>
            </a:r>
            <a:endParaRPr lang="en-US" sz="8000" i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089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E3713970-6E6D-4658-9EA7-E651B92787C8}"/>
              </a:ext>
            </a:extLst>
          </p:cNvPr>
          <p:cNvSpPr/>
          <p:nvPr/>
        </p:nvSpPr>
        <p:spPr>
          <a:xfrm>
            <a:off x="4394579" y="368486"/>
            <a:ext cx="3493827" cy="1269242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4800" i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3841D1-D76A-424A-8351-64A7BE6B1E62}"/>
              </a:ext>
            </a:extLst>
          </p:cNvPr>
          <p:cNvSpPr/>
          <p:nvPr/>
        </p:nvSpPr>
        <p:spPr>
          <a:xfrm>
            <a:off x="727881" y="2047163"/>
            <a:ext cx="10736238" cy="10781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en-US" sz="5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BD" sz="5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en-US" sz="5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BD" sz="5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  বায়ু দূষণের কারণ বলতে পারবে । </a:t>
            </a:r>
            <a:endParaRPr lang="en-US" sz="54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55664E-61F3-4B72-8601-2C0BE1AE00F9}"/>
              </a:ext>
            </a:extLst>
          </p:cNvPr>
          <p:cNvSpPr/>
          <p:nvPr/>
        </p:nvSpPr>
        <p:spPr>
          <a:xfrm>
            <a:off x="757449" y="3265643"/>
            <a:ext cx="10736238" cy="16088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en-US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en-US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 দূষিত বায়ু কীভাবে স্বাস্থ্যের জন্য ক্ষতিকর তা ব্যাখ্যা করতে পারবে । </a:t>
            </a:r>
            <a:endParaRPr lang="en-US" sz="4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A94E56-8596-4D75-A1BA-6EBE5F6F613D}"/>
              </a:ext>
            </a:extLst>
          </p:cNvPr>
          <p:cNvSpPr/>
          <p:nvPr/>
        </p:nvSpPr>
        <p:spPr>
          <a:xfrm>
            <a:off x="732429" y="4991248"/>
            <a:ext cx="10736238" cy="14982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en-US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en-US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 বায়ু দূষণ রোধে করণীয় নির্ধারণ করতে পারবে । </a:t>
            </a:r>
            <a:endParaRPr lang="en-US" sz="4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3141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31E4E6-ABF0-484A-BF2C-8B99B79833CB}"/>
              </a:ext>
            </a:extLst>
          </p:cNvPr>
          <p:cNvSpPr/>
          <p:nvPr/>
        </p:nvSpPr>
        <p:spPr>
          <a:xfrm>
            <a:off x="354842" y="341195"/>
            <a:ext cx="11491415" cy="7915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বায়ু দূষণের কারণ  </a:t>
            </a:r>
            <a:endParaRPr lang="en-US" sz="4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CE2F0D-9098-40DB-96AE-770E5EB66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27" y="1268245"/>
            <a:ext cx="2828925" cy="1619250"/>
          </a:xfrm>
          <a:prstGeom prst="rect">
            <a:avLst/>
          </a:prstGeom>
        </p:spPr>
      </p:pic>
      <p:sp>
        <p:nvSpPr>
          <p:cNvPr id="14" name="Arrow: Left 13">
            <a:extLst>
              <a:ext uri="{FF2B5EF4-FFF2-40B4-BE49-F238E27FC236}">
                <a16:creationId xmlns:a16="http://schemas.microsoft.com/office/drawing/2014/main" id="{8DB86956-286F-40A4-9A94-30B4EC46E595}"/>
              </a:ext>
            </a:extLst>
          </p:cNvPr>
          <p:cNvSpPr/>
          <p:nvPr/>
        </p:nvSpPr>
        <p:spPr>
          <a:xfrm>
            <a:off x="3439236" y="1251764"/>
            <a:ext cx="8407021" cy="1635731"/>
          </a:xfrm>
          <a:prstGeom prst="lef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কলকারখানা থেকে নির্গত ধোয়া বায়ুকে দূষিত করে । 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ED12B7-10F4-4D4F-A6A6-A7C4AD717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28" y="3119226"/>
            <a:ext cx="2828924" cy="1725729"/>
          </a:xfrm>
          <a:prstGeom prst="rect">
            <a:avLst/>
          </a:prstGeom>
        </p:spPr>
      </p:pic>
      <p:sp>
        <p:nvSpPr>
          <p:cNvPr id="18" name="Arrow: Left 17">
            <a:extLst>
              <a:ext uri="{FF2B5EF4-FFF2-40B4-BE49-F238E27FC236}">
                <a16:creationId xmlns:a16="http://schemas.microsoft.com/office/drawing/2014/main" id="{C9F036B2-0C13-46AE-BFEF-17130DE1004F}"/>
              </a:ext>
            </a:extLst>
          </p:cNvPr>
          <p:cNvSpPr/>
          <p:nvPr/>
        </p:nvSpPr>
        <p:spPr>
          <a:xfrm>
            <a:off x="3439236" y="3105578"/>
            <a:ext cx="8477533" cy="1725729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গাড়ি থেকে নির্গত কালো ধোয়া বায়ুকে দূষিত করে । 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CC99BC4-7C1C-4D4C-BAC9-FD1FED130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27" y="4952507"/>
            <a:ext cx="2828924" cy="1647825"/>
          </a:xfrm>
          <a:prstGeom prst="rect">
            <a:avLst/>
          </a:prstGeom>
        </p:spPr>
      </p:pic>
      <p:sp>
        <p:nvSpPr>
          <p:cNvPr id="31" name="Arrow: Left 30">
            <a:extLst>
              <a:ext uri="{FF2B5EF4-FFF2-40B4-BE49-F238E27FC236}">
                <a16:creationId xmlns:a16="http://schemas.microsoft.com/office/drawing/2014/main" id="{2744936F-B27A-4423-BD2A-74C2C634A1AF}"/>
              </a:ext>
            </a:extLst>
          </p:cNvPr>
          <p:cNvSpPr/>
          <p:nvPr/>
        </p:nvSpPr>
        <p:spPr>
          <a:xfrm>
            <a:off x="3439236" y="4895710"/>
            <a:ext cx="8477533" cy="1725729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গাছপালা পোড়ালে তা থেকে উৎপন্ন ধোয়া বায়ুকে দূষিত করে।  </a:t>
            </a:r>
            <a:endParaRPr lang="en-US" sz="2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4733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8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22195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2C8312-B778-4FCE-8391-FF32A5718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2" y="1265828"/>
            <a:ext cx="3248167" cy="19277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8371A59-8269-4EE2-A8D8-C2D6F64E2233}"/>
              </a:ext>
            </a:extLst>
          </p:cNvPr>
          <p:cNvSpPr/>
          <p:nvPr/>
        </p:nvSpPr>
        <p:spPr>
          <a:xfrm>
            <a:off x="354842" y="341195"/>
            <a:ext cx="11491415" cy="7915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বায়ু দূষণের কারণ  </a:t>
            </a:r>
            <a:endParaRPr lang="en-US" sz="4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4546B8AC-3F1A-4A0D-B3D5-DDE45455EE59}"/>
              </a:ext>
            </a:extLst>
          </p:cNvPr>
          <p:cNvSpPr/>
          <p:nvPr/>
        </p:nvSpPr>
        <p:spPr>
          <a:xfrm>
            <a:off x="3744037" y="1251764"/>
            <a:ext cx="8102220" cy="1635731"/>
          </a:xfrm>
          <a:prstGeom prst="lef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সিগারেট থেকে নির্গত ধোয়া বায়ুকে দূষিত করে । 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8E38FFE1-F350-43C3-A87B-A3BEFA83DCFA}"/>
              </a:ext>
            </a:extLst>
          </p:cNvPr>
          <p:cNvSpPr/>
          <p:nvPr/>
        </p:nvSpPr>
        <p:spPr>
          <a:xfrm>
            <a:off x="3744036" y="3192028"/>
            <a:ext cx="8102221" cy="1635731"/>
          </a:xfrm>
          <a:prstGeom prst="lef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যেখানে সেখানে ময়লা আবর্জনা ফেললে বায়ু দূষিত হয়।   </a:t>
            </a:r>
            <a:endParaRPr lang="en-US" sz="2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53147872-4FFF-4DC4-9170-94134BA5FF97}"/>
              </a:ext>
            </a:extLst>
          </p:cNvPr>
          <p:cNvSpPr/>
          <p:nvPr/>
        </p:nvSpPr>
        <p:spPr>
          <a:xfrm>
            <a:off x="3744036" y="4995804"/>
            <a:ext cx="8102221" cy="1635731"/>
          </a:xfrm>
          <a:prstGeom prst="lef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ময়লা আবর্জনা পোড়ালে বায়ু দূষিত হয় । 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DFC9B9-E7FE-459F-AD16-95A04CA66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3" y="3318185"/>
            <a:ext cx="3236794" cy="162239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0FB06B7-AA1C-44C7-8BF7-67FD7E4032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3" y="5024244"/>
            <a:ext cx="3236794" cy="161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067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DC2B23-519E-453B-A750-64D386F4B367}"/>
              </a:ext>
            </a:extLst>
          </p:cNvPr>
          <p:cNvSpPr/>
          <p:nvPr/>
        </p:nvSpPr>
        <p:spPr>
          <a:xfrm>
            <a:off x="2361063" y="668740"/>
            <a:ext cx="7451677" cy="12828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 কাজ </a:t>
            </a:r>
            <a:endParaRPr lang="en-US" sz="7200" i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8B9DC5C8-CDB3-43E9-98D9-A3C73F257276}"/>
              </a:ext>
            </a:extLst>
          </p:cNvPr>
          <p:cNvSpPr/>
          <p:nvPr/>
        </p:nvSpPr>
        <p:spPr>
          <a:xfrm>
            <a:off x="2361063" y="2729553"/>
            <a:ext cx="7451677" cy="3016158"/>
          </a:xfrm>
          <a:prstGeom prst="wave">
            <a:avLst>
              <a:gd name="adj1" fmla="val 12500"/>
              <a:gd name="adj2" fmla="val -36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বায়ু দূষণের তিনটি কারণ লিখ । </a:t>
            </a:r>
            <a:endParaRPr lang="en-US" sz="4800" i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6731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90CD33-0ACF-45CD-B9D8-CCB63E875BFC}"/>
              </a:ext>
            </a:extLst>
          </p:cNvPr>
          <p:cNvSpPr/>
          <p:nvPr/>
        </p:nvSpPr>
        <p:spPr>
          <a:xfrm>
            <a:off x="354842" y="341195"/>
            <a:ext cx="11491415" cy="7915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স্বাস্থ্য ক্ষেত্রে বায়ু দূষণের প্রভাব   </a:t>
            </a:r>
            <a:endParaRPr lang="en-US" sz="4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0234C8-6E96-405E-BF14-306A61E99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2" y="1358515"/>
            <a:ext cx="2732670" cy="1758097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5BD14E8D-6EC0-4270-A254-C46FD87B33C8}"/>
              </a:ext>
            </a:extLst>
          </p:cNvPr>
          <p:cNvSpPr/>
          <p:nvPr/>
        </p:nvSpPr>
        <p:spPr>
          <a:xfrm>
            <a:off x="3280008" y="1333652"/>
            <a:ext cx="8557149" cy="1682503"/>
          </a:xfrm>
          <a:prstGeom prst="lef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দূষিত বায়ু গ্রহণের ফলে ফুসফুসে ক্যান্সার হতে পারে।  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5B2230EA-7FF3-4CEE-B13E-FFD7C60D7760}"/>
              </a:ext>
            </a:extLst>
          </p:cNvPr>
          <p:cNvSpPr/>
          <p:nvPr/>
        </p:nvSpPr>
        <p:spPr>
          <a:xfrm>
            <a:off x="3280008" y="3364744"/>
            <a:ext cx="8557149" cy="154211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বায়ু দূষণের জন্য শ্বাসকষ্ট হতে পারে ।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E5EEE22D-8358-4DB4-9696-217F64884674}"/>
              </a:ext>
            </a:extLst>
          </p:cNvPr>
          <p:cNvSpPr/>
          <p:nvPr/>
        </p:nvSpPr>
        <p:spPr>
          <a:xfrm>
            <a:off x="3280007" y="4982156"/>
            <a:ext cx="8566250" cy="1635731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দূষিত বায়ু মাথা ব্যথার কারণ হতে পারে।  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93075F-3D83-42B7-81A2-7DF363959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2" y="3364744"/>
            <a:ext cx="2732670" cy="15421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3AD84D-181C-4801-B85D-7BBA11C93A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3" y="4980805"/>
            <a:ext cx="2732669" cy="163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899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</TotalTime>
  <Words>453</Words>
  <Application>Microsoft Office PowerPoint</Application>
  <PresentationFormat>Widescreen</PresentationFormat>
  <Paragraphs>86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Kalpurush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56</cp:revision>
  <dcterms:created xsi:type="dcterms:W3CDTF">2020-10-26T09:07:11Z</dcterms:created>
  <dcterms:modified xsi:type="dcterms:W3CDTF">2020-10-29T04:56:22Z</dcterms:modified>
</cp:coreProperties>
</file>