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25"/>
  </p:handoutMasterIdLst>
  <p:sldIdLst>
    <p:sldId id="256" r:id="rId2"/>
    <p:sldId id="312" r:id="rId3"/>
    <p:sldId id="277" r:id="rId4"/>
    <p:sldId id="329" r:id="rId5"/>
    <p:sldId id="331" r:id="rId6"/>
    <p:sldId id="335" r:id="rId7"/>
    <p:sldId id="336" r:id="rId8"/>
    <p:sldId id="330" r:id="rId9"/>
    <p:sldId id="260" r:id="rId10"/>
    <p:sldId id="315" r:id="rId11"/>
    <p:sldId id="322" r:id="rId12"/>
    <p:sldId id="333" r:id="rId13"/>
    <p:sldId id="334" r:id="rId14"/>
    <p:sldId id="317" r:id="rId15"/>
    <p:sldId id="295" r:id="rId16"/>
    <p:sldId id="326" r:id="rId17"/>
    <p:sldId id="339" r:id="rId18"/>
    <p:sldId id="337" r:id="rId19"/>
    <p:sldId id="338" r:id="rId20"/>
    <p:sldId id="340" r:id="rId21"/>
    <p:sldId id="341" r:id="rId22"/>
    <p:sldId id="343" r:id="rId23"/>
    <p:sldId id="345" r:id="rId24"/>
  </p:sldIdLst>
  <p:sldSz cx="12801600" cy="7315200"/>
  <p:notesSz cx="9144000" cy="6858000"/>
  <p:defaultText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6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834" y="-96"/>
      </p:cViewPr>
      <p:guideLst>
        <p:guide orient="horz" pos="2304"/>
        <p:guide pos="4032"/>
      </p:guideLst>
    </p:cSldViewPr>
  </p:slideViewPr>
  <p:notesTextViewPr>
    <p:cViewPr>
      <p:scale>
        <a:sx n="100" d="100"/>
        <a:sy n="100" d="100"/>
      </p:scale>
      <p:origin x="0" y="0"/>
    </p:cViewPr>
  </p:notesTextViewPr>
  <p:notesViewPr>
    <p:cSldViewPr>
      <p:cViewPr varScale="1">
        <p:scale>
          <a:sx n="45" d="100"/>
          <a:sy n="45" d="100"/>
        </p:scale>
        <p:origin x="-1968" y="-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C0D72E98-5C2E-4333-A46E-1C83089667B4}" type="datetimeFigureOut">
              <a:rPr lang="en-US" smtClean="0"/>
              <a:pPr/>
              <a:t>10/29/2020</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2DAED5EA-71D1-403C-A2CF-640DABDF182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272455"/>
            <a:ext cx="1088136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4145280"/>
            <a:ext cx="8961120" cy="186944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292949"/>
            <a:ext cx="288036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292949"/>
            <a:ext cx="842772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700695"/>
            <a:ext cx="10881360" cy="145288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3100495"/>
            <a:ext cx="10881360" cy="1600199"/>
          </a:xfrm>
        </p:spPr>
        <p:txBody>
          <a:bodyPr anchor="b"/>
          <a:lstStyle>
            <a:lvl1pPr marL="0" indent="0">
              <a:buNone/>
              <a:defRPr sz="2200">
                <a:solidFill>
                  <a:schemeClr val="tx1">
                    <a:tint val="75000"/>
                  </a:schemeClr>
                </a:solidFill>
              </a:defRPr>
            </a:lvl1pPr>
            <a:lvl2pPr marL="502920" indent="0">
              <a:buNone/>
              <a:defRPr sz="2000">
                <a:solidFill>
                  <a:schemeClr val="tx1">
                    <a:tint val="75000"/>
                  </a:schemeClr>
                </a:solidFill>
              </a:defRPr>
            </a:lvl2pPr>
            <a:lvl3pPr marL="1005840" indent="0">
              <a:buNone/>
              <a:defRPr sz="1800">
                <a:solidFill>
                  <a:schemeClr val="tx1">
                    <a:tint val="75000"/>
                  </a:schemeClr>
                </a:solidFill>
              </a:defRPr>
            </a:lvl3pPr>
            <a:lvl4pPr marL="1508760" indent="0">
              <a:buNone/>
              <a:defRPr sz="1500">
                <a:solidFill>
                  <a:schemeClr val="tx1">
                    <a:tint val="75000"/>
                  </a:schemeClr>
                </a:solidFill>
              </a:defRPr>
            </a:lvl4pPr>
            <a:lvl5pPr marL="2011680" indent="0">
              <a:buNone/>
              <a:defRPr sz="1500">
                <a:solidFill>
                  <a:schemeClr val="tx1">
                    <a:tint val="75000"/>
                  </a:schemeClr>
                </a:solidFill>
              </a:defRPr>
            </a:lvl5pPr>
            <a:lvl6pPr marL="2514600" indent="0">
              <a:buNone/>
              <a:defRPr sz="1500">
                <a:solidFill>
                  <a:schemeClr val="tx1">
                    <a:tint val="75000"/>
                  </a:schemeClr>
                </a:solidFill>
              </a:defRPr>
            </a:lvl6pPr>
            <a:lvl7pPr marL="3017520" indent="0">
              <a:buNone/>
              <a:defRPr sz="1500">
                <a:solidFill>
                  <a:schemeClr val="tx1">
                    <a:tint val="75000"/>
                  </a:schemeClr>
                </a:solidFill>
              </a:defRPr>
            </a:lvl7pPr>
            <a:lvl8pPr marL="3520440" indent="0">
              <a:buNone/>
              <a:defRPr sz="1500">
                <a:solidFill>
                  <a:schemeClr val="tx1">
                    <a:tint val="75000"/>
                  </a:schemeClr>
                </a:solidFill>
              </a:defRPr>
            </a:lvl8pPr>
            <a:lvl9pPr marL="4023360"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706882"/>
            <a:ext cx="5654040" cy="482769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706882"/>
            <a:ext cx="5654040" cy="482769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1" y="1637454"/>
            <a:ext cx="5656263" cy="682413"/>
          </a:xfrm>
        </p:spPr>
        <p:txBody>
          <a:bodyPr anchor="b"/>
          <a:lstStyle>
            <a:lvl1pPr marL="0" indent="0">
              <a:buNone/>
              <a:defRPr sz="2600" b="1"/>
            </a:lvl1pPr>
            <a:lvl2pPr marL="502920" indent="0">
              <a:buNone/>
              <a:defRPr sz="2200" b="1"/>
            </a:lvl2pPr>
            <a:lvl3pPr marL="1005840" indent="0">
              <a:buNone/>
              <a:defRPr sz="2000" b="1"/>
            </a:lvl3pPr>
            <a:lvl4pPr marL="1508760" indent="0">
              <a:buNone/>
              <a:defRPr sz="1800" b="1"/>
            </a:lvl4pPr>
            <a:lvl5pPr marL="2011680" indent="0">
              <a:buNone/>
              <a:defRPr sz="1800" b="1"/>
            </a:lvl5pPr>
            <a:lvl6pPr marL="2514600" indent="0">
              <a:buNone/>
              <a:defRPr sz="1800" b="1"/>
            </a:lvl6pPr>
            <a:lvl7pPr marL="3017520" indent="0">
              <a:buNone/>
              <a:defRPr sz="1800" b="1"/>
            </a:lvl7pPr>
            <a:lvl8pPr marL="3520440" indent="0">
              <a:buNone/>
              <a:defRPr sz="1800" b="1"/>
            </a:lvl8pPr>
            <a:lvl9pPr marL="402336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640081" y="2319867"/>
            <a:ext cx="5656263" cy="421470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7" y="1637454"/>
            <a:ext cx="5658485" cy="682413"/>
          </a:xfrm>
        </p:spPr>
        <p:txBody>
          <a:bodyPr anchor="b"/>
          <a:lstStyle>
            <a:lvl1pPr marL="0" indent="0">
              <a:buNone/>
              <a:defRPr sz="2600" b="1"/>
            </a:lvl1pPr>
            <a:lvl2pPr marL="502920" indent="0">
              <a:buNone/>
              <a:defRPr sz="2200" b="1"/>
            </a:lvl2pPr>
            <a:lvl3pPr marL="1005840" indent="0">
              <a:buNone/>
              <a:defRPr sz="2000" b="1"/>
            </a:lvl3pPr>
            <a:lvl4pPr marL="1508760" indent="0">
              <a:buNone/>
              <a:defRPr sz="1800" b="1"/>
            </a:lvl4pPr>
            <a:lvl5pPr marL="2011680" indent="0">
              <a:buNone/>
              <a:defRPr sz="1800" b="1"/>
            </a:lvl5pPr>
            <a:lvl6pPr marL="2514600" indent="0">
              <a:buNone/>
              <a:defRPr sz="1800" b="1"/>
            </a:lvl6pPr>
            <a:lvl7pPr marL="3017520" indent="0">
              <a:buNone/>
              <a:defRPr sz="1800" b="1"/>
            </a:lvl7pPr>
            <a:lvl8pPr marL="3520440" indent="0">
              <a:buNone/>
              <a:defRPr sz="1800" b="1"/>
            </a:lvl8pPr>
            <a:lvl9pPr marL="402336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503037" y="2319867"/>
            <a:ext cx="5658485" cy="421470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10/29/2020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291253"/>
            <a:ext cx="4211638" cy="123952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5005069" y="291255"/>
            <a:ext cx="7156451" cy="6243321"/>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2" y="1530775"/>
            <a:ext cx="4211638" cy="5003801"/>
          </a:xfrm>
        </p:spPr>
        <p:txBody>
          <a:bodyPr/>
          <a:lstStyle>
            <a:lvl1pPr marL="0" indent="0">
              <a:buNone/>
              <a:defRPr sz="1500"/>
            </a:lvl1pPr>
            <a:lvl2pPr marL="502920" indent="0">
              <a:buNone/>
              <a:defRPr sz="1300"/>
            </a:lvl2pPr>
            <a:lvl3pPr marL="1005840" indent="0">
              <a:buNone/>
              <a:defRPr sz="1100"/>
            </a:lvl3pPr>
            <a:lvl4pPr marL="1508760" indent="0">
              <a:buNone/>
              <a:defRPr sz="1000"/>
            </a:lvl4pPr>
            <a:lvl5pPr marL="2011680" indent="0">
              <a:buNone/>
              <a:defRPr sz="1000"/>
            </a:lvl5pPr>
            <a:lvl6pPr marL="2514600" indent="0">
              <a:buNone/>
              <a:defRPr sz="1000"/>
            </a:lvl6pPr>
            <a:lvl7pPr marL="3017520" indent="0">
              <a:buNone/>
              <a:defRPr sz="1000"/>
            </a:lvl7pPr>
            <a:lvl8pPr marL="3520440" indent="0">
              <a:buNone/>
              <a:defRPr sz="1000"/>
            </a:lvl8pPr>
            <a:lvl9pPr marL="402336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5120640"/>
            <a:ext cx="7680960" cy="604521"/>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2509203" y="653627"/>
            <a:ext cx="7680960" cy="4389120"/>
          </a:xfrm>
        </p:spPr>
        <p:txBody>
          <a:bodyPr/>
          <a:lstStyle>
            <a:lvl1pPr marL="0" indent="0">
              <a:buNone/>
              <a:defRPr sz="3500"/>
            </a:lvl1pPr>
            <a:lvl2pPr marL="502920" indent="0">
              <a:buNone/>
              <a:defRPr sz="3100"/>
            </a:lvl2pPr>
            <a:lvl3pPr marL="1005840" indent="0">
              <a:buNone/>
              <a:defRPr sz="260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a:p>
        </p:txBody>
      </p:sp>
      <p:sp>
        <p:nvSpPr>
          <p:cNvPr id="4" name="Text Placeholder 3"/>
          <p:cNvSpPr>
            <a:spLocks noGrp="1"/>
          </p:cNvSpPr>
          <p:nvPr>
            <p:ph type="body" sz="half" idx="2"/>
          </p:nvPr>
        </p:nvSpPr>
        <p:spPr>
          <a:xfrm>
            <a:off x="2509203" y="5725161"/>
            <a:ext cx="7680960" cy="858519"/>
          </a:xfrm>
        </p:spPr>
        <p:txBody>
          <a:bodyPr/>
          <a:lstStyle>
            <a:lvl1pPr marL="0" indent="0">
              <a:buNone/>
              <a:defRPr sz="1500"/>
            </a:lvl1pPr>
            <a:lvl2pPr marL="502920" indent="0">
              <a:buNone/>
              <a:defRPr sz="1300"/>
            </a:lvl2pPr>
            <a:lvl3pPr marL="1005840" indent="0">
              <a:buNone/>
              <a:defRPr sz="1100"/>
            </a:lvl3pPr>
            <a:lvl4pPr marL="1508760" indent="0">
              <a:buNone/>
              <a:defRPr sz="1000"/>
            </a:lvl4pPr>
            <a:lvl5pPr marL="2011680" indent="0">
              <a:buNone/>
              <a:defRPr sz="1000"/>
            </a:lvl5pPr>
            <a:lvl6pPr marL="2514600" indent="0">
              <a:buNone/>
              <a:defRPr sz="1000"/>
            </a:lvl6pPr>
            <a:lvl7pPr marL="3017520" indent="0">
              <a:buNone/>
              <a:defRPr sz="1000"/>
            </a:lvl7pPr>
            <a:lvl8pPr marL="3520440" indent="0">
              <a:buNone/>
              <a:defRPr sz="1000"/>
            </a:lvl8pPr>
            <a:lvl9pPr marL="402336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8000" t="-8000" r="-8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92947"/>
            <a:ext cx="11521440" cy="1219200"/>
          </a:xfrm>
          <a:prstGeom prst="rect">
            <a:avLst/>
          </a:prstGeom>
        </p:spPr>
        <p:txBody>
          <a:bodyPr vert="horz" lIns="100584" tIns="50292" rIns="100584" bIns="502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1706882"/>
            <a:ext cx="11521440" cy="4827694"/>
          </a:xfrm>
          <a:prstGeom prst="rect">
            <a:avLst/>
          </a:prstGeom>
        </p:spPr>
        <p:txBody>
          <a:bodyPr vert="horz" lIns="100584" tIns="50292" rIns="100584" bIns="502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6780108"/>
            <a:ext cx="2987040" cy="389467"/>
          </a:xfrm>
          <a:prstGeom prst="rect">
            <a:avLst/>
          </a:prstGeom>
        </p:spPr>
        <p:txBody>
          <a:bodyPr vert="horz" lIns="100584" tIns="50292" rIns="100584" bIns="50292" rtlCol="0" anchor="ctr"/>
          <a:lstStyle>
            <a:lvl1pPr algn="l">
              <a:defRPr sz="1300">
                <a:solidFill>
                  <a:schemeClr val="tx1">
                    <a:tint val="75000"/>
                  </a:schemeClr>
                </a:solidFill>
              </a:defRPr>
            </a:lvl1pPr>
          </a:lstStyle>
          <a:p>
            <a:fld id="{1D8BD707-D9CF-40AE-B4C6-C98DA3205C09}" type="datetimeFigureOut">
              <a:rPr lang="en-US" smtClean="0"/>
              <a:pPr/>
              <a:t>10/29/2020</a:t>
            </a:fld>
            <a:endParaRPr lang="en-US"/>
          </a:p>
        </p:txBody>
      </p:sp>
      <p:sp>
        <p:nvSpPr>
          <p:cNvPr id="5" name="Footer Placeholder 4"/>
          <p:cNvSpPr>
            <a:spLocks noGrp="1"/>
          </p:cNvSpPr>
          <p:nvPr>
            <p:ph type="ftr" sz="quarter" idx="3"/>
          </p:nvPr>
        </p:nvSpPr>
        <p:spPr>
          <a:xfrm>
            <a:off x="4373880" y="6780108"/>
            <a:ext cx="4053840" cy="389467"/>
          </a:xfrm>
          <a:prstGeom prst="rect">
            <a:avLst/>
          </a:prstGeom>
        </p:spPr>
        <p:txBody>
          <a:bodyPr vert="horz" lIns="100584" tIns="50292" rIns="100584" bIns="50292"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6780108"/>
            <a:ext cx="2987040" cy="389467"/>
          </a:xfrm>
          <a:prstGeom prst="rect">
            <a:avLst/>
          </a:prstGeom>
        </p:spPr>
        <p:txBody>
          <a:bodyPr vert="horz" lIns="100584" tIns="50292" rIns="100584" bIns="50292" rtlCol="0" anchor="ctr"/>
          <a:lstStyle>
            <a:lvl1pPr algn="r">
              <a:defRPr sz="13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fade/>
  </p:transition>
  <p:timing>
    <p:tnLst>
      <p:par>
        <p:cTn id="1" dur="indefinite" restart="never" nodeType="tmRoot"/>
      </p:par>
    </p:tnLst>
  </p:timing>
  <p:txStyles>
    <p:titleStyle>
      <a:lvl1pPr algn="ctr" defTabSz="1005840" rtl="0" eaLnBrk="1" latinLnBrk="0" hangingPunct="1">
        <a:spcBef>
          <a:spcPct val="0"/>
        </a:spcBef>
        <a:buNone/>
        <a:defRPr sz="480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7245" indent="-314325" algn="l" defTabSz="1005840"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7300" indent="-251460" algn="l" defTabSz="100584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02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24000" y="1143000"/>
            <a:ext cx="10287000" cy="536846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2560320" y="1788160"/>
            <a:ext cx="8449056" cy="2132892"/>
          </a:xfrm>
          <a:prstGeom prst="rect">
            <a:avLst/>
          </a:prstGeom>
          <a:noFill/>
        </p:spPr>
        <p:txBody>
          <a:bodyPr wrap="square" lIns="100584" tIns="50292" rIns="100584" bIns="50292" rtlCol="0">
            <a:spAutoFit/>
          </a:bodyPr>
          <a:lstStyle/>
          <a:p>
            <a:pPr algn="ctr"/>
            <a:endParaRPr lang="en-US" sz="66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pPr algn="ctr"/>
            <a:endParaRPr lang="en-US" sz="66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6" name="Oval 5"/>
          <p:cNvSpPr/>
          <p:nvPr/>
        </p:nvSpPr>
        <p:spPr>
          <a:xfrm>
            <a:off x="4267200" y="4572000"/>
            <a:ext cx="4800600" cy="1981200"/>
          </a:xfrm>
          <a:prstGeom prst="ellipse">
            <a:avLst/>
          </a:prstGeom>
        </p:spPr>
        <p:style>
          <a:lnRef idx="3">
            <a:schemeClr val="lt1"/>
          </a:lnRef>
          <a:fillRef idx="1">
            <a:schemeClr val="accent2"/>
          </a:fillRef>
          <a:effectRef idx="1">
            <a:schemeClr val="accent2"/>
          </a:effectRef>
          <a:fontRef idx="minor">
            <a:schemeClr val="lt1"/>
          </a:fontRef>
        </p:style>
        <p:txBody>
          <a:bodyPr lIns="100584" tIns="50292" rIns="100584" bIns="50292" rtlCol="0" anchor="ctr"/>
          <a:lstStyle/>
          <a:p>
            <a:pPr algn="ctr"/>
            <a:r>
              <a:rPr lang="bn-IN" sz="8800" b="1"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স্বাগতম </a:t>
            </a:r>
            <a:endParaRPr lang="en-US" sz="8800" b="1" dirty="0">
              <a:solidFill>
                <a:schemeClr val="bg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5" name="Picture 4" descr="flower-sunflower-karnataka-india-64221.jpeg"/>
          <p:cNvPicPr>
            <a:picLocks noChangeAspect="1"/>
          </p:cNvPicPr>
          <p:nvPr/>
        </p:nvPicPr>
        <p:blipFill>
          <a:blip r:embed="rId4"/>
          <a:stretch>
            <a:fillRect/>
          </a:stretch>
        </p:blipFill>
        <p:spPr>
          <a:xfrm>
            <a:off x="1295400" y="152400"/>
            <a:ext cx="10744200" cy="4495800"/>
          </a:xfrm>
          <a:prstGeom prst="rect">
            <a:avLst/>
          </a:prstGeom>
        </p:spPr>
      </p:pic>
    </p:spTree>
    <p:extLst>
      <p:ext uri="{BB962C8B-B14F-4D97-AF65-F5344CB8AC3E}">
        <p14:creationId xmlns:p14="http://schemas.microsoft.com/office/powerpoint/2010/main" xmlns="" val="174925986"/>
      </p:ext>
    </p:extLst>
  </p:cSld>
  <p:clrMapOvr>
    <a:masterClrMapping/>
  </p:clrMapOvr>
  <p:transition spd="slow">
    <p:wedg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bn-BD" sz="5300" dirty="0" smtClean="0">
                <a:effectLst>
                  <a:outerShdw blurRad="38100" dist="38100" dir="2700000" algn="tl">
                    <a:srgbClr val="000000">
                      <a:alpha val="43137"/>
                    </a:srgbClr>
                  </a:outerShdw>
                </a:effectLst>
                <a:latin typeface="NikoshBAN" pitchFamily="2" charset="0"/>
                <a:cs typeface="NikoshBAN" pitchFamily="2" charset="0"/>
              </a:rPr>
              <a:t>মূল হাদিস </a:t>
            </a:r>
            <a:endParaRPr lang="en-US" sz="5300" dirty="0">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0" y="975360"/>
            <a:ext cx="12801600" cy="63398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100584" tIns="50292" rIns="100584" bIns="50292" rtlCol="0" anchor="ctr"/>
          <a:lstStyle/>
          <a:p>
            <a:pPr algn="ctr"/>
            <a:r>
              <a:rPr lang="ar-SA" sz="6000" b="1" dirty="0" smtClean="0"/>
              <a:t>عَنْ عَلِيِّ بْنِ أَبِي طَالِبٍ رَضِيَ اللَّهُ عَنْهُ , أَنَّ النَّبِيَّ صَلَّى اللَّهُ عَلَيْهِ وَسَلَّمَ قَالَ لَهُ : يَا عَلِيُّ , إِنَّ لَكَ كَنْزًا فِي الْجَنَّةِ , وَإِنَّكَ ذُو قَرْنَيْهَا , فَلَا تُتْبِعِ النَّظْرَةَ النَّظْرَةَ , فَإِنَّمَا لَكَ الْأُولَى وَلَيْسَتْ لَكَ الْآخِرَةُ. (رواه الحاكم)</a:t>
            </a:r>
          </a:p>
        </p:txBody>
      </p:sp>
    </p:spTree>
    <p:extLst>
      <p:ext uri="{BB962C8B-B14F-4D97-AF65-F5344CB8AC3E}">
        <p14:creationId xmlns:p14="http://schemas.microsoft.com/office/powerpoint/2010/main" xmlns="" val="1774691808"/>
      </p:ext>
    </p:extLst>
  </p:cSld>
  <p:clrMapOvr>
    <a:masterClrMapping/>
  </p:clrMapOvr>
  <p:transition spd="slow">
    <p:fad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300" dirty="0" err="1" smtClean="0">
                <a:effectLst>
                  <a:outerShdw blurRad="38100" dist="38100" dir="2700000" algn="tl">
                    <a:srgbClr val="000000">
                      <a:alpha val="43137"/>
                    </a:srgbClr>
                  </a:outerShdw>
                </a:effectLst>
                <a:latin typeface="NikoshBAN" pitchFamily="2" charset="0"/>
                <a:cs typeface="NikoshBAN" pitchFamily="2" charset="0"/>
              </a:rPr>
              <a:t>অনুবাদ</a:t>
            </a:r>
            <a:endParaRPr lang="en-US" sz="5300" dirty="0">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914400" y="1066800"/>
            <a:ext cx="11125200" cy="5410200"/>
          </a:xfrm>
          <a:prstGeom prst="rect">
            <a:avLst/>
          </a:prstGeom>
        </p:spPr>
        <p:style>
          <a:lnRef idx="2">
            <a:schemeClr val="accent5"/>
          </a:lnRef>
          <a:fillRef idx="1">
            <a:schemeClr val="lt1"/>
          </a:fillRef>
          <a:effectRef idx="0">
            <a:schemeClr val="accent5"/>
          </a:effectRef>
          <a:fontRef idx="minor">
            <a:schemeClr val="dk1"/>
          </a:fontRef>
        </p:style>
        <p:txBody>
          <a:bodyPr lIns="100584" tIns="50292" rIns="100584" bIns="50292" rtlCol="0" anchor="ctr"/>
          <a:lstStyle/>
          <a:p>
            <a:pPr algn="ctr"/>
            <a:r>
              <a:rPr lang="en-US" sz="4000" b="1" dirty="0" err="1" smtClean="0">
                <a:solidFill>
                  <a:schemeClr val="bg1"/>
                </a:solidFill>
                <a:latin typeface="NikoshBAN" pitchFamily="2" charset="0"/>
                <a:cs typeface="NikoshBAN" pitchFamily="2" charset="0"/>
              </a:rPr>
              <a:t>আমিরুল</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মু’মিনীন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হযরত</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আলী</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বিন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আবু</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তালিব</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রাদ্বিআল্লাহু</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আনহু</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থেকে</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বর্ণিত</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রাসূলুল্লাহ</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সাল্লাল্লাহু</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আলাইহি</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ওয়াসাল্লাম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তাঁকে</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বলেছেন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হে</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আলি</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তোমার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জন্য</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জান্নাতে</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একটি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ধন-ভান্ডার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রয়েছে</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নিশ্চয়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জান্নাতের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প্রান্তের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মালিক</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হবে</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সুতরাং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গাইরে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মুহরিম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কোন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নারীর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প্রতি</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অসর্তকতা</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বশতঃ</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একবার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দৃষ্টি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নিক্ষেপের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পর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দ্বিতীয়বার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আবার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দৃষ্টি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নিক্ষেপ</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করবেনা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কেননা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প্রথম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দৃষ্টি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তোমার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স্বপক্ষে</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আর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দ্বিতীয়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দৃষ্টি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তোমার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স্বপক্ষে</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নয়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ইমাম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হাকেম</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হাদিছটি</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বর্ণনা</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করেন</a:t>
            </a:r>
            <a:r>
              <a:rPr lang="en-US" sz="4000" b="1" dirty="0" smtClean="0">
                <a:solidFill>
                  <a:schemeClr val="bg1"/>
                </a:solidFill>
                <a:latin typeface="NikoshBAN" pitchFamily="2" charset="0"/>
                <a:cs typeface="NikoshBAN" pitchFamily="2" charset="0"/>
              </a:rPr>
              <a:t>)</a:t>
            </a:r>
          </a:p>
        </p:txBody>
      </p:sp>
    </p:spTree>
    <p:extLst>
      <p:ext uri="{BB962C8B-B14F-4D97-AF65-F5344CB8AC3E}">
        <p14:creationId xmlns:p14="http://schemas.microsoft.com/office/powerpoint/2010/main" xmlns="" val="1774691808"/>
      </p:ext>
    </p:extLst>
  </p:cSld>
  <p:clrMapOvr>
    <a:masterClrMapping/>
  </p:clrMapOvr>
  <p:transition spd="slow">
    <p:fade/>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11125200" cy="5447645"/>
          </a:xfrm>
          <a:prstGeom prst="rect">
            <a:avLst/>
          </a:prstGeom>
          <a:noFill/>
          <a:ln w="28575">
            <a:solidFill>
              <a:srgbClr val="006600"/>
            </a:solidFill>
          </a:ln>
        </p:spPr>
        <p:txBody>
          <a:bodyPr wrap="square">
            <a:spAutoFit/>
          </a:bodyPr>
          <a:lstStyle/>
          <a:p>
            <a:pPr algn="ctr" rtl="1"/>
            <a:r>
              <a:rPr lang="bn-IN" sz="6000" b="1" u="sng" dirty="0">
                <a:solidFill>
                  <a:schemeClr val="bg1"/>
                </a:solidFill>
                <a:latin typeface="Arial" panose="020B0604020202020204" pitchFamily="34" charset="0"/>
                <a:cs typeface="NikoshBAN" pitchFamily="2" charset="0"/>
              </a:rPr>
              <a:t>হাদিস -</a:t>
            </a:r>
            <a:r>
              <a:rPr lang="bn-IN" sz="6000" b="1" u="sng" dirty="0" smtClean="0">
                <a:solidFill>
                  <a:schemeClr val="bg1"/>
                </a:solidFill>
                <a:latin typeface="Arial" panose="020B0604020202020204" pitchFamily="34" charset="0"/>
                <a:cs typeface="NikoshBAN" pitchFamily="2" charset="0"/>
              </a:rPr>
              <a:t>৩০</a:t>
            </a:r>
            <a:r>
              <a:rPr lang="bn-BD" sz="6000" b="1" u="sng" dirty="0" smtClean="0">
                <a:solidFill>
                  <a:schemeClr val="bg1"/>
                </a:solidFill>
                <a:latin typeface="Arial" panose="020B0604020202020204" pitchFamily="34" charset="0"/>
                <a:cs typeface="NikoshBAN" pitchFamily="2" charset="0"/>
              </a:rPr>
              <a:t>৪</a:t>
            </a:r>
            <a:endParaRPr lang="bn-IN" sz="6000" dirty="0" smtClean="0">
              <a:solidFill>
                <a:schemeClr val="bg1"/>
              </a:solidFill>
              <a:latin typeface="Arial" panose="020B0604020202020204" pitchFamily="34" charset="0"/>
              <a:cs typeface="NikoshBAN" pitchFamily="2" charset="0"/>
            </a:endParaRPr>
          </a:p>
          <a:p>
            <a:pPr algn="just" rtl="1"/>
            <a:r>
              <a:rPr lang="ar-AE" sz="4800" b="1" dirty="0" smtClean="0">
                <a:solidFill>
                  <a:srgbClr val="006600"/>
                </a:solidFill>
                <a:latin typeface="Arial" panose="020B0604020202020204" pitchFamily="34" charset="0"/>
                <a:cs typeface="Arial" panose="020B0604020202020204" pitchFamily="34" charset="0"/>
              </a:rPr>
              <a:t>ع</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ن</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الّقَاسِمِ</a:t>
            </a:r>
            <a:r>
              <a:rPr lang="ar-AE" sz="4800" b="1" dirty="0" smtClean="0">
                <a:solidFill>
                  <a:srgbClr val="006600"/>
                </a:solidFill>
                <a:latin typeface="Arial" panose="020B0604020202020204" pitchFamily="34" charset="0"/>
                <a:cs typeface="Arial" panose="020B0604020202020204" pitchFamily="34" charset="0"/>
              </a:rPr>
              <a:t> ب</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ن</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عَبدِ</a:t>
            </a:r>
            <a:r>
              <a:rPr lang="ar-SA" sz="4800" b="1" dirty="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الرَّحمانِ عن اَبيهِ عن عَبدِ اللهِ بّنِ مسعودٍ </a:t>
            </a:r>
            <a:r>
              <a:rPr lang="ar-AE" sz="4800" b="1" dirty="0" smtClean="0">
                <a:solidFill>
                  <a:srgbClr val="006600"/>
                </a:solidFill>
                <a:latin typeface="Arial" panose="020B0604020202020204" pitchFamily="34" charset="0"/>
                <a:cs typeface="Arial" panose="020B0604020202020204" pitchFamily="34" charset="0"/>
              </a:rPr>
              <a:t>رضي الله</a:t>
            </a:r>
            <a:r>
              <a:rPr lang="ar-SA" sz="4800" b="1" dirty="0" smtClean="0">
                <a:solidFill>
                  <a:srgbClr val="006600"/>
                </a:solidFill>
                <a:latin typeface="Arial" panose="020B0604020202020204" pitchFamily="34" charset="0"/>
                <a:cs typeface="Arial" panose="020B0604020202020204" pitchFamily="34" charset="0"/>
              </a:rPr>
              <a:t>ُ </a:t>
            </a:r>
            <a:r>
              <a:rPr lang="ar-AE" sz="4800" b="1" dirty="0" smtClean="0">
                <a:solidFill>
                  <a:srgbClr val="006600"/>
                </a:solidFill>
                <a:latin typeface="Arial" panose="020B0604020202020204" pitchFamily="34" charset="0"/>
                <a:cs typeface="Arial" panose="020B0604020202020204" pitchFamily="34" charset="0"/>
              </a:rPr>
              <a:t>عنه</a:t>
            </a:r>
            <a:r>
              <a:rPr lang="ar-SA" sz="4800" b="1" dirty="0" smtClean="0">
                <a:solidFill>
                  <a:srgbClr val="006600"/>
                </a:solidFill>
                <a:latin typeface="Arial" panose="020B0604020202020204" pitchFamily="34" charset="0"/>
                <a:cs typeface="Arial" panose="020B0604020202020204" pitchFamily="34" charset="0"/>
              </a:rPr>
              <a:t>ُ قال قال رَسولُ اللهِ </a:t>
            </a:r>
            <a:r>
              <a:rPr lang="ar-AE" sz="4800" b="1" dirty="0" smtClean="0">
                <a:solidFill>
                  <a:srgbClr val="006600"/>
                </a:solidFill>
                <a:latin typeface="Arial" panose="020B0604020202020204" pitchFamily="34" charset="0"/>
                <a:cs typeface="Arial" panose="020B0604020202020204" pitchFamily="34" charset="0"/>
              </a:rPr>
              <a:t>صلّى </a:t>
            </a:r>
            <a:r>
              <a:rPr lang="ar-AE" sz="4800" b="1" dirty="0">
                <a:solidFill>
                  <a:srgbClr val="006600"/>
                </a:solidFill>
                <a:latin typeface="Arial" panose="020B0604020202020204" pitchFamily="34" charset="0"/>
                <a:cs typeface="Arial" panose="020B0604020202020204" pitchFamily="34" charset="0"/>
              </a:rPr>
              <a:t>اللّه عليه </a:t>
            </a:r>
            <a:r>
              <a:rPr lang="ar-AE" sz="4800" b="1" dirty="0" smtClean="0">
                <a:solidFill>
                  <a:srgbClr val="006600"/>
                </a:solidFill>
                <a:latin typeface="Arial" panose="020B0604020202020204" pitchFamily="34" charset="0"/>
                <a:cs typeface="Arial" panose="020B0604020202020204" pitchFamily="34" charset="0"/>
              </a:rPr>
              <a:t>وىسلّم</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اِنَّ</a:t>
            </a:r>
            <a:r>
              <a:rPr lang="ar-AE" sz="4800" b="1" dirty="0" smtClean="0">
                <a:solidFill>
                  <a:srgbClr val="006600"/>
                </a:solidFill>
                <a:latin typeface="Arial" panose="020B0604020202020204" pitchFamily="34" charset="0"/>
                <a:cs typeface="Arial" panose="020B0604020202020204" pitchFamily="34" charset="0"/>
              </a:rPr>
              <a:t> الن</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ظ</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ر</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ة</a:t>
            </a:r>
            <a:r>
              <a:rPr lang="ar-SA" sz="4800" b="1" dirty="0" smtClean="0">
                <a:solidFill>
                  <a:srgbClr val="006600"/>
                </a:solidFill>
                <a:latin typeface="Arial" panose="020B0604020202020204" pitchFamily="34" charset="0"/>
                <a:cs typeface="Arial" panose="020B0604020202020204" pitchFamily="34" charset="0"/>
              </a:rPr>
              <a:t>َ سَهّمٌ</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 مِنّ سِهَا مِ اِبليسَ مَسّمُومٌ  مَنّ تَرَكَهَا مَخا فَتى اَبّدَلّتُهُ اِيمَانًا يَجِدُ حَلا وَتَهُ فى قَلّبهِ –</a:t>
            </a:r>
            <a:r>
              <a:rPr lang="bn-BD"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  </a:t>
            </a:r>
            <a:r>
              <a:rPr lang="bn-BD" sz="4800" b="1" dirty="0" smtClean="0">
                <a:solidFill>
                  <a:srgbClr val="006600"/>
                </a:solidFill>
                <a:latin typeface="Arial" panose="020B0604020202020204" pitchFamily="34" charset="0"/>
                <a:cs typeface="Arial" panose="020B0604020202020204" pitchFamily="34" charset="0"/>
              </a:rPr>
              <a:t>  </a:t>
            </a:r>
          </a:p>
          <a:p>
            <a:pPr algn="just" rtl="1"/>
            <a:r>
              <a:rPr lang="ar-SA" sz="4800" b="1" dirty="0" smtClean="0">
                <a:solidFill>
                  <a:srgbClr val="006600"/>
                </a:solidFill>
                <a:latin typeface="Arial" panose="020B0604020202020204" pitchFamily="34" charset="0"/>
                <a:cs typeface="Arial" panose="020B0604020202020204" pitchFamily="34" charset="0"/>
              </a:rPr>
              <a:t>رواه طبرانى)</a:t>
            </a:r>
            <a:r>
              <a:rPr lang="bn-BD" sz="4800" b="1" dirty="0" smtClean="0">
                <a:solidFill>
                  <a:srgbClr val="006600"/>
                </a:solidFill>
                <a:latin typeface="Arial" panose="020B0604020202020204" pitchFamily="34" charset="0"/>
                <a:cs typeface="Arial" panose="020B0604020202020204" pitchFamily="34" charset="0"/>
              </a:rPr>
              <a:t>    </a:t>
            </a:r>
            <a:endParaRPr lang="ar-SA" sz="4800" b="1" dirty="0" smtClean="0">
              <a:solidFill>
                <a:srgbClr val="006600"/>
              </a:solidFill>
              <a:latin typeface="Arial" panose="020B0604020202020204" pitchFamily="34" charset="0"/>
              <a:cs typeface="Arial" panose="020B0604020202020204" pitchFamily="34" charset="0"/>
            </a:endParaRPr>
          </a:p>
          <a:p>
            <a:pPr algn="just" rtl="1"/>
            <a:endParaRPr lang="ar-SA" sz="2400" dirty="0" smtClean="0">
              <a:latin typeface="Arial" panose="020B0604020202020204" pitchFamily="34" charset="0"/>
              <a:cs typeface="Arial" panose="020B0604020202020204" pitchFamily="34" charset="0"/>
            </a:endParaRPr>
          </a:p>
          <a:p>
            <a:pPr algn="just"/>
            <a:endParaRPr lang="en-US" sz="2400" b="1" dirty="0">
              <a:solidFill>
                <a:srgbClr val="003366"/>
              </a:solidFill>
              <a:latin typeface="NikoshBAN" panose="02000000000000000000" pitchFamily="2" charset="0"/>
              <a:cs typeface="NikoshBAN" panose="02000000000000000000" pitchFamily="2" charset="0"/>
            </a:endParaRPr>
          </a:p>
        </p:txBody>
      </p:sp>
    </p:spTree>
  </p:cSld>
  <p:clrMapOvr>
    <a:masterClrMapping/>
  </p:clrMapOvr>
  <p:transition spd="slow">
    <p:split/>
    <p:sndAc>
      <p:stSnd>
        <p:snd r:embed="rId2" name="breez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10820400" cy="6740307"/>
          </a:xfrm>
          <a:prstGeom prst="rect">
            <a:avLst/>
          </a:prstGeom>
        </p:spPr>
        <p:txBody>
          <a:bodyPr wrap="square">
            <a:spAutoFit/>
          </a:bodyPr>
          <a:lstStyle/>
          <a:p>
            <a:r>
              <a:rPr lang="bn-BD" sz="4800" b="1" dirty="0" smtClean="0">
                <a:solidFill>
                  <a:schemeClr val="bg1"/>
                </a:solidFill>
                <a:latin typeface="NikoshBAN" panose="02000000000000000000" pitchFamily="2" charset="0"/>
                <a:cs typeface="NikoshBAN" panose="02000000000000000000" pitchFamily="2" charset="0"/>
              </a:rPr>
              <a:t>দ্বিতীয় হাদিস-অনুবাদঃ- </a:t>
            </a:r>
            <a:r>
              <a:rPr lang="bn-BD" sz="4800" b="1" dirty="0" smtClean="0">
                <a:solidFill>
                  <a:srgbClr val="003366"/>
                </a:solidFill>
                <a:latin typeface="NikoshBAN" panose="02000000000000000000" pitchFamily="2" charset="0"/>
                <a:cs typeface="NikoshBAN" panose="02000000000000000000" pitchFamily="2" charset="0"/>
              </a:rPr>
              <a:t>হযরত কাসিম ইবনে আব্দুর রহমান (রঃ) তিনি তাঁর পিতা আব্দুর রহমান হতে বর্ণনা করেন। তিনি হযরত আব্দুল্লাহ ইবনে মাসউদ (রাঃ) হতে বর্ণনা করেন। তিনি বলেন রাসুলুল্লাহ (সঃ) এরশাদ করেন, চোখের দৃষ্টি ইবলিশের বিষাক্ত তীরগুলোর মধ্য হতে একটি তীর। যে ব্যক্তি আমার ভয়ে দৃষ্টি নিক্ষেপ বর্জন করবে, আল্লাহ তায়ালা তার পরিবর্তে তাকে এমন ঈমান  দান করবেন, যার স্বাদ সে অন্তরে অনুভব </a:t>
            </a:r>
            <a:r>
              <a:rPr lang="bn-BD" sz="4800" b="1" smtClean="0">
                <a:solidFill>
                  <a:srgbClr val="003366"/>
                </a:solidFill>
                <a:latin typeface="NikoshBAN" panose="02000000000000000000" pitchFamily="2" charset="0"/>
                <a:cs typeface="NikoshBAN" panose="02000000000000000000" pitchFamily="2" charset="0"/>
              </a:rPr>
              <a:t>করবে । (তিবরানি হাদিসটি বর্ণনা করেছেন) </a:t>
            </a:r>
            <a:endParaRPr lang="en-US" sz="4800" dirty="0"/>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914400" y="662093"/>
            <a:ext cx="10972800" cy="78570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93551" tIns="46776" rIns="93551" bIns="46776" rtlCol="0" anchor="ctr"/>
          <a:lstStyle/>
          <a:p>
            <a:pPr algn="ctr"/>
            <a:r>
              <a:rPr lang="ar-SA" sz="4500" b="1" dirty="0" smtClean="0"/>
              <a:t>معانى المفردات</a:t>
            </a:r>
            <a:r>
              <a:rPr lang="en-US" sz="4500" b="1" dirty="0" smtClean="0">
                <a:latin typeface="NikoshBAN" pitchFamily="2" charset="0"/>
                <a:cs typeface="NikoshBAN" pitchFamily="2" charset="0"/>
              </a:rPr>
              <a:t>/</a:t>
            </a:r>
            <a:r>
              <a:rPr lang="en-US" sz="5100" b="1" dirty="0" err="1" smtClean="0">
                <a:solidFill>
                  <a:srgbClr val="FFFF00"/>
                </a:solidFill>
                <a:latin typeface="NikoshBAN" pitchFamily="2" charset="0"/>
                <a:cs typeface="NikoshBAN" pitchFamily="2" charset="0"/>
              </a:rPr>
              <a:t>শব্দার্থ</a:t>
            </a:r>
            <a:endParaRPr lang="en-US" sz="5100" b="1" dirty="0">
              <a:solidFill>
                <a:srgbClr val="FFFF00"/>
              </a:solidFill>
              <a:latin typeface="NikoshBAN" pitchFamily="2" charset="0"/>
              <a:cs typeface="NikoshBAN" pitchFamily="2" charset="0"/>
            </a:endParaRPr>
          </a:p>
        </p:txBody>
      </p:sp>
      <p:sp>
        <p:nvSpPr>
          <p:cNvPr id="7" name="Rectangle 6"/>
          <p:cNvSpPr/>
          <p:nvPr/>
        </p:nvSpPr>
        <p:spPr>
          <a:xfrm>
            <a:off x="990600" y="1600200"/>
            <a:ext cx="5410200" cy="990600"/>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7200" b="1" dirty="0" smtClean="0"/>
              <a:t>كنز</a:t>
            </a:r>
            <a:endParaRPr lang="en-US" sz="6800" dirty="0"/>
          </a:p>
        </p:txBody>
      </p:sp>
      <p:sp>
        <p:nvSpPr>
          <p:cNvPr id="8" name="Rectangle 7"/>
          <p:cNvSpPr/>
          <p:nvPr/>
        </p:nvSpPr>
        <p:spPr>
          <a:xfrm>
            <a:off x="6400800" y="1600200"/>
            <a:ext cx="5562600" cy="990600"/>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BAN" pitchFamily="2" charset="0"/>
                <a:cs typeface="NikoshBAN" pitchFamily="2" charset="0"/>
              </a:rPr>
              <a:t>ধন-ভান্ডার</a:t>
            </a:r>
            <a:endParaRPr lang="en-US" sz="6800" dirty="0">
              <a:latin typeface="NikoshBAN" pitchFamily="2" charset="0"/>
              <a:cs typeface="NikoshBAN" pitchFamily="2" charset="0"/>
            </a:endParaRPr>
          </a:p>
        </p:txBody>
      </p:sp>
      <p:sp>
        <p:nvSpPr>
          <p:cNvPr id="9" name="Rectangle 8"/>
          <p:cNvSpPr/>
          <p:nvPr/>
        </p:nvSpPr>
        <p:spPr>
          <a:xfrm>
            <a:off x="990600" y="2590800"/>
            <a:ext cx="5410200" cy="8856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smtClean="0"/>
              <a:t>الجنة</a:t>
            </a:r>
            <a:endParaRPr lang="en-US" sz="6000" dirty="0"/>
          </a:p>
        </p:txBody>
      </p:sp>
      <p:sp>
        <p:nvSpPr>
          <p:cNvPr id="10" name="Rectangle 9"/>
          <p:cNvSpPr/>
          <p:nvPr/>
        </p:nvSpPr>
        <p:spPr>
          <a:xfrm>
            <a:off x="6416040" y="2590800"/>
            <a:ext cx="5547360" cy="914400"/>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বাগান</a:t>
            </a:r>
            <a:endParaRPr lang="en-US" sz="6800" dirty="0"/>
          </a:p>
        </p:txBody>
      </p:sp>
      <p:sp>
        <p:nvSpPr>
          <p:cNvPr id="11" name="Rectangle 10"/>
          <p:cNvSpPr/>
          <p:nvPr/>
        </p:nvSpPr>
        <p:spPr>
          <a:xfrm>
            <a:off x="990600" y="3505200"/>
            <a:ext cx="5410200" cy="1110828"/>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قرنين-ها</a:t>
            </a:r>
            <a:endParaRPr lang="en-US" sz="6000" dirty="0"/>
          </a:p>
        </p:txBody>
      </p:sp>
      <p:sp>
        <p:nvSpPr>
          <p:cNvPr id="12" name="Rectangle 11"/>
          <p:cNvSpPr/>
          <p:nvPr/>
        </p:nvSpPr>
        <p:spPr>
          <a:xfrm>
            <a:off x="6416040" y="3505200"/>
            <a:ext cx="5547360" cy="1110828"/>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endParaRPr lang="bn-BD" sz="7600" b="1" dirty="0" smtClean="0">
              <a:solidFill>
                <a:srgbClr val="FFFF00"/>
              </a:solidFill>
              <a:latin typeface="NikoshBAN" pitchFamily="2" charset="0"/>
              <a:cs typeface="NikoshBAN" pitchFamily="2" charset="0"/>
            </a:endParaRPr>
          </a:p>
          <a:p>
            <a:pPr algn="ctr"/>
            <a:r>
              <a:rPr lang="en-US" sz="7600" b="1" dirty="0" err="1" smtClean="0">
                <a:solidFill>
                  <a:srgbClr val="FFFF00"/>
                </a:solidFill>
                <a:latin typeface="NikoshBAN" pitchFamily="2" charset="0"/>
                <a:cs typeface="NikoshBAN" pitchFamily="2" charset="0"/>
              </a:rPr>
              <a:t>তার</a:t>
            </a:r>
            <a:r>
              <a:rPr lang="en-US" sz="7600" b="1" dirty="0" smtClean="0">
                <a:solidFill>
                  <a:srgbClr val="FFFF00"/>
                </a:solidFill>
                <a:latin typeface="NikoshBAN" pitchFamily="2" charset="0"/>
                <a:cs typeface="NikoshBAN" pitchFamily="2" charset="0"/>
              </a:rPr>
              <a:t> </a:t>
            </a:r>
            <a:r>
              <a:rPr lang="en-US" sz="7600" b="1" dirty="0" err="1" smtClean="0">
                <a:solidFill>
                  <a:srgbClr val="FFFF00"/>
                </a:solidFill>
                <a:latin typeface="NikoshBAN" pitchFamily="2" charset="0"/>
                <a:cs typeface="NikoshBAN" pitchFamily="2" charset="0"/>
              </a:rPr>
              <a:t>দু</a:t>
            </a:r>
            <a:r>
              <a:rPr lang="en-US" sz="7600" b="1" dirty="0" smtClean="0">
                <a:solidFill>
                  <a:srgbClr val="FFFF00"/>
                </a:solidFill>
                <a:latin typeface="NikoshBAN" pitchFamily="2" charset="0"/>
                <a:cs typeface="NikoshBAN" pitchFamily="2" charset="0"/>
              </a:rPr>
              <a:t>,</a:t>
            </a:r>
            <a:r>
              <a:rPr lang="bn-BD" sz="7600" b="1" dirty="0" smtClean="0">
                <a:solidFill>
                  <a:srgbClr val="FFFF00"/>
                </a:solidFill>
                <a:latin typeface="NikoshBAN" pitchFamily="2" charset="0"/>
                <a:cs typeface="NikoshBAN" pitchFamily="2" charset="0"/>
              </a:rPr>
              <a:t>প্রান্তের </a:t>
            </a:r>
            <a:r>
              <a:rPr lang="en-US" sz="7600" b="1" dirty="0" smtClean="0">
                <a:solidFill>
                  <a:srgbClr val="FFFF00"/>
                </a:solidFill>
                <a:latin typeface="NikoshBAN" pitchFamily="2" charset="0"/>
                <a:cs typeface="NikoshBAN" pitchFamily="2" charset="0"/>
              </a:rPr>
              <a:t> </a:t>
            </a:r>
            <a:r>
              <a:rPr lang="en-US" sz="7600" b="1" dirty="0" err="1" smtClean="0">
                <a:solidFill>
                  <a:srgbClr val="FFFF00"/>
                </a:solidFill>
                <a:latin typeface="Nikosh" pitchFamily="2" charset="0"/>
                <a:cs typeface="Nikosh" pitchFamily="2" charset="0"/>
              </a:rPr>
              <a:t>প্রান্তর</a:t>
            </a:r>
            <a:endParaRPr lang="en-US" sz="6800" dirty="0"/>
          </a:p>
        </p:txBody>
      </p:sp>
      <p:sp>
        <p:nvSpPr>
          <p:cNvPr id="13" name="Rectangle 12"/>
          <p:cNvSpPr/>
          <p:nvPr/>
        </p:nvSpPr>
        <p:spPr>
          <a:xfrm>
            <a:off x="6416040" y="4572000"/>
            <a:ext cx="5547360" cy="1007535"/>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200" b="1" dirty="0" err="1" smtClean="0">
                <a:solidFill>
                  <a:srgbClr val="FFFF00"/>
                </a:solidFill>
                <a:latin typeface="Nikosh" pitchFamily="2" charset="0"/>
                <a:cs typeface="Nikosh" pitchFamily="2" charset="0"/>
              </a:rPr>
              <a:t>দৃষ্টি</a:t>
            </a:r>
            <a:endParaRPr lang="en-US" sz="6600" dirty="0"/>
          </a:p>
        </p:txBody>
      </p:sp>
      <p:sp>
        <p:nvSpPr>
          <p:cNvPr id="14" name="Rectangle 13"/>
          <p:cNvSpPr/>
          <p:nvPr/>
        </p:nvSpPr>
        <p:spPr>
          <a:xfrm>
            <a:off x="990600" y="4572000"/>
            <a:ext cx="5410200" cy="1066800"/>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النظرة</a:t>
            </a:r>
            <a:endParaRPr lang="en-US" sz="6000" dirty="0"/>
          </a:p>
        </p:txBody>
      </p:sp>
      <p:sp>
        <p:nvSpPr>
          <p:cNvPr id="15" name="Rectangle 14"/>
          <p:cNvSpPr/>
          <p:nvPr/>
        </p:nvSpPr>
        <p:spPr>
          <a:xfrm>
            <a:off x="990600" y="5591386"/>
            <a:ext cx="5410200" cy="10380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الاولى</a:t>
            </a:r>
            <a:endParaRPr lang="en-US" sz="6000" dirty="0"/>
          </a:p>
        </p:txBody>
      </p:sp>
      <p:sp>
        <p:nvSpPr>
          <p:cNvPr id="16" name="Rectangle 15"/>
          <p:cNvSpPr/>
          <p:nvPr/>
        </p:nvSpPr>
        <p:spPr>
          <a:xfrm>
            <a:off x="6339840" y="5562600"/>
            <a:ext cx="5547360" cy="1066800"/>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প্রথম</a:t>
            </a:r>
            <a:endParaRPr lang="en-US" sz="6800" dirty="0"/>
          </a:p>
        </p:txBody>
      </p:sp>
    </p:spTree>
  </p:cSld>
  <p:clrMapOvr>
    <a:masterClrMapping/>
  </p:clrMapOvr>
  <p:transition spd="slow">
    <p:fade/>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371600" y="609600"/>
            <a:ext cx="10155936" cy="932563"/>
          </a:xfrm>
          <a:prstGeom prst="rect">
            <a:avLst/>
          </a:prstGeom>
          <a:noFill/>
        </p:spPr>
        <p:txBody>
          <a:bodyPr wrap="square" lIns="100584" tIns="50292" rIns="100584" bIns="50292" rtlCol="0">
            <a:spAutoFit/>
          </a:bodyPr>
          <a:lstStyle/>
          <a:p>
            <a:pPr algn="ctr"/>
            <a:r>
              <a:rPr lang="ar-SA" sz="4000" b="1" dirty="0" smtClean="0">
                <a:solidFill>
                  <a:schemeClr val="bg1"/>
                </a:solidFill>
              </a:rPr>
              <a:t>وَإِنَّكَ ذُو </a:t>
            </a:r>
            <a:r>
              <a:rPr lang="ar-SA" sz="5400" b="1" dirty="0" smtClean="0">
                <a:solidFill>
                  <a:schemeClr val="bg1"/>
                </a:solidFill>
                <a:latin typeface="NikoshBAN" pitchFamily="2" charset="0"/>
              </a:rPr>
              <a:t>قَرْنَيْهَا</a:t>
            </a:r>
            <a:r>
              <a:rPr lang="en-US" sz="5400" b="1" u="sng" dirty="0" smtClean="0">
                <a:solidFill>
                  <a:schemeClr val="bg1"/>
                </a:solidFill>
                <a:latin typeface="NikoshBAN" pitchFamily="2" charset="0"/>
                <a:cs typeface="NikoshBAN" pitchFamily="2" charset="0"/>
              </a:rPr>
              <a:t> </a:t>
            </a:r>
            <a:r>
              <a:rPr lang="en-US" sz="5400" b="1" u="sng" dirty="0" err="1" smtClean="0">
                <a:solidFill>
                  <a:schemeClr val="bg1"/>
                </a:solidFill>
                <a:latin typeface="NikoshBAN" pitchFamily="2" charset="0"/>
                <a:cs typeface="NikoshBAN" pitchFamily="2" charset="0"/>
              </a:rPr>
              <a:t>এর</a:t>
            </a:r>
            <a:r>
              <a:rPr lang="en-US" sz="5400" b="1" u="sng" dirty="0" smtClean="0">
                <a:solidFill>
                  <a:schemeClr val="bg1"/>
                </a:solidFill>
                <a:latin typeface="NikoshBAN" pitchFamily="2" charset="0"/>
                <a:cs typeface="NikoshBAN" pitchFamily="2" charset="0"/>
              </a:rPr>
              <a:t> </a:t>
            </a:r>
            <a:r>
              <a:rPr lang="en-US" sz="5400" b="1" u="sng" dirty="0" err="1" smtClean="0">
                <a:solidFill>
                  <a:schemeClr val="bg1"/>
                </a:solidFill>
                <a:latin typeface="NikoshBAN" pitchFamily="2" charset="0"/>
                <a:cs typeface="NikoshBAN" pitchFamily="2" charset="0"/>
              </a:rPr>
              <a:t>বিশ্লেষণঃ</a:t>
            </a:r>
            <a:endParaRPr lang="en-US" sz="5400" b="1" u="sng" dirty="0">
              <a:solidFill>
                <a:schemeClr val="bg1"/>
              </a:solidFill>
              <a:latin typeface="NikoshBAN" pitchFamily="2" charset="0"/>
              <a:cs typeface="NikoshBAN" pitchFamily="2" charset="0"/>
            </a:endParaRPr>
          </a:p>
        </p:txBody>
      </p:sp>
      <p:sp>
        <p:nvSpPr>
          <p:cNvPr id="5" name="TextBox 4"/>
          <p:cNvSpPr txBox="1"/>
          <p:nvPr/>
        </p:nvSpPr>
        <p:spPr>
          <a:xfrm>
            <a:off x="609600" y="2057400"/>
            <a:ext cx="11887200" cy="4533549"/>
          </a:xfrm>
          <a:prstGeom prst="rect">
            <a:avLst/>
          </a:prstGeom>
          <a:noFill/>
        </p:spPr>
        <p:txBody>
          <a:bodyPr wrap="square" lIns="100584" tIns="50292" rIns="100584" bIns="50292" rtlCol="0">
            <a:spAutoFit/>
          </a:bodyPr>
          <a:lstStyle/>
          <a:p>
            <a:pPr marL="514350" indent="-514350"/>
            <a:r>
              <a:rPr lang="bn-BD"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নিশ্চয়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জান্নাতের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প্রান্তের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মালিক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হবে</a:t>
            </a:r>
            <a:r>
              <a:rPr lang="en-US" sz="3600" b="1" dirty="0" smtClean="0">
                <a:solidFill>
                  <a:schemeClr val="bg1"/>
                </a:solidFill>
                <a:latin typeface="NikoshBAN" pitchFamily="2" charset="0"/>
                <a:cs typeface="NikoshBAN" pitchFamily="2" charset="0"/>
              </a:rPr>
              <a:t>। এ </a:t>
            </a:r>
            <a:r>
              <a:rPr lang="en-US" sz="3600" b="1" dirty="0" err="1" smtClean="0">
                <a:solidFill>
                  <a:schemeClr val="bg1"/>
                </a:solidFill>
                <a:latin typeface="NikoshBAN" pitchFamily="2" charset="0"/>
                <a:cs typeface="NikoshBAN" pitchFamily="2" charset="0"/>
              </a:rPr>
              <a:t>কথার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হযরত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a:t>
            </a:r>
            <a:r>
              <a:rPr lang="bn-BD" sz="3600" b="1" dirty="0" smtClean="0">
                <a:solidFill>
                  <a:schemeClr val="bg1"/>
                </a:solidFill>
                <a:latin typeface="NikoshBAN" pitchFamily="2" charset="0"/>
                <a:cs typeface="NikoshBAN" pitchFamily="2" charset="0"/>
              </a:rPr>
              <a:t>ন্নাতের </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মালিক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হওয়ার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কথা</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বুঝানো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হয়েছে</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যেমন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মাশরিক</a:t>
            </a:r>
            <a:r>
              <a:rPr lang="en-US" sz="3600" b="1" dirty="0" smtClean="0">
                <a:solidFill>
                  <a:schemeClr val="bg1"/>
                </a:solidFill>
                <a:latin typeface="NikoshBAN" pitchFamily="2" charset="0"/>
                <a:cs typeface="NikoshBAN" pitchFamily="2" charset="0"/>
              </a:rPr>
              <a:t> ও</a:t>
            </a:r>
            <a:r>
              <a:rPr lang="bn-BD"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মাগরিব</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কিংবা</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মাশরিকাইন</a:t>
            </a:r>
            <a:r>
              <a:rPr lang="en-US" sz="3600" b="1" dirty="0" smtClean="0">
                <a:solidFill>
                  <a:schemeClr val="bg1"/>
                </a:solidFill>
                <a:latin typeface="NikoshBAN" pitchFamily="2" charset="0"/>
                <a:cs typeface="NikoshBAN" pitchFamily="2" charset="0"/>
              </a:rPr>
              <a:t> ও </a:t>
            </a:r>
            <a:r>
              <a:rPr lang="en-US" sz="3600" b="1" dirty="0" err="1" smtClean="0">
                <a:solidFill>
                  <a:schemeClr val="bg1"/>
                </a:solidFill>
                <a:latin typeface="NikoshBAN" pitchFamily="2" charset="0"/>
                <a:cs typeface="NikoshBAN" pitchFamily="2" charset="0"/>
              </a:rPr>
              <a:t>মাগরিবাইন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জগতকে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বুঝানো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হয়ে</a:t>
            </a:r>
            <a:r>
              <a:rPr lang="bn-BD"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থাকে</a:t>
            </a:r>
            <a:r>
              <a:rPr lang="en-US" sz="3600" b="1" dirty="0" smtClean="0">
                <a:solidFill>
                  <a:schemeClr val="bg1"/>
                </a:solidFill>
                <a:latin typeface="NikoshBAN" pitchFamily="2" charset="0"/>
                <a:cs typeface="NikoshBAN" pitchFamily="2" charset="0"/>
              </a:rPr>
              <a:t>। </a:t>
            </a:r>
            <a:r>
              <a:rPr lang="bn-BD" sz="3600" b="1" dirty="0" smtClean="0">
                <a:solidFill>
                  <a:schemeClr val="bg1"/>
                </a:solidFill>
                <a:latin typeface="NikoshBAN" pitchFamily="2" charset="0"/>
                <a:cs typeface="NikoshBAN" pitchFamily="2" charset="0"/>
              </a:rPr>
              <a:t> </a:t>
            </a:r>
          </a:p>
          <a:p>
            <a:pPr marL="514350" indent="-514350"/>
            <a:r>
              <a:rPr lang="bn-BD"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অথবা</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হযরত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পুত্র</a:t>
            </a:r>
            <a:r>
              <a:rPr lang="en-US" sz="3600" b="1" dirty="0" smtClean="0">
                <a:solidFill>
                  <a:schemeClr val="bg1"/>
                </a:solidFill>
                <a:latin typeface="NikoshBAN" pitchFamily="2" charset="0"/>
                <a:cs typeface="NikoshBAN" pitchFamily="2" charset="0"/>
              </a:rPr>
              <a:t> </a:t>
            </a:r>
            <a:r>
              <a:rPr lang="bn-BD"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হযরত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ইমাম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হাসান</a:t>
            </a:r>
            <a:r>
              <a:rPr lang="en-US" sz="3600" b="1" dirty="0" smtClean="0">
                <a:solidFill>
                  <a:schemeClr val="bg1"/>
                </a:solidFill>
                <a:latin typeface="NikoshBAN" pitchFamily="2" charset="0"/>
                <a:cs typeface="NikoshBAN" pitchFamily="2" charset="0"/>
              </a:rPr>
              <a:t> ও </a:t>
            </a:r>
            <a:r>
              <a:rPr lang="en-US" sz="3600" b="1" dirty="0" err="1" smtClean="0">
                <a:solidFill>
                  <a:schemeClr val="bg1"/>
                </a:solidFill>
                <a:latin typeface="NikoshBAN" pitchFamily="2" charset="0"/>
                <a:cs typeface="NikoshBAN" pitchFamily="2" charset="0"/>
              </a:rPr>
              <a:t>হোসাইন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রাসূলুল্লাহ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সাল্লাল্লাহু</a:t>
            </a:r>
            <a:r>
              <a:rPr lang="en-US" sz="3600" b="1" dirty="0" smtClean="0">
                <a:solidFill>
                  <a:schemeClr val="bg1"/>
                </a:solidFill>
                <a:latin typeface="NikoshBAN" pitchFamily="2" charset="0"/>
                <a:cs typeface="NikoshBAN" pitchFamily="2" charset="0"/>
              </a:rPr>
              <a:t> আ</a:t>
            </a:r>
            <a:r>
              <a:rPr lang="bn-BD" sz="3600" b="1" dirty="0" smtClean="0">
                <a:solidFill>
                  <a:schemeClr val="bg1"/>
                </a:solidFill>
                <a:latin typeface="NikoshBAN" pitchFamily="2" charset="0"/>
                <a:cs typeface="NikoshBAN" pitchFamily="2" charset="0"/>
              </a:rPr>
              <a:t>লায়হি </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ওয়াসাল্লাম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a:t>
            </a:r>
            <a:r>
              <a:rPr lang="bn-BD" sz="3600" b="1" dirty="0" smtClean="0">
                <a:solidFill>
                  <a:schemeClr val="bg1"/>
                </a:solidFill>
                <a:latin typeface="NikoshBAN" pitchFamily="2" charset="0"/>
                <a:cs typeface="NikoshBAN" pitchFamily="2" charset="0"/>
              </a:rPr>
              <a:t>ন্নাতের </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যুবকদের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সরদার</a:t>
            </a:r>
            <a:r>
              <a:rPr lang="en-US" sz="3600" b="1" dirty="0" smtClean="0">
                <a:solidFill>
                  <a:schemeClr val="bg1"/>
                </a:solidFill>
                <a:latin typeface="NikoshBAN" pitchFamily="2" charset="0"/>
                <a:cs typeface="NikoshBAN" pitchFamily="2" charset="0"/>
              </a:rPr>
              <a:t> </a:t>
            </a:r>
            <a:r>
              <a:rPr lang="bn-BD" sz="3600" b="1" dirty="0" smtClean="0">
                <a:solidFill>
                  <a:schemeClr val="bg1"/>
                </a:solidFill>
                <a:latin typeface="NikoshBAN" pitchFamily="2" charset="0"/>
                <a:cs typeface="NikoshBAN" pitchFamily="2" charset="0"/>
              </a:rPr>
              <a:t>এবংতাঁর স্ত্রী খাতুনে জান্নাত হজরত ফাতেমা (রাঃ) কে  জান্নাতি মহিলাদের</a:t>
            </a:r>
            <a:r>
              <a:rPr lang="en-US" sz="3600" b="1" dirty="0" smtClean="0">
                <a:solidFill>
                  <a:schemeClr val="bg1"/>
                </a:solidFill>
                <a:latin typeface="NikoshBAN" pitchFamily="2" charset="0"/>
                <a:cs typeface="NikoshBAN" pitchFamily="2" charset="0"/>
              </a:rPr>
              <a:t> </a:t>
            </a:r>
            <a:r>
              <a:rPr lang="bn-BD" sz="3600" b="1" dirty="0" smtClean="0">
                <a:solidFill>
                  <a:schemeClr val="bg1"/>
                </a:solidFill>
                <a:latin typeface="NikoshBAN" pitchFamily="2" charset="0"/>
                <a:cs typeface="NikoshBAN" pitchFamily="2" charset="0"/>
              </a:rPr>
              <a:t>সর্দার ঘোষণা করেছেন। সে</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হযরত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জান্নাতের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মালিক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হবে</a:t>
            </a:r>
            <a:r>
              <a:rPr lang="bn-BD" sz="3600" b="1" dirty="0" smtClean="0">
                <a:solidFill>
                  <a:schemeClr val="bg1"/>
                </a:solidFill>
                <a:latin typeface="NikoshBAN" pitchFamily="2" charset="0"/>
                <a:cs typeface="NikoshBAN" pitchFamily="2" charset="0"/>
              </a:rPr>
              <a:t>ন।আর এটা তিনি প্রাপ্ত হবেন ইচ্ছাকৃত পর নারীর প্রতি দৃষ্টিপাত না করার কারনে।  </a:t>
            </a:r>
            <a:endParaRPr lang="en-US" sz="3600" b="1" dirty="0" smtClean="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xmlns="" val="3354237482"/>
      </p:ext>
    </p:extLst>
  </p:cSld>
  <p:clrMapOvr>
    <a:masterClrMapping/>
  </p:clrMapOvr>
  <p:transition spd="slow">
    <p:fade/>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371600" y="609600"/>
            <a:ext cx="10155936" cy="717119"/>
          </a:xfrm>
          <a:prstGeom prst="rect">
            <a:avLst/>
          </a:prstGeom>
          <a:noFill/>
        </p:spPr>
        <p:txBody>
          <a:bodyPr wrap="square" lIns="100584" tIns="50292" rIns="100584" bIns="50292" rtlCol="0">
            <a:spAutoFit/>
          </a:bodyPr>
          <a:lstStyle/>
          <a:p>
            <a:pPr algn="ctr"/>
            <a:r>
              <a:rPr lang="ar-SA" sz="4000" b="1" dirty="0" smtClean="0">
                <a:solidFill>
                  <a:srgbClr val="7030A0"/>
                </a:solidFill>
                <a:latin typeface="NikoshBAN" pitchFamily="2" charset="0"/>
              </a:rPr>
              <a:t>فَإِنَّمَا لَكَ الْأُولَى وَلَيْسَتْ لَكَ الْآخِرَةُ</a:t>
            </a:r>
            <a:r>
              <a:rPr lang="en-US" sz="4000" b="1" u="sng" dirty="0" smtClean="0">
                <a:solidFill>
                  <a:srgbClr val="7030A0"/>
                </a:solidFill>
                <a:latin typeface="NikoshBAN" pitchFamily="2" charset="0"/>
                <a:cs typeface="NikoshBAN" pitchFamily="2" charset="0"/>
              </a:rPr>
              <a:t> </a:t>
            </a:r>
            <a:r>
              <a:rPr lang="en-US" sz="4000" b="1" u="sng" dirty="0" err="1" smtClean="0">
                <a:solidFill>
                  <a:srgbClr val="7030A0"/>
                </a:solidFill>
                <a:latin typeface="NikoshBAN" pitchFamily="2" charset="0"/>
                <a:cs typeface="NikoshBAN" pitchFamily="2" charset="0"/>
              </a:rPr>
              <a:t>এর</a:t>
            </a:r>
            <a:r>
              <a:rPr lang="en-US" sz="4000" b="1" u="sng" dirty="0" smtClean="0">
                <a:solidFill>
                  <a:srgbClr val="7030A0"/>
                </a:solidFill>
                <a:latin typeface="NikoshBAN" pitchFamily="2" charset="0"/>
                <a:cs typeface="NikoshBAN" pitchFamily="2" charset="0"/>
              </a:rPr>
              <a:t> </a:t>
            </a:r>
            <a:r>
              <a:rPr lang="en-US" sz="4000" b="1" u="sng" dirty="0" err="1" smtClean="0">
                <a:solidFill>
                  <a:srgbClr val="7030A0"/>
                </a:solidFill>
                <a:latin typeface="NikoshBAN" pitchFamily="2" charset="0"/>
                <a:cs typeface="NikoshBAN" pitchFamily="2" charset="0"/>
              </a:rPr>
              <a:t>বিশ্লেষণঃ</a:t>
            </a:r>
            <a:endParaRPr lang="en-US" sz="4000" b="1" u="sng" dirty="0">
              <a:solidFill>
                <a:srgbClr val="7030A0"/>
              </a:solidFill>
              <a:latin typeface="NikoshBAN" pitchFamily="2" charset="0"/>
              <a:cs typeface="NikoshBAN" pitchFamily="2" charset="0"/>
            </a:endParaRPr>
          </a:p>
        </p:txBody>
      </p:sp>
      <p:sp>
        <p:nvSpPr>
          <p:cNvPr id="5" name="TextBox 4"/>
          <p:cNvSpPr txBox="1"/>
          <p:nvPr/>
        </p:nvSpPr>
        <p:spPr>
          <a:xfrm>
            <a:off x="1143000" y="1371600"/>
            <a:ext cx="10593665" cy="5087547"/>
          </a:xfrm>
          <a:prstGeom prst="rect">
            <a:avLst/>
          </a:prstGeom>
          <a:noFill/>
        </p:spPr>
        <p:txBody>
          <a:bodyPr wrap="square" lIns="100584" tIns="50292" rIns="100584" bIns="50292" rtlCol="0">
            <a:spAutoFit/>
          </a:bodyPr>
          <a:lstStyle/>
          <a:p>
            <a:pPr marL="514350" indent="-514350"/>
            <a:r>
              <a:rPr lang="en-US" sz="3600" b="1" dirty="0" err="1" smtClean="0">
                <a:solidFill>
                  <a:schemeClr val="bg1"/>
                </a:solidFill>
                <a:latin typeface="NikoshBAN" pitchFamily="2" charset="0"/>
                <a:cs typeface="NikoshBAN" pitchFamily="2" charset="0"/>
              </a:rPr>
              <a:t>সুতরাং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গাইরে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মুহরিম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নারীর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অসর্তকতা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বশতঃ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একবার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নিক্ষেপের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দ্বিতীয়বার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নিক্ষেপ</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করবেনা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কেননা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প্রথম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স্বপক্ষে</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দ্বিতীয়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স্বপক্ষে</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এই</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কথার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মর্মার্থ</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এই</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যে</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প্রথমদৃষ্টি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অবসাবধানতা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বশতঃ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দ্বিতীয়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ইচ্ছাকৃত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থাকে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শয়তানের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প্ররোচণায়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এমনটি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থাকে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প্রথম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অনিচ্ছাকৃত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হওয়ায়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ক্ষমাযোগ্য</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কিন্তু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দ্বিতীয়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ইচ্ছাকৃত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হওয়ায়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শাস্তি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যোগ্য</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দৃষ্টিপাত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যেখানে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অপরাধ</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সেখানে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নারীকে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উত্যক্ত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বাক্যবানে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জর্জরিত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অশ্লীল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মন্তব্য</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জাতীয়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কাজগুলি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ইসলামের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কঠোর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শাস্তিযোগ্য</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অপরাধ</a:t>
            </a:r>
            <a:r>
              <a:rPr lang="en-US" sz="3600" b="1" dirty="0" smtClean="0">
                <a:solidFill>
                  <a:schemeClr val="bg1"/>
                </a:solidFill>
                <a:latin typeface="NikoshBAN" pitchFamily="2" charset="0"/>
                <a:cs typeface="NikoshBAN" pitchFamily="2" charset="0"/>
              </a:rPr>
              <a:t>। </a:t>
            </a:r>
          </a:p>
        </p:txBody>
      </p:sp>
    </p:spTree>
    <p:extLst>
      <p:ext uri="{BB962C8B-B14F-4D97-AF65-F5344CB8AC3E}">
        <p14:creationId xmlns:p14="http://schemas.microsoft.com/office/powerpoint/2010/main" xmlns="" val="3354237482"/>
      </p:ext>
    </p:extLst>
  </p:cSld>
  <p:clrMapOvr>
    <a:masterClrMapping/>
  </p:clrMapOvr>
  <p:transition spd="slow">
    <p:fad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11353800" cy="60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rgbClr val="FF3300"/>
                </a:solidFill>
                <a:latin typeface="NikoshBAN" pitchFamily="2" charset="0"/>
                <a:cs typeface="NikoshBAN" pitchFamily="2" charset="0"/>
              </a:rPr>
              <a:t>ইভটিজিং কি?</a:t>
            </a:r>
          </a:p>
          <a:p>
            <a:pPr algn="ctr"/>
            <a:r>
              <a:rPr lang="bn-BD" sz="4000" dirty="0" smtClean="0">
                <a:solidFill>
                  <a:schemeClr val="tx1"/>
                </a:solidFill>
                <a:latin typeface="NikoshBAN" pitchFamily="2" charset="0"/>
                <a:cs typeface="NikoshBAN" pitchFamily="2" charset="0"/>
              </a:rPr>
              <a:t>ইভটিজিং ইদানিং বহুল উচ্চারিত শব্দ।ইভ অর্থ- আদি মাতা হাওয়া এবং টিজিং অর্থ উত্যক্ত করা, সুতরাং ইভটিজিং অর্থ  মেয়েদের উত্যক্ত করা।  </a:t>
            </a:r>
          </a:p>
          <a:p>
            <a:pPr algn="ctr"/>
            <a:r>
              <a:rPr lang="bn-BD" sz="4000" dirty="0" smtClean="0">
                <a:solidFill>
                  <a:schemeClr val="tx1"/>
                </a:solidFill>
                <a:latin typeface="NikoshBAN" pitchFamily="2" charset="0"/>
                <a:cs typeface="NikoshBAN" pitchFamily="2" charset="0"/>
              </a:rPr>
              <a:t>              সমাজের দুশ্চরিত্র ,মাদকাসক্ত ও উশৃঙ্খল ছেলেরা তাদের হীন উদ্দেশ্য চরিতার্থ করার জন্য মেয়েদের চলা-চলের পথে ওঁত পেতে থেকে কু প্রস্তাব দেওয়া,শিষ দেওয়া,অশ্লীল বাক্যবানে বিরক্ত করাকে ইভটিজিং বলে </a:t>
            </a:r>
            <a:endParaRPr lang="bn-BD" sz="7200" dirty="0" smtClean="0">
              <a:solidFill>
                <a:schemeClr val="tx1"/>
              </a:solidFill>
              <a:latin typeface="NikoshBAN" pitchFamily="2" charset="0"/>
              <a:cs typeface="NikoshBAN" pitchFamily="2" charset="0"/>
            </a:endParaRPr>
          </a:p>
          <a:p>
            <a:pPr algn="ctr"/>
            <a:r>
              <a:rPr lang="bn-BD" sz="8000" dirty="0" smtClean="0">
                <a:solidFill>
                  <a:srgbClr val="FF3300"/>
                </a:solidFill>
                <a:latin typeface="NikoshBAN" pitchFamily="2" charset="0"/>
                <a:cs typeface="NikoshBAN" pitchFamily="2" charset="0"/>
              </a:rPr>
              <a:t> </a:t>
            </a:r>
            <a:endParaRPr lang="en-US" sz="8000" dirty="0">
              <a:solidFill>
                <a:srgbClr val="FF3300"/>
              </a:solidFill>
              <a:latin typeface="NikoshBAN" pitchFamily="2" charset="0"/>
              <a:cs typeface="NikoshBAN" pitchFamily="2" charset="0"/>
            </a:endParaRPr>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11430000" cy="8494633"/>
          </a:xfrm>
          <a:prstGeom prst="rect">
            <a:avLst/>
          </a:prstGeom>
        </p:spPr>
        <p:txBody>
          <a:bodyPr wrap="square">
            <a:spAutoFit/>
          </a:bodyPr>
          <a:lstStyle/>
          <a:p>
            <a:pPr marL="342900" indent="-342900" algn="just">
              <a:buFont typeface="Wingdings" panose="05000000000000000000" pitchFamily="2" charset="2"/>
              <a:buChar char="v"/>
            </a:pPr>
            <a:r>
              <a:rPr lang="bn-BD" sz="7200" b="1" dirty="0" smtClean="0">
                <a:solidFill>
                  <a:srgbClr val="FF3300"/>
                </a:solidFill>
                <a:latin typeface="NikoshBAN" pitchFamily="2" charset="0"/>
                <a:cs typeface="NikoshBAN" pitchFamily="2" charset="0"/>
              </a:rPr>
              <a:t>ইভটিজিং এর কুফলঃ-</a:t>
            </a:r>
            <a:endParaRPr lang="en-US" sz="7200" b="1" dirty="0" smtClean="0">
              <a:solidFill>
                <a:srgbClr val="FF3300"/>
              </a:solidFill>
              <a:latin typeface="NikoshBAN" pitchFamily="2" charset="0"/>
              <a:cs typeface="NikoshBAN" pitchFamily="2" charset="0"/>
            </a:endParaRPr>
          </a:p>
          <a:p>
            <a:pPr marL="342900" indent="-342900" algn="just">
              <a:buFont typeface="Wingdings" panose="05000000000000000000" pitchFamily="2" charset="2"/>
              <a:buChar char="v"/>
            </a:pPr>
            <a:r>
              <a:rPr lang="bn-BD" sz="5400" b="1" dirty="0" smtClean="0">
                <a:solidFill>
                  <a:schemeClr val="bg1"/>
                </a:solidFill>
                <a:latin typeface="NikoshBAN" pitchFamily="2" charset="0"/>
                <a:cs typeface="NikoshBAN" pitchFamily="2" charset="0"/>
              </a:rPr>
              <a:t> </a:t>
            </a:r>
            <a:r>
              <a:rPr lang="bn-BD" sz="4400" b="1" dirty="0" smtClean="0">
                <a:solidFill>
                  <a:schemeClr val="bg1"/>
                </a:solidFill>
                <a:latin typeface="NikoshBAN" pitchFamily="2" charset="0"/>
                <a:cs typeface="NikoshBAN" pitchFamily="2" charset="0"/>
              </a:rPr>
              <a:t>মেয়েদের সাভাবিক চলা-ফিরা ব্যাহত হয়। এতে সামাজিক জগন্যতম দুর্ঘটনা ঘটে, রাসুল (সঃ) চোখের দৃষ্টিকে শয়তানের  বিষাক্ত তীরের আঘাত বলেছেন। বিষাক্ত তীরের আঘাতে যেমন প্রাণী আহত হয়ে মারা যায়, তেমনি পর নারীর প্রতি কুদৃষ্টির দ্বারা ঈমান নামক প্রাণীটি ও আহত হয়ে মারা যেতে পারে।  </a:t>
            </a:r>
            <a:r>
              <a:rPr lang="bn-BD" sz="6000" b="1" dirty="0" smtClean="0">
                <a:solidFill>
                  <a:schemeClr val="bg1"/>
                </a:solidFill>
                <a:latin typeface="NikoshBAN" pitchFamily="2" charset="0"/>
                <a:cs typeface="NikoshBAN" pitchFamily="2" charset="0"/>
              </a:rPr>
              <a:t> </a:t>
            </a:r>
            <a:endParaRPr lang="en-US" sz="66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r>
              <a:rPr lang="bn-BD" sz="4800" b="1" dirty="0" smtClean="0">
                <a:solidFill>
                  <a:schemeClr val="bg1"/>
                </a:solidFill>
                <a:latin typeface="NikoshBAN" pitchFamily="2" charset="0"/>
                <a:cs typeface="NikoshBAN" pitchFamily="2" charset="0"/>
              </a:rPr>
              <a:t>ক্ষেত্রে বিশেষে ইভটিজিং এর সিঁড়ি বেয়ে অনেকে বিপদগামী, ধর্ষণ,হাইজ্যাক,খুন পর্যন্ত হয়ে থাকে।  </a:t>
            </a:r>
            <a:endParaRPr lang="en-US" sz="48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endParaRPr lang="en-US" sz="44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endParaRPr lang="en-US" sz="44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endParaRPr lang="bn-BD" sz="4400" b="1" dirty="0" smtClean="0">
              <a:solidFill>
                <a:schemeClr val="bg1"/>
              </a:solidFill>
              <a:latin typeface="NikoshBAN" pitchFamily="2" charset="0"/>
              <a:cs typeface="NikoshBAN" pitchFamily="2" charset="0"/>
            </a:endParaRPr>
          </a:p>
        </p:txBody>
      </p:sp>
    </p:spTree>
  </p:cSld>
  <p:clrMapOvr>
    <a:masterClrMapping/>
  </p:clrMapOvr>
  <p:transition spd="slow">
    <p:pull dir="u"/>
    <p:sndAc>
      <p:stSnd>
        <p:snd r:embed="rId2" name="applaus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133600"/>
            <a:ext cx="11887200" cy="5016758"/>
          </a:xfrm>
          <a:prstGeom prst="rect">
            <a:avLst/>
          </a:prstGeom>
        </p:spPr>
        <p:txBody>
          <a:bodyPr wrap="square">
            <a:spAutoFit/>
          </a:bodyPr>
          <a:lstStyle/>
          <a:p>
            <a:pPr marL="342900" indent="-342900" algn="just">
              <a:buFont typeface="Wingdings" panose="05000000000000000000" pitchFamily="2" charset="2"/>
              <a:buChar char="v"/>
            </a:pPr>
            <a:r>
              <a:rPr lang="bn-BD" sz="4000" b="1" dirty="0" smtClean="0">
                <a:solidFill>
                  <a:schemeClr val="bg1"/>
                </a:solidFill>
                <a:latin typeface="NikoshBAN" pitchFamily="2" charset="0"/>
                <a:cs typeface="NikoshBAN" pitchFamily="2" charset="0"/>
              </a:rPr>
              <a:t>ইসলামের বিধান অনুযায়ী নারী-পুরুষ প্রত্যেকের জন্য নিজ সৌর্ন্দযকে একে অপর থেকে আড়ালে রাখার যে বিশেষ ব্যবস্থা ইসলাম দিয়েছে তাকে হিজাব বা পর্দা বলে। পর্দার বিধান- ফরজ। নারী পুরুষের অবাধ মেলা-মেশা ,অশালীন পোশাক পরিধান করা , ইসলামের   পরিপন্থী এবং ইভটিজং এর প্রধান কারন।</a:t>
            </a:r>
          </a:p>
          <a:p>
            <a:pPr marL="342900" indent="-342900" algn="just">
              <a:buFont typeface="Wingdings" panose="05000000000000000000" pitchFamily="2" charset="2"/>
              <a:buChar char="v"/>
            </a:pPr>
            <a:r>
              <a:rPr lang="bn-BD" sz="4000" b="1" dirty="0" smtClean="0">
                <a:solidFill>
                  <a:schemeClr val="bg1"/>
                </a:solidFill>
                <a:latin typeface="NikoshBAN" pitchFamily="2" charset="0"/>
                <a:cs typeface="NikoshBAN" pitchFamily="2" charset="0"/>
              </a:rPr>
              <a:t> ইভটিজিং থেকে </a:t>
            </a:r>
            <a:r>
              <a:rPr lang="bn-BD" sz="4000" dirty="0" smtClean="0">
                <a:solidFill>
                  <a:schemeClr val="bg1"/>
                </a:solidFill>
                <a:latin typeface="NikoshBAN" pitchFamily="2" charset="0"/>
                <a:cs typeface="NikoshBAN" pitchFamily="2" charset="0"/>
              </a:rPr>
              <a:t>বাঁচার </a:t>
            </a:r>
            <a:r>
              <a:rPr lang="bn-BD" sz="4000" b="1" dirty="0" smtClean="0">
                <a:solidFill>
                  <a:schemeClr val="bg1"/>
                </a:solidFill>
                <a:latin typeface="NikoshBAN" pitchFamily="2" charset="0"/>
                <a:cs typeface="NikoshBAN" pitchFamily="2" charset="0"/>
              </a:rPr>
              <a:t>উপায় ইসলামী শরীয়ার অনুসরন,সন্তানদের নৈতিক শিক্ষা প্রদান করে আদর্শ চরিত্রবান হিসেবে গড়ে তোলা। ইভটিজিং এর বিরুদ্ধে সামাজিক আন্দোলন গড়ে তোলা,আইনের যথার্থ প্রয়োগ করা। </a:t>
            </a:r>
          </a:p>
        </p:txBody>
      </p:sp>
      <p:sp>
        <p:nvSpPr>
          <p:cNvPr id="3" name="Oval 2"/>
          <p:cNvSpPr/>
          <p:nvPr/>
        </p:nvSpPr>
        <p:spPr>
          <a:xfrm>
            <a:off x="3200400" y="457200"/>
            <a:ext cx="6324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ইভটিজিং থেকে বাঁচার  উপায়ঃ </a:t>
            </a:r>
            <a:endParaRPr lang="en-US" sz="4800" dirty="0">
              <a:latin typeface="NikoshBAN" pitchFamily="2" charset="0"/>
              <a:cs typeface="NikoshBAN" pitchFamily="2" charset="0"/>
            </a:endParaRPr>
          </a:p>
        </p:txBody>
      </p:sp>
    </p:spTree>
  </p:cSld>
  <p:clrMapOvr>
    <a:masterClrMapping/>
  </p:clrMapOvr>
  <p:transition spd="slow">
    <p:fade/>
    <p:sndAc>
      <p:stSnd>
        <p:snd r:embed="rId2" name="push.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SC_0003.jpg"/>
          <p:cNvPicPr>
            <a:picLocks noChangeAspect="1"/>
          </p:cNvPicPr>
          <p:nvPr/>
        </p:nvPicPr>
        <p:blipFill>
          <a:blip r:embed="rId3"/>
          <a:stretch>
            <a:fillRect/>
          </a:stretch>
        </p:blipFill>
        <p:spPr>
          <a:xfrm>
            <a:off x="0" y="2457302"/>
            <a:ext cx="4857898" cy="4857898"/>
          </a:xfrm>
          <a:prstGeom prst="rect">
            <a:avLst/>
          </a:prstGeom>
          <a:scene3d>
            <a:camera prst="orthographicFront"/>
            <a:lightRig rig="threePt" dir="t"/>
          </a:scene3d>
          <a:sp3d>
            <a:bevelT/>
          </a:sp3d>
        </p:spPr>
      </p:pic>
      <p:sp>
        <p:nvSpPr>
          <p:cNvPr id="7" name="Oval 6"/>
          <p:cNvSpPr/>
          <p:nvPr/>
        </p:nvSpPr>
        <p:spPr>
          <a:xfrm>
            <a:off x="0" y="381000"/>
            <a:ext cx="4800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শিক্ষক পরিচিতিঃ </a:t>
            </a:r>
            <a:endParaRPr lang="en-US" sz="5400" dirty="0">
              <a:latin typeface="NikoshBAN" pitchFamily="2" charset="0"/>
              <a:cs typeface="NikoshBAN" pitchFamily="2" charset="0"/>
            </a:endParaRPr>
          </a:p>
        </p:txBody>
      </p:sp>
      <p:sp>
        <p:nvSpPr>
          <p:cNvPr id="8" name="Bevel 7"/>
          <p:cNvSpPr/>
          <p:nvPr/>
        </p:nvSpPr>
        <p:spPr>
          <a:xfrm>
            <a:off x="4876800" y="0"/>
            <a:ext cx="7924800" cy="7315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bn-BD" sz="4800" dirty="0" smtClean="0">
                <a:solidFill>
                  <a:schemeClr val="tx1"/>
                </a:solidFill>
                <a:latin typeface="NikoshBAN" pitchFamily="2" charset="0"/>
                <a:cs typeface="NikoshBAN" pitchFamily="2" charset="0"/>
              </a:rPr>
              <a:t>মোঃ সাইদুর রহমান </a:t>
            </a:r>
          </a:p>
          <a:p>
            <a:pPr>
              <a:defRPr/>
            </a:pPr>
            <a:r>
              <a:rPr lang="bn-BD" sz="4800" dirty="0" smtClean="0">
                <a:solidFill>
                  <a:schemeClr val="tx1"/>
                </a:solidFill>
                <a:latin typeface="NikoshBAN" pitchFamily="2" charset="0"/>
                <a:cs typeface="NikoshBAN" pitchFamily="2" charset="0"/>
              </a:rPr>
              <a:t>সহকারি সুপার</a:t>
            </a:r>
          </a:p>
          <a:p>
            <a:pPr>
              <a:defRPr/>
            </a:pPr>
            <a:r>
              <a:rPr lang="bn-BD" sz="4800" dirty="0" smtClean="0">
                <a:latin typeface="NikoshBAN" pitchFamily="2" charset="0"/>
                <a:cs typeface="NikoshBAN" pitchFamily="2" charset="0"/>
              </a:rPr>
              <a:t>গোয়ালন্দ ইদ্রিসিয়া ইসলামিয়া দাখিল মাদ্রাসা</a:t>
            </a:r>
          </a:p>
          <a:p>
            <a:pPr>
              <a:defRPr/>
            </a:pPr>
            <a:r>
              <a:rPr lang="bn-BD" sz="4800" dirty="0" smtClean="0">
                <a:latin typeface="NikoshBAN" pitchFamily="2" charset="0"/>
                <a:cs typeface="NikoshBAN" pitchFamily="2" charset="0"/>
              </a:rPr>
              <a:t>গোয়ালন্দ, রাজবাড়ি।</a:t>
            </a:r>
          </a:p>
          <a:p>
            <a:pPr>
              <a:defRPr/>
            </a:pPr>
            <a:r>
              <a:rPr lang="bn-BD" sz="4800" dirty="0" smtClean="0">
                <a:latin typeface="NikoshBAN" pitchFamily="2" charset="0"/>
                <a:cs typeface="NikoshBAN" pitchFamily="2" charset="0"/>
              </a:rPr>
              <a:t> মোবাইলঃ ০১৭০৬০৫০৩৪৬ </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xmlns="" val="3988537052"/>
      </p:ext>
    </p:extLst>
  </p:cSld>
  <p:clrMapOvr>
    <a:masterClrMapping/>
  </p:clrMapOvr>
  <p:transition spd="slow">
    <p:diamond/>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115824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itchFamily="2" charset="0"/>
                <a:cs typeface="NikoshBAN" pitchFamily="2" charset="0"/>
              </a:rPr>
              <a:t>একক কাজঃ</a:t>
            </a:r>
          </a:p>
          <a:p>
            <a:r>
              <a:rPr lang="bn-BD" sz="6600" dirty="0" smtClean="0">
                <a:latin typeface="NikoshBAN" pitchFamily="2" charset="0"/>
                <a:cs typeface="NikoshBAN" pitchFamily="2" charset="0"/>
              </a:rPr>
              <a:t>১। ইভটিজিং কি?</a:t>
            </a:r>
          </a:p>
          <a:p>
            <a:r>
              <a:rPr lang="bn-BD" sz="6600" dirty="0" smtClean="0">
                <a:latin typeface="NikoshBAN" pitchFamily="2" charset="0"/>
                <a:cs typeface="NikoshBAN" pitchFamily="2" charset="0"/>
              </a:rPr>
              <a:t>২। জান্নাতের দুই প্রান্তের মালিক হবেন কে?</a:t>
            </a:r>
          </a:p>
          <a:p>
            <a:r>
              <a:rPr lang="bn-BD" sz="6600" dirty="0" smtClean="0">
                <a:latin typeface="NikoshBAN" pitchFamily="2" charset="0"/>
                <a:cs typeface="NikoshBAN" pitchFamily="2" charset="0"/>
              </a:rPr>
              <a:t>৩। চোখের কু-দৃষ্টি কে কিসের সাথে তুলনা করা হয়েছে?    </a:t>
            </a:r>
          </a:p>
          <a:p>
            <a:pPr algn="ctr"/>
            <a:endParaRPr lang="en-US" sz="6600" dirty="0">
              <a:latin typeface="NikoshBAN" pitchFamily="2" charset="0"/>
              <a:cs typeface="NikoshBAN" pitchFamily="2" charset="0"/>
            </a:endParaRPr>
          </a:p>
        </p:txBody>
      </p:sp>
    </p:spTree>
  </p:cSld>
  <p:clrMapOvr>
    <a:masterClrMapping/>
  </p:clrMapOvr>
  <p:transition spd="slow">
    <p:fad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11506200" cy="662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1500" dirty="0" smtClean="0">
                <a:solidFill>
                  <a:srgbClr val="FF0000"/>
                </a:solidFill>
                <a:latin typeface="NikoshBAN" pitchFamily="2" charset="0"/>
                <a:cs typeface="NikoshBAN" pitchFamily="2" charset="0"/>
              </a:rPr>
              <a:t>দলীয় কাজঃ</a:t>
            </a:r>
          </a:p>
          <a:p>
            <a:pPr algn="ctr"/>
            <a:r>
              <a:rPr lang="bn-BD" sz="6600" dirty="0" smtClean="0">
                <a:solidFill>
                  <a:schemeClr val="tx1"/>
                </a:solidFill>
                <a:latin typeface="NikoshBAN" pitchFamily="2" charset="0"/>
                <a:cs typeface="NikoshBAN" pitchFamily="2" charset="0"/>
              </a:rPr>
              <a:t>ইভটিজিং</a:t>
            </a:r>
            <a:r>
              <a:rPr lang="bn-BD" sz="6600" dirty="0" smtClean="0">
                <a:latin typeface="NikoshBAN" pitchFamily="2" charset="0"/>
                <a:cs typeface="NikoshBAN" pitchFamily="2" charset="0"/>
              </a:rPr>
              <a:t>রোধ কল্পে  কী কী পদক্ষেপ নেওয়া যেতে পারে ?বর্ণনা কর।  </a:t>
            </a:r>
            <a:endParaRPr lang="en-US" sz="6600" dirty="0">
              <a:latin typeface="NikoshBAN" pitchFamily="2" charset="0"/>
              <a:cs typeface="NikoshBAN" pitchFamily="2" charset="0"/>
            </a:endParaRPr>
          </a:p>
        </p:txBody>
      </p:sp>
    </p:spTree>
  </p:cSld>
  <p:clrMapOvr>
    <a:masterClrMapping/>
  </p:clrMapOvr>
  <p:transition>
    <p:fade/>
    <p:sndAc>
      <p:stSnd>
        <p:snd r:embed="rId2" name="drumroll.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12801600" cy="7315200"/>
          </a:xfrm>
          <a:prstGeom prst="rect">
            <a:avLst/>
          </a:prstGeom>
          <a:solidFill>
            <a:schemeClr val="bg1">
              <a:alpha val="0"/>
            </a:schemeClr>
          </a:solidFill>
          <a:ln w="123825">
            <a:solidFill>
              <a:schemeClr val="accent1"/>
            </a:solidFill>
            <a:miter lim="800000"/>
            <a:headEnd/>
            <a:tailEnd/>
          </a:ln>
        </p:spPr>
        <p:txBody>
          <a:bodyPr wrap="none" lIns="114949" tIns="57475" rIns="114949" bIns="57475" anchor="ctr"/>
          <a:lstStyle/>
          <a:p>
            <a:endParaRPr lang="en-US"/>
          </a:p>
        </p:txBody>
      </p:sp>
      <p:sp>
        <p:nvSpPr>
          <p:cNvPr id="18435" name="Rectangle 3"/>
          <p:cNvSpPr>
            <a:spLocks noChangeArrowheads="1"/>
          </p:cNvSpPr>
          <p:nvPr/>
        </p:nvSpPr>
        <p:spPr bwMode="auto">
          <a:xfrm>
            <a:off x="213360" y="162560"/>
            <a:ext cx="12374880" cy="6990080"/>
          </a:xfrm>
          <a:prstGeom prst="rect">
            <a:avLst/>
          </a:prstGeom>
          <a:solidFill>
            <a:srgbClr val="FFFFFF">
              <a:alpha val="0"/>
            </a:srgbClr>
          </a:solidFill>
          <a:ln w="9525">
            <a:solidFill>
              <a:schemeClr val="tx1"/>
            </a:solidFill>
            <a:miter lim="800000"/>
            <a:headEnd/>
            <a:tailEnd/>
          </a:ln>
        </p:spPr>
        <p:txBody>
          <a:bodyPr wrap="none" lIns="114949" tIns="57475" rIns="114949" bIns="57475" anchor="ctr"/>
          <a:lstStyle/>
          <a:p>
            <a:endParaRPr lang="en-US"/>
          </a:p>
        </p:txBody>
      </p:sp>
      <p:sp>
        <p:nvSpPr>
          <p:cNvPr id="34825" name="Text Box 9"/>
          <p:cNvSpPr txBox="1">
            <a:spLocks noChangeArrowheads="1"/>
          </p:cNvSpPr>
          <p:nvPr/>
        </p:nvSpPr>
        <p:spPr bwMode="auto">
          <a:xfrm>
            <a:off x="4267200" y="1"/>
            <a:ext cx="3733800" cy="1162513"/>
          </a:xfrm>
          <a:prstGeom prst="rect">
            <a:avLst/>
          </a:prstGeom>
          <a:noFill/>
          <a:ln w="9525" algn="ctr">
            <a:noFill/>
            <a:miter lim="800000"/>
            <a:headEnd/>
            <a:tailEnd/>
          </a:ln>
          <a:effectLst>
            <a:outerShdw dist="35921" dir="2700000" algn="ctr" rotWithShape="0">
              <a:schemeClr val="bg2"/>
            </a:outerShdw>
          </a:effectLst>
        </p:spPr>
        <p:txBody>
          <a:bodyPr wrap="square" lIns="114949" tIns="57475" rIns="114949" bIns="57475">
            <a:spAutoFit/>
          </a:bodyPr>
          <a:lstStyle/>
          <a:p>
            <a:pPr>
              <a:defRPr/>
            </a:pPr>
            <a:r>
              <a:rPr lang="bn-BD" sz="6800" b="1" dirty="0">
                <a:solidFill>
                  <a:srgbClr val="00B050"/>
                </a:solidFill>
                <a:effectLst>
                  <a:outerShdw blurRad="38100" dist="38100" dir="2700000" algn="tl">
                    <a:srgbClr val="C0C0C0"/>
                  </a:outerShdw>
                </a:effectLst>
                <a:latin typeface="NikoshBAN" pitchFamily="2" charset="0"/>
                <a:cs typeface="NikoshBAN" pitchFamily="2" charset="0"/>
              </a:rPr>
              <a:t>বাড়ির কাজ</a:t>
            </a:r>
            <a:endParaRPr lang="en-US" sz="6800" b="1" dirty="0">
              <a:solidFill>
                <a:srgbClr val="00B050"/>
              </a:solidFill>
              <a:effectLst>
                <a:outerShdw blurRad="38100" dist="38100" dir="2700000" algn="tl">
                  <a:srgbClr val="C0C0C0"/>
                </a:outerShdw>
              </a:effectLst>
              <a:latin typeface="NikoshBAN" pitchFamily="2" charset="0"/>
              <a:cs typeface="NikoshBAN" pitchFamily="2" charset="0"/>
            </a:endParaRPr>
          </a:p>
        </p:txBody>
      </p:sp>
      <p:sp>
        <p:nvSpPr>
          <p:cNvPr id="34827" name="Text Box 11"/>
          <p:cNvSpPr txBox="1">
            <a:spLocks noChangeArrowheads="1"/>
          </p:cNvSpPr>
          <p:nvPr/>
        </p:nvSpPr>
        <p:spPr bwMode="auto">
          <a:xfrm>
            <a:off x="0" y="5608321"/>
            <a:ext cx="12801600" cy="500793"/>
          </a:xfrm>
          <a:prstGeom prst="rect">
            <a:avLst/>
          </a:prstGeom>
          <a:noFill/>
          <a:ln w="9525" algn="ctr">
            <a:noFill/>
            <a:miter lim="800000"/>
            <a:headEnd/>
            <a:tailEnd/>
          </a:ln>
          <a:effectLst>
            <a:outerShdw dist="35921" dir="2700000" algn="ctr" rotWithShape="0">
              <a:schemeClr val="bg2"/>
            </a:outerShdw>
          </a:effectLst>
        </p:spPr>
        <p:txBody>
          <a:bodyPr lIns="114949" tIns="57475" rIns="114949" bIns="57475">
            <a:spAutoFit/>
          </a:bodyPr>
          <a:lstStyle/>
          <a:p>
            <a:pPr>
              <a:spcBef>
                <a:spcPct val="50000"/>
              </a:spcBef>
              <a:defRPr/>
            </a:pPr>
            <a:r>
              <a:rPr lang="bn-BD" sz="2500" b="1" dirty="0">
                <a:effectLst>
                  <a:outerShdw blurRad="38100" dist="38100" dir="2700000" algn="tl">
                    <a:srgbClr val="C0C0C0"/>
                  </a:outerShdw>
                </a:effectLst>
                <a:latin typeface="Arial" charset="0"/>
                <a:cs typeface="Vrinda" charset="0"/>
              </a:rPr>
              <a:t> </a:t>
            </a:r>
            <a:endParaRPr lang="en-US" sz="5000" b="1" dirty="0">
              <a:effectLst>
                <a:outerShdw blurRad="38100" dist="38100" dir="2700000" algn="tl">
                  <a:srgbClr val="C0C0C0"/>
                </a:outerShdw>
              </a:effectLst>
              <a:latin typeface="NikoshBAN" pitchFamily="2" charset="0"/>
              <a:cs typeface="NikoshBAN" pitchFamily="2" charset="0"/>
            </a:endParaRPr>
          </a:p>
        </p:txBody>
      </p:sp>
      <p:pic>
        <p:nvPicPr>
          <p:cNvPr id="11" name="Picture 10" descr="index.jpg"/>
          <p:cNvPicPr>
            <a:picLocks noChangeAspect="1"/>
          </p:cNvPicPr>
          <p:nvPr/>
        </p:nvPicPr>
        <p:blipFill>
          <a:blip r:embed="rId3"/>
          <a:srcRect/>
          <a:stretch>
            <a:fillRect/>
          </a:stretch>
        </p:blipFill>
        <p:spPr bwMode="auto">
          <a:xfrm>
            <a:off x="2362200" y="1066800"/>
            <a:ext cx="8229600" cy="4389120"/>
          </a:xfrm>
          <a:prstGeom prst="rect">
            <a:avLst/>
          </a:prstGeom>
          <a:noFill/>
          <a:ln w="9525">
            <a:noFill/>
            <a:miter lim="800000"/>
            <a:headEnd/>
            <a:tailEnd/>
          </a:ln>
        </p:spPr>
      </p:pic>
      <p:sp>
        <p:nvSpPr>
          <p:cNvPr id="10" name="Rectangle 9"/>
          <p:cNvSpPr/>
          <p:nvPr/>
        </p:nvSpPr>
        <p:spPr>
          <a:xfrm>
            <a:off x="1066800" y="5638800"/>
            <a:ext cx="11125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ইভটিজিং কিভাবে বাল্য বিবাহ বিস্তার ঘটাচ্ছে ? বর্ণনা কর।  </a:t>
            </a:r>
            <a:endParaRPr lang="en-US" sz="4400" dirty="0">
              <a:latin typeface="NikoshBAN" pitchFamily="2" charset="0"/>
              <a:cs typeface="NikoshBAN" pitchFamily="2" charset="0"/>
            </a:endParaRPr>
          </a:p>
        </p:txBody>
      </p:sp>
    </p:spTree>
  </p:cSld>
  <p:clrMapOvr>
    <a:masterClrMapping/>
  </p:clrMapOvr>
  <p:transition spd="slow">
    <p:fade/>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9600" y="392855"/>
            <a:ext cx="11582400" cy="6550211"/>
          </a:xfrm>
          <a:prstGeom prst="rect">
            <a:avLst/>
          </a:prstGeom>
        </p:spPr>
      </p:pic>
      <p:sp>
        <p:nvSpPr>
          <p:cNvPr id="7" name="TextBox 6"/>
          <p:cNvSpPr txBox="1"/>
          <p:nvPr/>
        </p:nvSpPr>
        <p:spPr>
          <a:xfrm>
            <a:off x="2000250" y="3581400"/>
            <a:ext cx="9505950" cy="2344272"/>
          </a:xfrm>
          <a:prstGeom prst="rect">
            <a:avLst/>
          </a:prstGeom>
          <a:noFill/>
        </p:spPr>
        <p:txBody>
          <a:bodyPr wrap="square" lIns="96561" tIns="48280" rIns="96561" bIns="48280" rtlCol="0">
            <a:spAutoFit/>
          </a:bodyPr>
          <a:lstStyle/>
          <a:p>
            <a:r>
              <a:rPr lang="en-US" sz="14600" dirty="0" err="1">
                <a:ln w="38100">
                  <a:solidFill>
                    <a:srgbClr val="00FF00"/>
                  </a:solidFill>
                </a:ln>
                <a:latin typeface="NikoshBAN" pitchFamily="2" charset="0"/>
                <a:cs typeface="NikoshBAN" pitchFamily="2" charset="0"/>
              </a:rPr>
              <a:t>আল্লাহ</a:t>
            </a:r>
            <a:r>
              <a:rPr lang="en-US" sz="14600" dirty="0">
                <a:ln w="38100">
                  <a:solidFill>
                    <a:srgbClr val="00FF00"/>
                  </a:solidFill>
                </a:ln>
                <a:latin typeface="NikoshBAN" pitchFamily="2" charset="0"/>
                <a:cs typeface="NikoshBAN" pitchFamily="2" charset="0"/>
              </a:rPr>
              <a:t> </a:t>
            </a:r>
            <a:r>
              <a:rPr lang="en-US" sz="14600" dirty="0" err="1">
                <a:ln w="38100">
                  <a:solidFill>
                    <a:srgbClr val="00FF00"/>
                  </a:solidFill>
                </a:ln>
                <a:latin typeface="NikoshBAN" pitchFamily="2" charset="0"/>
                <a:cs typeface="NikoshBAN" pitchFamily="2" charset="0"/>
              </a:rPr>
              <a:t>হাফেজ</a:t>
            </a:r>
            <a:endParaRPr lang="en-US" sz="14600" dirty="0">
              <a:ln w="38100">
                <a:solidFill>
                  <a:srgbClr val="00FF00"/>
                </a:solidFill>
              </a:ln>
              <a:latin typeface="NikoshBAN" pitchFamily="2" charset="0"/>
              <a:cs typeface="NikoshBAN" pitchFamily="2" charset="0"/>
            </a:endParaRPr>
          </a:p>
        </p:txBody>
      </p:sp>
    </p:spTree>
    <p:extLst>
      <p:ext uri="{BB962C8B-B14F-4D97-AF65-F5344CB8AC3E}">
        <p14:creationId xmlns:p14="http://schemas.microsoft.com/office/powerpoint/2010/main" xmlns="" val="3396988710"/>
      </p:ext>
    </p:extLst>
  </p:cSld>
  <p:clrMapOvr>
    <a:masterClrMapping/>
  </p:clrMapOvr>
  <p:transition spd="slow">
    <p:fad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iterate type="wd">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p:val>
                                            <p:fltVal val="0"/>
                                          </p:val>
                                        </p:tav>
                                        <p:tav tm="100000">
                                          <p:val>
                                            <p:strVal val="#ppt_w"/>
                                          </p:val>
                                        </p:tav>
                                      </p:tavLst>
                                    </p:anim>
                                    <p:anim calcmode="lin" valueType="num">
                                      <p:cBhvr>
                                        <p:cTn id="8" dur="5000" fill="hold"/>
                                        <p:tgtEl>
                                          <p:spTgt spid="7"/>
                                        </p:tgtEl>
                                        <p:attrNameLst>
                                          <p:attrName>ppt_h</p:attrName>
                                        </p:attrNameLst>
                                      </p:cBhvr>
                                      <p:tavLst>
                                        <p:tav tm="0">
                                          <p:val>
                                            <p:fltVal val="0"/>
                                          </p:val>
                                        </p:tav>
                                        <p:tav tm="100000">
                                          <p:val>
                                            <p:strVal val="#ppt_h"/>
                                          </p:val>
                                        </p:tav>
                                      </p:tavLst>
                                    </p:anim>
                                    <p:anim calcmode="lin" valueType="num">
                                      <p:cBhvr>
                                        <p:cTn id="9" dur="5000" fill="hold"/>
                                        <p:tgtEl>
                                          <p:spTgt spid="7"/>
                                        </p:tgtEl>
                                        <p:attrNameLst>
                                          <p:attrName>ppt_x</p:attrName>
                                        </p:attrNameLst>
                                      </p:cBhvr>
                                      <p:tavLst>
                                        <p:tav tm="0">
                                          <p:val>
                                            <p:fltVal val="0.5"/>
                                          </p:val>
                                        </p:tav>
                                        <p:tav tm="100000">
                                          <p:val>
                                            <p:strVal val="#ppt_x"/>
                                          </p:val>
                                        </p:tav>
                                      </p:tavLst>
                                    </p:anim>
                                    <p:anim calcmode="lin" valueType="num">
                                      <p:cBhvr>
                                        <p:cTn id="10" dur="5000" fill="hold"/>
                                        <p:tgtEl>
                                          <p:spTgt spid="7"/>
                                        </p:tgtEl>
                                        <p:attrNameLst>
                                          <p:attrName>ppt_y</p:attrName>
                                        </p:attrNameLst>
                                      </p:cBhvr>
                                      <p:tavLst>
                                        <p:tav tm="0">
                                          <p:val>
                                            <p:fltVal val="0.5"/>
                                          </p:val>
                                        </p:tav>
                                        <p:tav tm="100000">
                                          <p:val>
                                            <p:strVal val="#ppt_y"/>
                                          </p:val>
                                        </p:tav>
                                      </p:tavLst>
                                    </p:anim>
                                  </p:childTnLst>
                                  <p:subTnLst>
                                    <p:animClr>
                                      <p:cBhvr override="childStyle">
                                        <p:cTn dur="1" fill="hold" display="0" masterRel="nextClick" afterEffect="1"/>
                                        <p:tgtEl>
                                          <p:spTgt spid="7"/>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810000" y="533400"/>
            <a:ext cx="5867400" cy="145578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bn-BD" sz="8800" b="1" dirty="0" smtClean="0">
                <a:effectLst>
                  <a:outerShdw blurRad="38100" dist="38100" dir="2700000" algn="tl">
                    <a:srgbClr val="000000">
                      <a:alpha val="43137"/>
                    </a:srgbClr>
                  </a:outerShdw>
                </a:effectLst>
                <a:latin typeface="NikoshBAN" pitchFamily="2" charset="0"/>
                <a:cs typeface="NikoshBAN" pitchFamily="2" charset="0"/>
              </a:rPr>
              <a:t>পাঠ </a:t>
            </a:r>
            <a:r>
              <a:rPr lang="bn-IN" sz="8800" b="1" dirty="0" smtClean="0">
                <a:effectLst>
                  <a:outerShdw blurRad="38100" dist="38100" dir="2700000" algn="tl">
                    <a:srgbClr val="000000">
                      <a:alpha val="43137"/>
                    </a:srgbClr>
                  </a:outerShdw>
                </a:effectLst>
                <a:latin typeface="NikoshBAN" pitchFamily="2" charset="0"/>
                <a:cs typeface="NikoshBAN" pitchFamily="2" charset="0"/>
              </a:rPr>
              <a:t>পরিচিতি</a:t>
            </a:r>
            <a:r>
              <a:rPr lang="bn-IN" sz="8800" dirty="0" smtClean="0">
                <a:effectLst>
                  <a:outerShdw blurRad="38100" dist="38100" dir="2700000" algn="tl">
                    <a:srgbClr val="000000">
                      <a:alpha val="43137"/>
                    </a:srgbClr>
                  </a:outerShdw>
                </a:effectLst>
                <a:latin typeface="NikoshBAN" pitchFamily="2" charset="0"/>
                <a:cs typeface="NikoshBAN" pitchFamily="2" charset="0"/>
              </a:rPr>
              <a:t> </a:t>
            </a:r>
            <a:endParaRPr lang="en-US" sz="8800" dirty="0">
              <a:effectLst>
                <a:outerShdw blurRad="38100" dist="38100" dir="2700000" algn="tl">
                  <a:srgbClr val="000000">
                    <a:alpha val="43137"/>
                  </a:srgbClr>
                </a:outerShdw>
              </a:effectLst>
              <a:latin typeface="NikoshBAN" pitchFamily="2" charset="0"/>
              <a:cs typeface="NikoshBAN" pitchFamily="2" charset="0"/>
            </a:endParaRPr>
          </a:p>
        </p:txBody>
      </p:sp>
      <p:sp>
        <p:nvSpPr>
          <p:cNvPr id="7" name="Rectangle 6"/>
          <p:cNvSpPr/>
          <p:nvPr/>
        </p:nvSpPr>
        <p:spPr>
          <a:xfrm>
            <a:off x="1066800" y="2133599"/>
            <a:ext cx="11353800" cy="3785652"/>
          </a:xfrm>
          <a:prstGeom prst="rect">
            <a:avLst/>
          </a:prstGeom>
        </p:spPr>
        <p:txBody>
          <a:bodyPr wrap="square">
            <a:spAutoFit/>
          </a:bodyPr>
          <a:lstStyle/>
          <a:p>
            <a:pPr algn="ctr"/>
            <a:r>
              <a:rPr lang="bn-IN"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বিষয়ঃ হাদিস</a:t>
            </a:r>
            <a:r>
              <a:rPr lang="en-US"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 </a:t>
            </a:r>
            <a:r>
              <a:rPr lang="bn-BD"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শরীফ</a:t>
            </a:r>
            <a:endParaRPr lang="bn-IN"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endParaRPr>
          </a:p>
          <a:p>
            <a:pPr algn="ctr"/>
            <a:r>
              <a:rPr lang="bn-IN" sz="48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দাখিল দশম</a:t>
            </a:r>
            <a:r>
              <a:rPr lang="bn-BD" sz="48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 </a:t>
            </a:r>
            <a:r>
              <a:rPr lang="bn-IN" sz="48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শ্রেণিঃ</a:t>
            </a:r>
            <a:endParaRPr lang="bn-BD" sz="48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endParaRPr>
          </a:p>
          <a:p>
            <a:pPr algn="ctr"/>
            <a:r>
              <a:rPr lang="bn-BD" sz="48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অধ্যায়-</a:t>
            </a:r>
            <a:r>
              <a:rPr lang="en-US" sz="4800" b="1" smtClean="0">
                <a:ln w="10541" cmpd="sng">
                  <a:solidFill>
                    <a:schemeClr val="accent1">
                      <a:shade val="88000"/>
                      <a:satMod val="110000"/>
                    </a:schemeClr>
                  </a:solidFill>
                  <a:prstDash val="solid"/>
                </a:ln>
                <a:solidFill>
                  <a:schemeClr val="bg1"/>
                </a:solidFill>
                <a:latin typeface="NikoshBAN" pitchFamily="2" charset="0"/>
                <a:cs typeface="NikoshBAN" pitchFamily="2" charset="0"/>
              </a:rPr>
              <a:t>31</a:t>
            </a:r>
            <a:endParaRPr lang="bn-BD" sz="48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endParaRPr>
          </a:p>
          <a:p>
            <a:pPr algn="ctr"/>
            <a:r>
              <a:rPr lang="bn-IN"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সময়ঃ ৪</a:t>
            </a:r>
            <a:r>
              <a:rPr lang="en-US"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৫</a:t>
            </a:r>
            <a:r>
              <a:rPr lang="bn-IN"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 মিনিট</a:t>
            </a:r>
          </a:p>
          <a:p>
            <a:pPr algn="ctr"/>
            <a:r>
              <a:rPr lang="bn-BD" sz="48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তারিখঃ ২২/১০/২০২০ ইং </a:t>
            </a:r>
            <a:endParaRPr lang="bn-IN" sz="4800" b="1" dirty="0">
              <a:ln w="1905"/>
              <a:solidFill>
                <a:schemeClr val="bg1"/>
              </a:solidFill>
              <a:effectLst>
                <a:innerShdw blurRad="69850" dist="43180" dir="5400000">
                  <a:srgbClr val="000000">
                    <a:alpha val="65000"/>
                  </a:srgbClr>
                </a:innerShdw>
              </a:effectLst>
              <a:latin typeface="NikoshBAN" pitchFamily="2" charset="0"/>
              <a:cs typeface="NikoshBAN" pitchFamily="2" charset="0"/>
            </a:endParaRPr>
          </a:p>
        </p:txBody>
      </p:sp>
    </p:spTree>
    <p:extLst>
      <p:ext uri="{BB962C8B-B14F-4D97-AF65-F5344CB8AC3E}">
        <p14:creationId xmlns:p14="http://schemas.microsoft.com/office/powerpoint/2010/main" xmlns="" val="3988537052"/>
      </p:ext>
    </p:extLst>
  </p:cSld>
  <p:clrMapOvr>
    <a:masterClrMapping/>
  </p:clrMapOvr>
  <p:transition spd="slow">
    <p:checker/>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838200"/>
            <a:ext cx="6705600" cy="5791200"/>
          </a:xfrm>
          <a:prstGeom prst="rect">
            <a:avLst/>
          </a:prstGeom>
        </p:spPr>
      </p:pic>
      <p:pic>
        <p:nvPicPr>
          <p:cNvPr id="3" name="Picture 2" descr="download (1).jpg"/>
          <p:cNvPicPr>
            <a:picLocks noChangeAspect="1"/>
          </p:cNvPicPr>
          <p:nvPr/>
        </p:nvPicPr>
        <p:blipFill>
          <a:blip r:embed="rId4"/>
          <a:stretch>
            <a:fillRect/>
          </a:stretch>
        </p:blipFill>
        <p:spPr>
          <a:xfrm>
            <a:off x="6781800" y="838200"/>
            <a:ext cx="6019800" cy="5791200"/>
          </a:xfrm>
          <a:prstGeom prst="rect">
            <a:avLst/>
          </a:prstGeom>
        </p:spPr>
      </p:pic>
      <p:sp>
        <p:nvSpPr>
          <p:cNvPr id="4" name="Rectangle 3"/>
          <p:cNvSpPr/>
          <p:nvPr/>
        </p:nvSpPr>
        <p:spPr>
          <a:xfrm>
            <a:off x="3352800" y="228600"/>
            <a:ext cx="7467600" cy="830997"/>
          </a:xfrm>
          <a:prstGeom prst="rect">
            <a:avLst/>
          </a:prstGeom>
        </p:spPr>
        <p:txBody>
          <a:bodyPr wrap="square">
            <a:spAutoFit/>
          </a:bodyPr>
          <a:lstStyle/>
          <a:p>
            <a:pPr algn="ctr"/>
            <a:r>
              <a:rPr lang="bn-BD" sz="48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ছবি গুলো লক্ষ্য করো </a:t>
            </a:r>
            <a:r>
              <a:rPr lang="bn-IN" sz="48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endParaRPr lang="en-US" sz="48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2667000" y="6019801"/>
            <a:ext cx="7924800" cy="1015663"/>
          </a:xfrm>
          <a:prstGeom prst="rect">
            <a:avLst/>
          </a:prstGeom>
        </p:spPr>
        <p:txBody>
          <a:bodyPr wrap="square">
            <a:spAutoFit/>
          </a:bodyPr>
          <a:lstStyle/>
          <a:p>
            <a:pPr algn="ctr"/>
            <a:r>
              <a:rPr lang="bn-BD" sz="6000"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 </a:t>
            </a:r>
          </a:p>
        </p:txBody>
      </p:sp>
      <p:sp>
        <p:nvSpPr>
          <p:cNvPr id="6" name="Rectangle 5"/>
          <p:cNvSpPr/>
          <p:nvPr/>
        </p:nvSpPr>
        <p:spPr>
          <a:xfrm>
            <a:off x="4038600" y="6629400"/>
            <a:ext cx="647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ছবি গুলোতে কি দেখতে পাচ্ছে? </a:t>
            </a:r>
            <a:endParaRPr lang="en-US" sz="4000" dirty="0">
              <a:latin typeface="NikoshBAN" pitchFamily="2" charset="0"/>
              <a:cs typeface="NikoshBAN" pitchFamily="2" charset="0"/>
            </a:endParaRPr>
          </a:p>
        </p:txBody>
      </p:sp>
    </p:spTree>
  </p:cSld>
  <p:clrMapOvr>
    <a:masterClrMapping/>
  </p:clrMapOvr>
  <p:transition>
    <p:fad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xresdefault.jpg"/>
          <p:cNvPicPr>
            <a:picLocks noChangeAspect="1"/>
          </p:cNvPicPr>
          <p:nvPr/>
        </p:nvPicPr>
        <p:blipFill>
          <a:blip r:embed="rId3"/>
          <a:stretch>
            <a:fillRect/>
          </a:stretch>
        </p:blipFill>
        <p:spPr>
          <a:xfrm>
            <a:off x="304800" y="0"/>
            <a:ext cx="6705600" cy="6096000"/>
          </a:xfrm>
          <a:prstGeom prst="rect">
            <a:avLst/>
          </a:prstGeom>
        </p:spPr>
      </p:pic>
      <p:pic>
        <p:nvPicPr>
          <p:cNvPr id="3" name="Picture 2" descr="download (2).jpg"/>
          <p:cNvPicPr>
            <a:picLocks noChangeAspect="1"/>
          </p:cNvPicPr>
          <p:nvPr/>
        </p:nvPicPr>
        <p:blipFill>
          <a:blip r:embed="rId4"/>
          <a:stretch>
            <a:fillRect/>
          </a:stretch>
        </p:blipFill>
        <p:spPr>
          <a:xfrm>
            <a:off x="6858000" y="0"/>
            <a:ext cx="5943600" cy="6096000"/>
          </a:xfrm>
          <a:prstGeom prst="rect">
            <a:avLst/>
          </a:prstGeom>
        </p:spPr>
      </p:pic>
      <p:sp>
        <p:nvSpPr>
          <p:cNvPr id="5" name="Rectangle 4"/>
          <p:cNvSpPr/>
          <p:nvPr/>
        </p:nvSpPr>
        <p:spPr>
          <a:xfrm>
            <a:off x="6248400" y="3457544"/>
            <a:ext cx="307250" cy="400110"/>
          </a:xfrm>
          <a:prstGeom prst="rect">
            <a:avLst/>
          </a:prstGeom>
        </p:spPr>
        <p:txBody>
          <a:bodyPr wrap="square">
            <a:spAutoFit/>
          </a:bodyPr>
          <a:lstStyle/>
          <a:p>
            <a:r>
              <a:rPr lang="bn-BD"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a:t>
            </a:r>
            <a:endParaRPr lang="en-US" dirty="0"/>
          </a:p>
        </p:txBody>
      </p:sp>
      <p:sp>
        <p:nvSpPr>
          <p:cNvPr id="6" name="Rectangle 5"/>
          <p:cNvSpPr/>
          <p:nvPr/>
        </p:nvSpPr>
        <p:spPr>
          <a:xfrm>
            <a:off x="2590800" y="6172200"/>
            <a:ext cx="822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ছেলেরা মেয়েদেরকে বিরক্ত করছে </a:t>
            </a:r>
            <a:endParaRPr lang="en-US" sz="5400" dirty="0">
              <a:latin typeface="NikoshBAN" pitchFamily="2" charset="0"/>
              <a:cs typeface="NikoshBAN" pitchFamily="2" charset="0"/>
            </a:endParaRPr>
          </a:p>
        </p:txBody>
      </p:sp>
    </p:spTree>
  </p:cSld>
  <p:clrMapOvr>
    <a:masterClrMapping/>
  </p:clrMapOvr>
  <p:transition>
    <p:comb/>
    <p:sndAc>
      <p:stSnd>
        <p:snd r:embed="rId2" name="drumroll.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2).jpg"/>
          <p:cNvPicPr>
            <a:picLocks noChangeAspect="1"/>
          </p:cNvPicPr>
          <p:nvPr/>
        </p:nvPicPr>
        <p:blipFill>
          <a:blip r:embed="rId3"/>
          <a:stretch>
            <a:fillRect/>
          </a:stretch>
        </p:blipFill>
        <p:spPr>
          <a:xfrm>
            <a:off x="685800" y="761999"/>
            <a:ext cx="5334000" cy="5499436"/>
          </a:xfrm>
          <a:prstGeom prst="rect">
            <a:avLst/>
          </a:prstGeom>
        </p:spPr>
      </p:pic>
      <p:pic>
        <p:nvPicPr>
          <p:cNvPr id="3" name="Picture 2" descr="ctg4bd_1323169889_7-Eve-Teasing-bg20101231134428.jpg"/>
          <p:cNvPicPr>
            <a:picLocks noChangeAspect="1"/>
          </p:cNvPicPr>
          <p:nvPr/>
        </p:nvPicPr>
        <p:blipFill>
          <a:blip r:embed="rId4"/>
          <a:stretch>
            <a:fillRect/>
          </a:stretch>
        </p:blipFill>
        <p:spPr>
          <a:xfrm>
            <a:off x="6324600" y="685800"/>
            <a:ext cx="6248400" cy="5562600"/>
          </a:xfrm>
          <a:prstGeom prst="rect">
            <a:avLst/>
          </a:prstGeom>
        </p:spPr>
      </p:pic>
      <p:sp>
        <p:nvSpPr>
          <p:cNvPr id="4" name="Rectangle 3"/>
          <p:cNvSpPr/>
          <p:nvPr/>
        </p:nvSpPr>
        <p:spPr>
          <a:xfrm>
            <a:off x="3276600" y="6248400"/>
            <a:ext cx="6858000" cy="769441"/>
          </a:xfrm>
          <a:prstGeom prst="rect">
            <a:avLst/>
          </a:prstGeom>
        </p:spPr>
        <p:txBody>
          <a:bodyPr wrap="square">
            <a:spAutoFit/>
          </a:bodyPr>
          <a:lstStyle/>
          <a:p>
            <a:r>
              <a:rPr lang="bn-BD" sz="4400"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ছবিগুলোতে কি দেখতে পাচ্ছ?</a:t>
            </a:r>
            <a:endParaRPr lang="en-US" sz="4400" dirty="0"/>
          </a:p>
        </p:txBody>
      </p:sp>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jpg"/>
          <p:cNvPicPr>
            <a:picLocks noChangeAspect="1"/>
          </p:cNvPicPr>
          <p:nvPr/>
        </p:nvPicPr>
        <p:blipFill>
          <a:blip r:embed="rId3"/>
          <a:stretch>
            <a:fillRect/>
          </a:stretch>
        </p:blipFill>
        <p:spPr>
          <a:xfrm>
            <a:off x="762000" y="457200"/>
            <a:ext cx="5638800" cy="5334000"/>
          </a:xfrm>
          <a:prstGeom prst="rect">
            <a:avLst/>
          </a:prstGeom>
        </p:spPr>
      </p:pic>
      <p:pic>
        <p:nvPicPr>
          <p:cNvPr id="3" name="Picture 2"/>
          <p:cNvPicPr>
            <a:picLocks noChangeAspect="1"/>
          </p:cNvPicPr>
          <p:nvPr/>
        </p:nvPicPr>
        <p:blipFill>
          <a:blip r:embed="rId4"/>
          <a:stretch>
            <a:fillRect/>
          </a:stretch>
        </p:blipFill>
        <p:spPr>
          <a:xfrm>
            <a:off x="6400800" y="457200"/>
            <a:ext cx="6096000" cy="5334000"/>
          </a:xfrm>
          <a:prstGeom prst="rect">
            <a:avLst/>
          </a:prstGeom>
        </p:spPr>
      </p:pic>
      <p:sp>
        <p:nvSpPr>
          <p:cNvPr id="4" name="Oval 3"/>
          <p:cNvSpPr/>
          <p:nvPr/>
        </p:nvSpPr>
        <p:spPr>
          <a:xfrm>
            <a:off x="0" y="5791200"/>
            <a:ext cx="67056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ইভটিজিংএর বিরুদ্ধে সামাজিক আন্দোলন   </a:t>
            </a:r>
            <a:endParaRPr lang="en-US" sz="4800" dirty="0">
              <a:latin typeface="NikoshBAN" pitchFamily="2" charset="0"/>
              <a:cs typeface="NikoshBAN" pitchFamily="2" charset="0"/>
            </a:endParaRPr>
          </a:p>
        </p:txBody>
      </p:sp>
      <p:sp>
        <p:nvSpPr>
          <p:cNvPr id="5" name="Oval 4"/>
          <p:cNvSpPr/>
          <p:nvPr/>
        </p:nvSpPr>
        <p:spPr>
          <a:xfrm>
            <a:off x="-1066800" y="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58000" y="5791200"/>
            <a:ext cx="563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itchFamily="2" charset="0"/>
                <a:cs typeface="NikoshBAN" pitchFamily="2" charset="0"/>
              </a:rPr>
              <a:t>ইভটিজার গ্রেপ্তার </a:t>
            </a:r>
            <a:endParaRPr lang="en-US" sz="6000" dirty="0">
              <a:latin typeface="NikoshBAN" pitchFamily="2" charset="0"/>
              <a:cs typeface="NikoshBAN" pitchFamily="2" charset="0"/>
            </a:endParaRPr>
          </a:p>
        </p:txBody>
      </p:sp>
    </p:spTree>
  </p:cSld>
  <p:clrMapOvr>
    <a:masterClrMapping/>
  </p:clrMapOvr>
  <p:transition spd="slow">
    <p:wheel spokes="8"/>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657600"/>
            <a:ext cx="9677400" cy="2308324"/>
          </a:xfrm>
          <a:prstGeom prst="rect">
            <a:avLst/>
          </a:prstGeom>
        </p:spPr>
        <p:txBody>
          <a:bodyPr wrap="square">
            <a:spAutoFit/>
          </a:bodyPr>
          <a:lstStyle/>
          <a:p>
            <a:pPr algn="ctr"/>
            <a:r>
              <a:rPr lang="ar-SA" sz="7200" b="1" dirty="0" smtClean="0">
                <a:ln w="10541" cmpd="sng">
                  <a:solidFill>
                    <a:schemeClr val="accent1">
                      <a:shade val="88000"/>
                      <a:satMod val="110000"/>
                    </a:schemeClr>
                  </a:solidFill>
                  <a:prstDash val="solid"/>
                </a:ln>
                <a:solidFill>
                  <a:schemeClr val="bg1"/>
                </a:solidFill>
                <a:latin typeface="NikoshBAN" pitchFamily="2" charset="0"/>
                <a:cs typeface="Arial" panose="020B0604020202020204" pitchFamily="34" charset="0"/>
              </a:rPr>
              <a:t>بَابُ ِايّذاءِ النِّسَاءِ</a:t>
            </a:r>
            <a:endParaRPr lang="bn-IN" sz="7200" b="1" dirty="0" smtClean="0">
              <a:ln w="10541" cmpd="sng">
                <a:solidFill>
                  <a:schemeClr val="accent1">
                    <a:shade val="88000"/>
                    <a:satMod val="110000"/>
                  </a:schemeClr>
                </a:solidFill>
                <a:prstDash val="solid"/>
              </a:ln>
              <a:solidFill>
                <a:schemeClr val="bg1"/>
              </a:solidFill>
              <a:latin typeface="NikoshBAN" pitchFamily="2" charset="0"/>
              <a:cs typeface="NikoshBAN" pitchFamily="2" charset="0"/>
            </a:endParaRPr>
          </a:p>
          <a:p>
            <a:pPr algn="ctr"/>
            <a:r>
              <a:rPr lang="bn-BD" sz="72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নারীদের উত্ত্যক্ত করা</a:t>
            </a:r>
            <a:r>
              <a:rPr lang="en-US" sz="72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 </a:t>
            </a:r>
            <a:r>
              <a:rPr lang="bn-BD" sz="7200" b="1" dirty="0" smtClean="0">
                <a:ln w="1905"/>
                <a:solidFill>
                  <a:schemeClr val="bg1"/>
                </a:solidFill>
                <a:effectLst>
                  <a:innerShdw blurRad="69850" dist="43180" dir="5400000">
                    <a:srgbClr val="000000">
                      <a:alpha val="65000"/>
                    </a:srgbClr>
                  </a:innerShdw>
                </a:effectLst>
                <a:latin typeface="NikoshBAN" pitchFamily="2" charset="0"/>
                <a:cs typeface="NikoshBAN" pitchFamily="2" charset="0"/>
              </a:rPr>
              <a:t>বা ইভটিজিং</a:t>
            </a:r>
          </a:p>
        </p:txBody>
      </p:sp>
      <p:sp>
        <p:nvSpPr>
          <p:cNvPr id="3" name="Oval 2"/>
          <p:cNvSpPr/>
          <p:nvPr/>
        </p:nvSpPr>
        <p:spPr>
          <a:xfrm>
            <a:off x="2133600" y="533400"/>
            <a:ext cx="85344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p>
          <a:p>
            <a:pPr algn="ctr"/>
            <a:r>
              <a:rPr lang="bn-BD" sz="7200" dirty="0" smtClean="0">
                <a:latin typeface="NikoshBAN" pitchFamily="2" charset="0"/>
                <a:cs typeface="NikoshBAN" pitchFamily="2" charset="0"/>
              </a:rPr>
              <a:t>আমাদের আজকের পাঠ </a:t>
            </a:r>
            <a:endParaRPr lang="en-US" sz="7200" dirty="0">
              <a:latin typeface="NikoshBAN" pitchFamily="2" charset="0"/>
              <a:cs typeface="NikoshBAN" pitchFamily="2" charset="0"/>
            </a:endParaRPr>
          </a:p>
        </p:txBody>
      </p:sp>
    </p:spTree>
  </p:cSld>
  <p:clrMapOvr>
    <a:masterClrMapping/>
  </p:clrMapOvr>
  <p:transition spd="slow">
    <p:fade/>
    <p:sndAc>
      <p:stSnd>
        <p:snd r:embed="rId2" name="breez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609600" y="3810000"/>
            <a:ext cx="11963400" cy="3148554"/>
          </a:xfrm>
          <a:prstGeom prst="rect">
            <a:avLst/>
          </a:prstGeom>
          <a:noFill/>
          <a:ln>
            <a:noFill/>
          </a:ln>
        </p:spPr>
        <p:style>
          <a:lnRef idx="3">
            <a:schemeClr val="lt1"/>
          </a:lnRef>
          <a:fillRef idx="1">
            <a:schemeClr val="dk1"/>
          </a:fillRef>
          <a:effectRef idx="1">
            <a:schemeClr val="dk1"/>
          </a:effectRef>
          <a:fontRef idx="minor">
            <a:schemeClr val="lt1"/>
          </a:fontRef>
        </p:style>
        <p:txBody>
          <a:bodyPr wrap="square" lIns="100584" tIns="50292" rIns="100584" bIns="50292">
            <a:spAutoFit/>
          </a:bodyPr>
          <a:lstStyle/>
          <a:p>
            <a:pPr marL="502920" indent="-502920">
              <a:lnSpc>
                <a:spcPct val="150000"/>
              </a:lnSpc>
              <a:buClr>
                <a:srgbClr val="00B050"/>
              </a:buClr>
              <a:buFont typeface="Wingdings" pitchFamily="2" charset="2"/>
              <a:buChar char="q"/>
            </a:pP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ইভটিজিং</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বা</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নারী</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উত্যক্তকরণ</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কী</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তা</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বলতে</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পারবে</a:t>
            </a:r>
            <a:r>
              <a:rPr lang="bn-BD"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endParaRPr lang="bn-IN"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a:p>
            <a:pPr marL="502920" indent="-502920">
              <a:lnSpc>
                <a:spcPct val="150000"/>
              </a:lnSpc>
              <a:buClr>
                <a:srgbClr val="00B050"/>
              </a:buClr>
              <a:buFont typeface="Wingdings" pitchFamily="2" charset="2"/>
              <a:buChar char="q"/>
            </a:pP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ইভটিজিং</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বা</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নারী</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উত্যক্তকরণের</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পরিণতি</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বর্ণনা</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করতে</a:t>
            </a: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পারবে</a:t>
            </a:r>
            <a:r>
              <a:rPr lang="bn-BD"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a:t>
            </a:r>
            <a:endPar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a:p>
            <a:pPr marL="502920" indent="-502920">
              <a:lnSpc>
                <a:spcPct val="150000"/>
              </a:lnSpc>
              <a:buClr>
                <a:srgbClr val="00B050"/>
              </a:buClr>
              <a:buFont typeface="Wingdings" pitchFamily="2" charset="2"/>
              <a:buChar char="q"/>
            </a:pP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bn-BD"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ইভটিজিং প্রতিরোধ করার  উপায় বলতে পারবে।    </a:t>
            </a:r>
            <a:endPar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6" name="Oval Callout 5"/>
          <p:cNvSpPr/>
          <p:nvPr/>
        </p:nvSpPr>
        <p:spPr>
          <a:xfrm>
            <a:off x="457200" y="0"/>
            <a:ext cx="11430000" cy="3581400"/>
          </a:xfrm>
          <a:prstGeom prst="wedgeEllipseCallout">
            <a:avLst>
              <a:gd name="adj1" fmla="val 1235"/>
              <a:gd name="adj2" fmla="val 625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chemeClr val="bg1"/>
                </a:solidFill>
                <a:latin typeface="NikoshBAN" pitchFamily="2" charset="0"/>
                <a:cs typeface="NikoshBAN" pitchFamily="2" charset="0"/>
              </a:rPr>
              <a:t>শিখন ফল</a:t>
            </a:r>
          </a:p>
          <a:p>
            <a:pPr algn="ctr"/>
            <a:r>
              <a:rPr lang="bn-BD" sz="6000" dirty="0" smtClean="0">
                <a:solidFill>
                  <a:schemeClr val="bg1"/>
                </a:solidFill>
                <a:latin typeface="NikoshBAN" pitchFamily="2" charset="0"/>
                <a:cs typeface="NikoshBAN" pitchFamily="2" charset="0"/>
              </a:rPr>
              <a:t>এই পাঠ শেষে শিক্ষার্থীরা</a:t>
            </a:r>
            <a:r>
              <a:rPr lang="bn-BD"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xmlns="" val="3781153103"/>
      </p:ext>
    </p:extLst>
  </p:cSld>
  <p:clrMapOvr>
    <a:masterClrMapping/>
  </p:clrMapOvr>
  <p:transition>
    <p:fade/>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1873</TotalTime>
  <Words>890</Words>
  <Application>Microsoft Office PowerPoint</Application>
  <PresentationFormat>Custom</PresentationFormat>
  <Paragraphs>77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nazim sir</dc:creator>
  <cp:lastModifiedBy>Ma</cp:lastModifiedBy>
  <cp:revision>355</cp:revision>
  <dcterms:created xsi:type="dcterms:W3CDTF">2006-08-16T00:00:00Z</dcterms:created>
  <dcterms:modified xsi:type="dcterms:W3CDTF">2020-10-29T05:04:37Z</dcterms:modified>
</cp:coreProperties>
</file>