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0"/>
  </p:notesMasterIdLst>
  <p:sldIdLst>
    <p:sldId id="284" r:id="rId2"/>
    <p:sldId id="264" r:id="rId3"/>
    <p:sldId id="258" r:id="rId4"/>
    <p:sldId id="266" r:id="rId5"/>
    <p:sldId id="265" r:id="rId6"/>
    <p:sldId id="256" r:id="rId7"/>
    <p:sldId id="279" r:id="rId8"/>
    <p:sldId id="280" r:id="rId9"/>
    <p:sldId id="257" r:id="rId10"/>
    <p:sldId id="281" r:id="rId11"/>
    <p:sldId id="259" r:id="rId12"/>
    <p:sldId id="278" r:id="rId13"/>
    <p:sldId id="282" r:id="rId14"/>
    <p:sldId id="260" r:id="rId15"/>
    <p:sldId id="271" r:id="rId16"/>
    <p:sldId id="269" r:id="rId17"/>
    <p:sldId id="283"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10" autoAdjust="0"/>
  </p:normalViewPr>
  <p:slideViewPr>
    <p:cSldViewPr>
      <p:cViewPr varScale="1">
        <p:scale>
          <a:sx n="64" d="100"/>
          <a:sy n="64" d="100"/>
        </p:scale>
        <p:origin x="156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CCDFD-5BE1-488E-BEFE-CE02646F70F3}" type="datetimeFigureOut">
              <a:rPr lang="en-US" smtClean="0"/>
              <a:pPr/>
              <a:t>10/29/2020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FBCDA3-98A2-452E-AFB7-E946DE98AB7A}" type="slidenum">
              <a:rPr lang="en-US" smtClean="0"/>
              <a:pPr/>
              <a:t>‹#›</a:t>
            </a:fld>
            <a:endParaRPr lang="en-US"/>
          </a:p>
        </p:txBody>
      </p:sp>
    </p:spTree>
    <p:extLst>
      <p:ext uri="{BB962C8B-B14F-4D97-AF65-F5344CB8AC3E}">
        <p14:creationId xmlns:p14="http://schemas.microsoft.com/office/powerpoint/2010/main" val="266069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এই স্লাইডে</a:t>
            </a:r>
            <a:r>
              <a:rPr lang="bn-BD" baseline="0" dirty="0"/>
              <a:t> ভিডিও দেখিয়ে প্রশ্নোত্তরের মাধ্যমে(যেমন বেলটি কীভাবে বাজছে?) শিক্ষার্থীদের মনোযোগ আকর্ষণ  করে আজকের পাঠের মানসিক পরিবেশ তৈরির  চেষ্টা করা হয়েছে। তবে বিষয় শিক্ষক  ভিন্ন উপায়েও এ  কাজটি করতে পারেন।</a:t>
            </a:r>
            <a:endParaRPr lang="en-US" dirty="0"/>
          </a:p>
          <a:p>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3</a:t>
            </a:fld>
            <a:endParaRPr lang="en-US"/>
          </a:p>
        </p:txBody>
      </p:sp>
    </p:spTree>
    <p:extLst>
      <p:ext uri="{BB962C8B-B14F-4D97-AF65-F5344CB8AC3E}">
        <p14:creationId xmlns:p14="http://schemas.microsoft.com/office/powerpoint/2010/main" val="2650747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12</a:t>
            </a:fld>
            <a:endParaRPr lang="en-US"/>
          </a:p>
        </p:txBody>
      </p:sp>
    </p:spTree>
    <p:extLst>
      <p:ext uri="{BB962C8B-B14F-4D97-AF65-F5344CB8AC3E}">
        <p14:creationId xmlns:p14="http://schemas.microsoft.com/office/powerpoint/2010/main" val="76369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এই স্লাইডটিতে </a:t>
            </a:r>
            <a:r>
              <a:rPr lang="bn-BD" sz="1200" dirty="0">
                <a:latin typeface="NikoshBAN" pitchFamily="2" charset="0"/>
                <a:cs typeface="NikoshBAN" pitchFamily="2" charset="0"/>
              </a:rPr>
              <a:t>তাড়িতচুম্বকের সবলতা বাড়ানো যায় কীভাবে</a:t>
            </a:r>
            <a:r>
              <a:rPr lang="bn-BD" baseline="0" dirty="0"/>
              <a:t> তা ব্যাখ্যা করা  হয়েছে। বিষয় শিক্ষক ইচ্ছে করলে স্লাইডে উল্লেখিত প্রশ্নগুলো মুছে দিয়ে নিজেই প্রশ্নগুলো করে  শিক্ষার্থীদের কাছ থেকে উত্তর বের করে আনার চেষ্টা করতে পারেন।</a:t>
            </a:r>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13</a:t>
            </a:fld>
            <a:endParaRPr lang="en-US"/>
          </a:p>
        </p:txBody>
      </p:sp>
    </p:spTree>
    <p:extLst>
      <p:ext uri="{BB962C8B-B14F-4D97-AF65-F5344CB8AC3E}">
        <p14:creationId xmlns:p14="http://schemas.microsoft.com/office/powerpoint/2010/main" val="1863180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এই স্লাইডটিতে </a:t>
            </a:r>
            <a:r>
              <a:rPr lang="bn-BD" sz="1200" dirty="0">
                <a:latin typeface="NikoshBAN" pitchFamily="2" charset="0"/>
                <a:cs typeface="NikoshBAN" pitchFamily="2" charset="0"/>
              </a:rPr>
              <a:t>কোনো তারকুণ্ডলীর নিকট স্থায়ী চুম্বক স্থাপন করলে কী ঘটে অর্থাৎ</a:t>
            </a:r>
            <a:r>
              <a:rPr lang="bn-BD" sz="1200" baseline="0" dirty="0">
                <a:latin typeface="NikoshBAN" pitchFamily="2" charset="0"/>
                <a:cs typeface="NikoshBAN" pitchFamily="2" charset="0"/>
              </a:rPr>
              <a:t> তাড়িতচৌম্বক আবেশ কী </a:t>
            </a:r>
            <a:r>
              <a:rPr lang="bn-BD" baseline="0" dirty="0"/>
              <a:t>তা ব্যাখ্যা করার চেষ্টা করা হয়েছে।। স্লাইডে উল্লেখিত ভিডিও এর উপকরণ ব্যবহার করে পরীক্ষার মাধ্যমে কাজটি করতে পারলে খুব ভালো হয়।    তা সম্ভব না হলে বিষয় শিক্ষক ইচ্ছে করলে স্লাইডে উল্লেখিত ভিডিওটি দেখানোর সাথে সাথে বর্ণনা করলে ভালো হয়। তবে তাড়িতচৌম্বক আবেশ কী তা শিক্ষার্থীদের কাছ থেকে উত্তর বের করে আনার চেষ্টা করতে পারেন।</a:t>
            </a:r>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14</a:t>
            </a:fld>
            <a:endParaRPr lang="en-US"/>
          </a:p>
        </p:txBody>
      </p:sp>
    </p:spTree>
    <p:extLst>
      <p:ext uri="{BB962C8B-B14F-4D97-AF65-F5344CB8AC3E}">
        <p14:creationId xmlns:p14="http://schemas.microsoft.com/office/powerpoint/2010/main" val="763692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4AA337B-1BE7-4DAC-8AB0-BE035444199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84500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a:t>পাঠটি সম্পর্কে সার্বিকভাবে জানার জন্য মূল্যায়নের ব্যবস্থা করা যেতে পারে। তবে বিষয় শিক্ষক ইচ্ছে করলে নিজের মত করে অন্য কোনো যুক্তিযুক্ত উপায়ও অবলম্বন করতে পারেন।</a:t>
            </a:r>
            <a:endParaRPr lang="en-US" dirty="0"/>
          </a:p>
          <a:p>
            <a:endParaRPr lang="en-US" dirty="0"/>
          </a:p>
        </p:txBody>
      </p:sp>
      <p:sp>
        <p:nvSpPr>
          <p:cNvPr id="4" name="Slide Number Placeholder 3"/>
          <p:cNvSpPr>
            <a:spLocks noGrp="1"/>
          </p:cNvSpPr>
          <p:nvPr>
            <p:ph type="sldNum" sz="quarter" idx="10"/>
          </p:nvPr>
        </p:nvSpPr>
        <p:spPr/>
        <p:txBody>
          <a:bodyPr/>
          <a:lstStyle/>
          <a:p>
            <a:fld id="{B4AA337B-1BE7-4DAC-8AB0-BE035444199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6771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4AA337B-1BE7-4DAC-8AB0-BE035444199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8450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এই স্লাইডটি শিরোনাম</a:t>
            </a:r>
            <a:r>
              <a:rPr lang="bn-BD" baseline="0" dirty="0"/>
              <a:t> লেখাসহ </a:t>
            </a:r>
            <a:r>
              <a:rPr lang="bn-BD" dirty="0"/>
              <a:t>পাঠ</a:t>
            </a:r>
            <a:r>
              <a:rPr lang="bn-BD" baseline="0" dirty="0"/>
              <a:t> ঘোষণার জন্য রাখা হয়েছে।</a:t>
            </a:r>
            <a:endParaRPr lang="en-US" dirty="0"/>
          </a:p>
          <a:p>
            <a:endParaRPr lang="en-US" dirty="0"/>
          </a:p>
        </p:txBody>
      </p:sp>
      <p:sp>
        <p:nvSpPr>
          <p:cNvPr id="4" name="Slide Number Placeholder 3"/>
          <p:cNvSpPr>
            <a:spLocks noGrp="1"/>
          </p:cNvSpPr>
          <p:nvPr>
            <p:ph type="sldNum" sz="quarter" idx="10"/>
          </p:nvPr>
        </p:nvSpPr>
        <p:spPr/>
        <p:txBody>
          <a:bodyPr/>
          <a:lstStyle/>
          <a:p>
            <a:fld id="{B4AA337B-1BE7-4DAC-8AB0-BE035444199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7762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a:t>এই পাঠ শেষে অর্জিতব্য শিখনফলকে সামনে রেখে </a:t>
            </a:r>
            <a:r>
              <a:rPr lang="bn-BD" dirty="0"/>
              <a:t>পাঠকে</a:t>
            </a:r>
            <a:r>
              <a:rPr lang="bn-BD" baseline="0" dirty="0"/>
              <a:t> ধারাবাহিকভাবে পরিচালনার উদ্দেশ্যে </a:t>
            </a:r>
            <a:r>
              <a:rPr lang="bn-BD" dirty="0"/>
              <a:t>এই স্লাইডটি </a:t>
            </a:r>
            <a:r>
              <a:rPr lang="bn-BD" baseline="0" dirty="0"/>
              <a:t>রাখা হয়েছে।</a:t>
            </a:r>
            <a:endParaRPr lang="en-US" dirty="0"/>
          </a:p>
          <a:p>
            <a:endParaRPr lang="en-US" dirty="0"/>
          </a:p>
        </p:txBody>
      </p:sp>
      <p:sp>
        <p:nvSpPr>
          <p:cNvPr id="4" name="Slide Number Placeholder 3"/>
          <p:cNvSpPr>
            <a:spLocks noGrp="1"/>
          </p:cNvSpPr>
          <p:nvPr>
            <p:ph type="sldNum" sz="quarter" idx="10"/>
          </p:nvPr>
        </p:nvSpPr>
        <p:spPr/>
        <p:txBody>
          <a:bodyPr/>
          <a:lstStyle/>
          <a:p>
            <a:fld id="{B4AA337B-1BE7-4DAC-8AB0-BE035444199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1789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এই স্লাইড</a:t>
            </a:r>
            <a:r>
              <a:rPr lang="bn-BD" baseline="0" dirty="0"/>
              <a:t> থেকে প্রথম শিখনফল অর্জনের চেষ্টা করা হয়েছে। স্লাইডে উল্লেখিত উপকরণ ব্যবহার করে পরীক্ষার মাধ্যমে কাজটি করতে পারলে খুব ভালো হয়।  যদি তা সম্ভব না হয় তা হলে প্রথমে স্লাইডে সংযুক্ত  চিত্র ও পরবর্তী স্লাইডের ভিডিওটি দেখিয়ে উল্লেখিত প্রশ্নটি করে শিক্ষার্থীদের কাছ থেকে উত্তর বের করে আনার চেষ্টা করতে পারেন। তবে বিষয় শিক্ষক ইচ্ছে করলে অন্যকোনো যুক্তিযুক্ত উপায়েও একাজটি করতে পারেন।</a:t>
            </a:r>
            <a:endParaRPr lang="en-US" dirty="0"/>
          </a:p>
          <a:p>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6</a:t>
            </a:fld>
            <a:endParaRPr lang="en-US"/>
          </a:p>
        </p:txBody>
      </p:sp>
    </p:spTree>
    <p:extLst>
      <p:ext uri="{BB962C8B-B14F-4D97-AF65-F5344CB8AC3E}">
        <p14:creationId xmlns:p14="http://schemas.microsoft.com/office/powerpoint/2010/main" val="48563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এই </a:t>
            </a:r>
            <a:r>
              <a:rPr lang="bn-BD" baseline="0" dirty="0"/>
              <a:t> স্লাইডে প্রথম শিখনফল অর্জনের চেষ্টা অব্যাহত রয়েছে। । স্লাইডটি দেখানোর পূর্বে হাতে  কলমে কাজটি করে দেখাবেন।</a:t>
            </a:r>
            <a:endParaRPr lang="en-US" dirty="0"/>
          </a:p>
          <a:p>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7</a:t>
            </a:fld>
            <a:endParaRPr lang="en-US"/>
          </a:p>
        </p:txBody>
      </p:sp>
    </p:spTree>
    <p:extLst>
      <p:ext uri="{BB962C8B-B14F-4D97-AF65-F5344CB8AC3E}">
        <p14:creationId xmlns:p14="http://schemas.microsoft.com/office/powerpoint/2010/main" val="48563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এই স্লাইডটিতে</a:t>
            </a:r>
            <a:r>
              <a:rPr lang="bn-BD" baseline="0" dirty="0"/>
              <a:t> তাড়িৎ চুম্বক কী তা ব্যাখ্যা করা  হয়েছে। বিষয় শিক্ষক ইচ্ছে করলে স্লাইডে উল্লেখিত প্রশ্নগুলো মুছে দিয়ে নিজেই প্রশ্নগুলো করে  শিক্ষার্থীদের কাছ থেকে উত্তর বের করে আনার চেষ্টা করতে পারেন।</a:t>
            </a:r>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8</a:t>
            </a:fld>
            <a:endParaRPr lang="en-US"/>
          </a:p>
        </p:txBody>
      </p:sp>
    </p:spTree>
    <p:extLst>
      <p:ext uri="{BB962C8B-B14F-4D97-AF65-F5344CB8AC3E}">
        <p14:creationId xmlns:p14="http://schemas.microsoft.com/office/powerpoint/2010/main" val="48563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এই স্লাইডে </a:t>
            </a:r>
            <a:r>
              <a:rPr lang="bn-BD" sz="1200" dirty="0">
                <a:latin typeface="NikoshBAN" pitchFamily="2" charset="0"/>
                <a:cs typeface="NikoshBAN" pitchFamily="2" charset="0"/>
              </a:rPr>
              <a:t>বিদ্যুৎ প্রবাহ দিকের সাথে চৌম্বকক্ষেত্রের</a:t>
            </a:r>
            <a:r>
              <a:rPr lang="bn-BD" sz="1200" baseline="0" dirty="0">
                <a:latin typeface="NikoshBAN" pitchFamily="2" charset="0"/>
                <a:cs typeface="NikoshBAN" pitchFamily="2" charset="0"/>
              </a:rPr>
              <a:t> </a:t>
            </a:r>
            <a:r>
              <a:rPr lang="bn-BD" sz="1200" dirty="0">
                <a:latin typeface="NikoshBAN" pitchFamily="2" charset="0"/>
                <a:cs typeface="NikoshBAN" pitchFamily="2" charset="0"/>
              </a:rPr>
              <a:t>সম্পর্ক</a:t>
            </a:r>
            <a:r>
              <a:rPr lang="bn-BD" baseline="0" dirty="0"/>
              <a:t>দেখানোর চেষ্টা করা হয়েছে। । স্লাইডটি দেখানোর পূর্বে হাতে  কলমে কাজটি করে দেখাবেন।</a:t>
            </a:r>
            <a:endParaRPr lang="en-US" dirty="0"/>
          </a:p>
          <a:p>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9</a:t>
            </a:fld>
            <a:endParaRPr lang="en-US"/>
          </a:p>
        </p:txBody>
      </p:sp>
    </p:spTree>
    <p:extLst>
      <p:ext uri="{BB962C8B-B14F-4D97-AF65-F5344CB8AC3E}">
        <p14:creationId xmlns:p14="http://schemas.microsoft.com/office/powerpoint/2010/main" val="395105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এই স্লাইডে </a:t>
            </a:r>
            <a:r>
              <a:rPr lang="bn-BD" sz="1200" dirty="0">
                <a:latin typeface="NikoshBAN" pitchFamily="2" charset="0"/>
                <a:cs typeface="NikoshBAN" pitchFamily="2" charset="0"/>
              </a:rPr>
              <a:t>বিদ্যুৎ প্রবাহ দিকের সাথে চৌম্বকক্ষেত্রের</a:t>
            </a:r>
            <a:r>
              <a:rPr lang="bn-BD" sz="1200" baseline="0" dirty="0">
                <a:latin typeface="NikoshBAN" pitchFamily="2" charset="0"/>
                <a:cs typeface="NikoshBAN" pitchFamily="2" charset="0"/>
              </a:rPr>
              <a:t> </a:t>
            </a:r>
            <a:r>
              <a:rPr lang="bn-BD" sz="1200" dirty="0">
                <a:latin typeface="NikoshBAN" pitchFamily="2" charset="0"/>
                <a:cs typeface="NikoshBAN" pitchFamily="2" charset="0"/>
              </a:rPr>
              <a:t>সম্পর্ক</a:t>
            </a:r>
            <a:r>
              <a:rPr lang="bn-BD" baseline="0" dirty="0"/>
              <a:t>দেখানোর চেষ্টা করা হয়েছে।</a:t>
            </a:r>
            <a:endParaRPr lang="en-US" dirty="0"/>
          </a:p>
          <a:p>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10</a:t>
            </a:fld>
            <a:endParaRPr lang="en-US"/>
          </a:p>
        </p:txBody>
      </p:sp>
    </p:spTree>
    <p:extLst>
      <p:ext uri="{BB962C8B-B14F-4D97-AF65-F5344CB8AC3E}">
        <p14:creationId xmlns:p14="http://schemas.microsoft.com/office/powerpoint/2010/main" val="3951054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এই স্লাইডটিতে সলিনয়েড এবং</a:t>
            </a:r>
            <a:r>
              <a:rPr lang="bn-BD" baseline="0" dirty="0"/>
              <a:t> তাড়িৎ চুম্বক কী তা ব্যাখ্যা করা  হয়েছে। বিষয় শিক্ষক ইচ্ছে করলে স্লাইডে উল্লেখিত প্রশ্নগুলো মুছে দিয়ে নিজেই প্রশ্নগুলো করে  শিক্ষার্থীদের কাথেকে উত্তর বের করে আনার চেষ্টা করতে পারেন। স্লাইডটি দেখানোর পূর্বে হাতে  কলমে কাজটি করে দেখাবেন।</a:t>
            </a:r>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11</a:t>
            </a:fld>
            <a:endParaRPr lang="en-US"/>
          </a:p>
        </p:txBody>
      </p:sp>
    </p:spTree>
    <p:extLst>
      <p:ext uri="{BB962C8B-B14F-4D97-AF65-F5344CB8AC3E}">
        <p14:creationId xmlns:p14="http://schemas.microsoft.com/office/powerpoint/2010/main" val="186318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4993-0EDE-4554-8B89-EABE2E3F0A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A0A4EA-B90A-4682-8799-4781FECC8F4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CC2436E-6CFE-47E5-AFEF-9CF425F7A123}"/>
              </a:ext>
            </a:extLst>
          </p:cNvPr>
          <p:cNvSpPr>
            <a:spLocks noGrp="1"/>
          </p:cNvSpPr>
          <p:nvPr>
            <p:ph type="dt" sz="half" idx="10"/>
          </p:nvPr>
        </p:nvSpPr>
        <p:spPr/>
        <p:txBody>
          <a:bodyPr/>
          <a:lstStyle/>
          <a:p>
            <a:fld id="{B7BC2A22-99E5-420C-90FB-A82CB3E693DE}" type="datetimeFigureOut">
              <a:rPr lang="en-US" smtClean="0"/>
              <a:pPr/>
              <a:t>10/29/2020</a:t>
            </a:fld>
            <a:endParaRPr lang="en-US"/>
          </a:p>
        </p:txBody>
      </p:sp>
      <p:sp>
        <p:nvSpPr>
          <p:cNvPr id="5" name="Footer Placeholder 4">
            <a:extLst>
              <a:ext uri="{FF2B5EF4-FFF2-40B4-BE49-F238E27FC236}">
                <a16:creationId xmlns:a16="http://schemas.microsoft.com/office/drawing/2014/main" id="{295F2AD2-62C2-4DBA-8E1D-D8CD04D80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96D0A-F1EE-4E58-8ED4-FE5905379EB6}"/>
              </a:ext>
            </a:extLst>
          </p:cNvPr>
          <p:cNvSpPr>
            <a:spLocks noGrp="1"/>
          </p:cNvSpPr>
          <p:nvPr>
            <p:ph type="sldNum" sz="quarter" idx="12"/>
          </p:nvPr>
        </p:nvSpPr>
        <p:spPr/>
        <p:txBody>
          <a:bodyPr/>
          <a:lstStyle/>
          <a:p>
            <a:fld id="{D3327F0F-6720-4CA8-BFDF-6A22D2B1EC82}" type="slidenum">
              <a:rPr lang="en-US" smtClean="0"/>
              <a:pPr/>
              <a:t>‹#›</a:t>
            </a:fld>
            <a:endParaRPr lang="en-US"/>
          </a:p>
        </p:txBody>
      </p:sp>
    </p:spTree>
    <p:extLst>
      <p:ext uri="{BB962C8B-B14F-4D97-AF65-F5344CB8AC3E}">
        <p14:creationId xmlns:p14="http://schemas.microsoft.com/office/powerpoint/2010/main" val="45736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17B3-6E0E-4167-A1D3-28740CD702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B7E85C-9049-4C47-BE6E-A8A3960DAB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C9B2B-6AE1-4DA1-9474-EB4D5B667B9F}"/>
              </a:ext>
            </a:extLst>
          </p:cNvPr>
          <p:cNvSpPr>
            <a:spLocks noGrp="1"/>
          </p:cNvSpPr>
          <p:nvPr>
            <p:ph type="dt" sz="half" idx="10"/>
          </p:nvPr>
        </p:nvSpPr>
        <p:spPr/>
        <p:txBody>
          <a:bodyPr/>
          <a:lstStyle/>
          <a:p>
            <a:fld id="{B7BC2A22-99E5-420C-90FB-A82CB3E693DE}" type="datetimeFigureOut">
              <a:rPr lang="en-US" smtClean="0"/>
              <a:pPr/>
              <a:t>10/29/2020</a:t>
            </a:fld>
            <a:endParaRPr lang="en-US"/>
          </a:p>
        </p:txBody>
      </p:sp>
      <p:sp>
        <p:nvSpPr>
          <p:cNvPr id="5" name="Footer Placeholder 4">
            <a:extLst>
              <a:ext uri="{FF2B5EF4-FFF2-40B4-BE49-F238E27FC236}">
                <a16:creationId xmlns:a16="http://schemas.microsoft.com/office/drawing/2014/main" id="{85AB5ABA-D676-468E-85F9-826A6C97A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4F0A5-B60F-4A15-BFA1-D3A3B8432FBB}"/>
              </a:ext>
            </a:extLst>
          </p:cNvPr>
          <p:cNvSpPr>
            <a:spLocks noGrp="1"/>
          </p:cNvSpPr>
          <p:nvPr>
            <p:ph type="sldNum" sz="quarter" idx="12"/>
          </p:nvPr>
        </p:nvSpPr>
        <p:spPr/>
        <p:txBody>
          <a:bodyPr/>
          <a:lstStyle/>
          <a:p>
            <a:fld id="{D3327F0F-6720-4CA8-BFDF-6A22D2B1EC82}" type="slidenum">
              <a:rPr lang="en-US" smtClean="0"/>
              <a:pPr/>
              <a:t>‹#›</a:t>
            </a:fld>
            <a:endParaRPr lang="en-US"/>
          </a:p>
        </p:txBody>
      </p:sp>
    </p:spTree>
    <p:extLst>
      <p:ext uri="{BB962C8B-B14F-4D97-AF65-F5344CB8AC3E}">
        <p14:creationId xmlns:p14="http://schemas.microsoft.com/office/powerpoint/2010/main" val="283875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9FEDD-D43A-4B3B-AD96-0F82D6FA866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400F4E-EA62-48DF-B69F-E587C1AA687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F515C-46CD-4D74-B6E7-2F9E4D457694}"/>
              </a:ext>
            </a:extLst>
          </p:cNvPr>
          <p:cNvSpPr>
            <a:spLocks noGrp="1"/>
          </p:cNvSpPr>
          <p:nvPr>
            <p:ph type="dt" sz="half" idx="10"/>
          </p:nvPr>
        </p:nvSpPr>
        <p:spPr/>
        <p:txBody>
          <a:bodyPr/>
          <a:lstStyle/>
          <a:p>
            <a:fld id="{B7BC2A22-99E5-420C-90FB-A82CB3E693DE}" type="datetimeFigureOut">
              <a:rPr lang="en-US" smtClean="0"/>
              <a:pPr/>
              <a:t>10/29/2020</a:t>
            </a:fld>
            <a:endParaRPr lang="en-US"/>
          </a:p>
        </p:txBody>
      </p:sp>
      <p:sp>
        <p:nvSpPr>
          <p:cNvPr id="5" name="Footer Placeholder 4">
            <a:extLst>
              <a:ext uri="{FF2B5EF4-FFF2-40B4-BE49-F238E27FC236}">
                <a16:creationId xmlns:a16="http://schemas.microsoft.com/office/drawing/2014/main" id="{EBCB4513-3672-44ED-8467-1302E1E13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B639A-9121-4DFC-A068-7FBCD4A5ED3A}"/>
              </a:ext>
            </a:extLst>
          </p:cNvPr>
          <p:cNvSpPr>
            <a:spLocks noGrp="1"/>
          </p:cNvSpPr>
          <p:nvPr>
            <p:ph type="sldNum" sz="quarter" idx="12"/>
          </p:nvPr>
        </p:nvSpPr>
        <p:spPr/>
        <p:txBody>
          <a:bodyPr/>
          <a:lstStyle/>
          <a:p>
            <a:fld id="{D3327F0F-6720-4CA8-BFDF-6A22D2B1EC82}" type="slidenum">
              <a:rPr lang="en-US" smtClean="0"/>
              <a:pPr/>
              <a:t>‹#›</a:t>
            </a:fld>
            <a:endParaRPr lang="en-US"/>
          </a:p>
        </p:txBody>
      </p:sp>
    </p:spTree>
    <p:extLst>
      <p:ext uri="{BB962C8B-B14F-4D97-AF65-F5344CB8AC3E}">
        <p14:creationId xmlns:p14="http://schemas.microsoft.com/office/powerpoint/2010/main" val="171621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D9E0-8F5F-4D38-B78C-C564C60B4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8556D3-AD76-4E36-B0BC-81B2B48CD4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BC5D0-0ED0-4AC7-AC45-D40308D4EDD6}"/>
              </a:ext>
            </a:extLst>
          </p:cNvPr>
          <p:cNvSpPr>
            <a:spLocks noGrp="1"/>
          </p:cNvSpPr>
          <p:nvPr>
            <p:ph type="dt" sz="half" idx="10"/>
          </p:nvPr>
        </p:nvSpPr>
        <p:spPr/>
        <p:txBody>
          <a:bodyPr/>
          <a:lstStyle/>
          <a:p>
            <a:fld id="{B7BC2A22-99E5-420C-90FB-A82CB3E693DE}" type="datetimeFigureOut">
              <a:rPr lang="en-US" smtClean="0"/>
              <a:pPr/>
              <a:t>10/29/2020</a:t>
            </a:fld>
            <a:endParaRPr lang="en-US"/>
          </a:p>
        </p:txBody>
      </p:sp>
      <p:sp>
        <p:nvSpPr>
          <p:cNvPr id="5" name="Footer Placeholder 4">
            <a:extLst>
              <a:ext uri="{FF2B5EF4-FFF2-40B4-BE49-F238E27FC236}">
                <a16:creationId xmlns:a16="http://schemas.microsoft.com/office/drawing/2014/main" id="{CB198F36-D67B-4F44-9419-A09C73415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BB734-835A-4F29-A681-2CF0A80A6EF9}"/>
              </a:ext>
            </a:extLst>
          </p:cNvPr>
          <p:cNvSpPr>
            <a:spLocks noGrp="1"/>
          </p:cNvSpPr>
          <p:nvPr>
            <p:ph type="sldNum" sz="quarter" idx="12"/>
          </p:nvPr>
        </p:nvSpPr>
        <p:spPr/>
        <p:txBody>
          <a:bodyPr/>
          <a:lstStyle/>
          <a:p>
            <a:fld id="{D3327F0F-6720-4CA8-BFDF-6A22D2B1EC82}" type="slidenum">
              <a:rPr lang="en-US" smtClean="0"/>
              <a:pPr/>
              <a:t>‹#›</a:t>
            </a:fld>
            <a:endParaRPr lang="en-US"/>
          </a:p>
        </p:txBody>
      </p:sp>
    </p:spTree>
    <p:extLst>
      <p:ext uri="{BB962C8B-B14F-4D97-AF65-F5344CB8AC3E}">
        <p14:creationId xmlns:p14="http://schemas.microsoft.com/office/powerpoint/2010/main" val="58594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FA81-AE2F-4694-85E6-AF5094F9CF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B1B159-968B-45FC-B53D-F7779A5552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0DF9F-B64E-4F56-AD58-A835C6F9B4CB}"/>
              </a:ext>
            </a:extLst>
          </p:cNvPr>
          <p:cNvSpPr>
            <a:spLocks noGrp="1"/>
          </p:cNvSpPr>
          <p:nvPr>
            <p:ph type="dt" sz="half" idx="10"/>
          </p:nvPr>
        </p:nvSpPr>
        <p:spPr/>
        <p:txBody>
          <a:bodyPr/>
          <a:lstStyle/>
          <a:p>
            <a:fld id="{B7BC2A22-99E5-420C-90FB-A82CB3E693DE}" type="datetimeFigureOut">
              <a:rPr lang="en-US" smtClean="0"/>
              <a:pPr/>
              <a:t>10/29/2020</a:t>
            </a:fld>
            <a:endParaRPr lang="en-US"/>
          </a:p>
        </p:txBody>
      </p:sp>
      <p:sp>
        <p:nvSpPr>
          <p:cNvPr id="5" name="Footer Placeholder 4">
            <a:extLst>
              <a:ext uri="{FF2B5EF4-FFF2-40B4-BE49-F238E27FC236}">
                <a16:creationId xmlns:a16="http://schemas.microsoft.com/office/drawing/2014/main" id="{C183F4AB-82B9-44E1-B61B-91F942E59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07BF1-591E-4B6E-88FA-7CE988AD8547}"/>
              </a:ext>
            </a:extLst>
          </p:cNvPr>
          <p:cNvSpPr>
            <a:spLocks noGrp="1"/>
          </p:cNvSpPr>
          <p:nvPr>
            <p:ph type="sldNum" sz="quarter" idx="12"/>
          </p:nvPr>
        </p:nvSpPr>
        <p:spPr/>
        <p:txBody>
          <a:bodyPr/>
          <a:lstStyle/>
          <a:p>
            <a:fld id="{D3327F0F-6720-4CA8-BFDF-6A22D2B1EC82}" type="slidenum">
              <a:rPr lang="en-US" smtClean="0"/>
              <a:pPr/>
              <a:t>‹#›</a:t>
            </a:fld>
            <a:endParaRPr lang="en-US"/>
          </a:p>
        </p:txBody>
      </p:sp>
    </p:spTree>
    <p:extLst>
      <p:ext uri="{BB962C8B-B14F-4D97-AF65-F5344CB8AC3E}">
        <p14:creationId xmlns:p14="http://schemas.microsoft.com/office/powerpoint/2010/main" val="336970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D828-4B13-4828-83F4-BFAC07458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432EAE-D752-4E74-84DF-6C633706329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0E6885-7DFE-490E-93F0-9045DDD394D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704334-DBAA-48A8-B3BD-0E6650ACA6AB}"/>
              </a:ext>
            </a:extLst>
          </p:cNvPr>
          <p:cNvSpPr>
            <a:spLocks noGrp="1"/>
          </p:cNvSpPr>
          <p:nvPr>
            <p:ph type="dt" sz="half" idx="10"/>
          </p:nvPr>
        </p:nvSpPr>
        <p:spPr/>
        <p:txBody>
          <a:bodyPr/>
          <a:lstStyle/>
          <a:p>
            <a:fld id="{B7BC2A22-99E5-420C-90FB-A82CB3E693DE}" type="datetimeFigureOut">
              <a:rPr lang="en-US" smtClean="0"/>
              <a:pPr/>
              <a:t>10/29/2020</a:t>
            </a:fld>
            <a:endParaRPr lang="en-US"/>
          </a:p>
        </p:txBody>
      </p:sp>
      <p:sp>
        <p:nvSpPr>
          <p:cNvPr id="6" name="Footer Placeholder 5">
            <a:extLst>
              <a:ext uri="{FF2B5EF4-FFF2-40B4-BE49-F238E27FC236}">
                <a16:creationId xmlns:a16="http://schemas.microsoft.com/office/drawing/2014/main" id="{068D888B-85FD-4F17-BC4C-C6C48D406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CB133-DEA7-4531-AFB3-3D387E2AC99F}"/>
              </a:ext>
            </a:extLst>
          </p:cNvPr>
          <p:cNvSpPr>
            <a:spLocks noGrp="1"/>
          </p:cNvSpPr>
          <p:nvPr>
            <p:ph type="sldNum" sz="quarter" idx="12"/>
          </p:nvPr>
        </p:nvSpPr>
        <p:spPr/>
        <p:txBody>
          <a:bodyPr/>
          <a:lstStyle/>
          <a:p>
            <a:fld id="{D3327F0F-6720-4CA8-BFDF-6A22D2B1EC82}" type="slidenum">
              <a:rPr lang="en-US" smtClean="0"/>
              <a:pPr/>
              <a:t>‹#›</a:t>
            </a:fld>
            <a:endParaRPr lang="en-US"/>
          </a:p>
        </p:txBody>
      </p:sp>
    </p:spTree>
    <p:extLst>
      <p:ext uri="{BB962C8B-B14F-4D97-AF65-F5344CB8AC3E}">
        <p14:creationId xmlns:p14="http://schemas.microsoft.com/office/powerpoint/2010/main" val="46648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18E1-A020-4A3A-AE48-37267699A5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8A8B23-333D-43F7-97B4-E4C729A6E4B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C52B45A-C480-4C46-9CEE-1D8328599E8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F9E9A-876C-4169-ABA2-51B4A0DD4ED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CFF59-0AC6-4D0B-B559-23252955F3A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3D8F84-880C-42B0-A1D2-938B4EACE241}"/>
              </a:ext>
            </a:extLst>
          </p:cNvPr>
          <p:cNvSpPr>
            <a:spLocks noGrp="1"/>
          </p:cNvSpPr>
          <p:nvPr>
            <p:ph type="dt" sz="half" idx="10"/>
          </p:nvPr>
        </p:nvSpPr>
        <p:spPr/>
        <p:txBody>
          <a:bodyPr/>
          <a:lstStyle/>
          <a:p>
            <a:fld id="{B7BC2A22-99E5-420C-90FB-A82CB3E693DE}" type="datetimeFigureOut">
              <a:rPr lang="en-US" smtClean="0"/>
              <a:pPr/>
              <a:t>10/29/2020</a:t>
            </a:fld>
            <a:endParaRPr lang="en-US"/>
          </a:p>
        </p:txBody>
      </p:sp>
      <p:sp>
        <p:nvSpPr>
          <p:cNvPr id="8" name="Footer Placeholder 7">
            <a:extLst>
              <a:ext uri="{FF2B5EF4-FFF2-40B4-BE49-F238E27FC236}">
                <a16:creationId xmlns:a16="http://schemas.microsoft.com/office/drawing/2014/main" id="{A86D63A4-45FD-479D-8C48-6A38D689E6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9641BB-B6AC-48D4-948D-66DF3D8E18D2}"/>
              </a:ext>
            </a:extLst>
          </p:cNvPr>
          <p:cNvSpPr>
            <a:spLocks noGrp="1"/>
          </p:cNvSpPr>
          <p:nvPr>
            <p:ph type="sldNum" sz="quarter" idx="12"/>
          </p:nvPr>
        </p:nvSpPr>
        <p:spPr/>
        <p:txBody>
          <a:bodyPr/>
          <a:lstStyle/>
          <a:p>
            <a:fld id="{D3327F0F-6720-4CA8-BFDF-6A22D2B1EC82}" type="slidenum">
              <a:rPr lang="en-US" smtClean="0"/>
              <a:pPr/>
              <a:t>‹#›</a:t>
            </a:fld>
            <a:endParaRPr lang="en-US"/>
          </a:p>
        </p:txBody>
      </p:sp>
    </p:spTree>
    <p:extLst>
      <p:ext uri="{BB962C8B-B14F-4D97-AF65-F5344CB8AC3E}">
        <p14:creationId xmlns:p14="http://schemas.microsoft.com/office/powerpoint/2010/main" val="137913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B28B-9F8F-4B0C-A9F8-81F7676E5C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2E7B86-B610-45EF-B2D9-A83FAB8B051E}"/>
              </a:ext>
            </a:extLst>
          </p:cNvPr>
          <p:cNvSpPr>
            <a:spLocks noGrp="1"/>
          </p:cNvSpPr>
          <p:nvPr>
            <p:ph type="dt" sz="half" idx="10"/>
          </p:nvPr>
        </p:nvSpPr>
        <p:spPr/>
        <p:txBody>
          <a:bodyPr/>
          <a:lstStyle/>
          <a:p>
            <a:fld id="{B7BC2A22-99E5-420C-90FB-A82CB3E693DE}" type="datetimeFigureOut">
              <a:rPr lang="en-US" smtClean="0"/>
              <a:pPr/>
              <a:t>10/29/2020</a:t>
            </a:fld>
            <a:endParaRPr lang="en-US"/>
          </a:p>
        </p:txBody>
      </p:sp>
      <p:sp>
        <p:nvSpPr>
          <p:cNvPr id="4" name="Footer Placeholder 3">
            <a:extLst>
              <a:ext uri="{FF2B5EF4-FFF2-40B4-BE49-F238E27FC236}">
                <a16:creationId xmlns:a16="http://schemas.microsoft.com/office/drawing/2014/main" id="{773A8DD4-88BD-4FDC-901B-AB3D0777DE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1867A0-B151-408A-95C5-33CC1F1E7E22}"/>
              </a:ext>
            </a:extLst>
          </p:cNvPr>
          <p:cNvSpPr>
            <a:spLocks noGrp="1"/>
          </p:cNvSpPr>
          <p:nvPr>
            <p:ph type="sldNum" sz="quarter" idx="12"/>
          </p:nvPr>
        </p:nvSpPr>
        <p:spPr/>
        <p:txBody>
          <a:bodyPr/>
          <a:lstStyle/>
          <a:p>
            <a:fld id="{D3327F0F-6720-4CA8-BFDF-6A22D2B1EC82}" type="slidenum">
              <a:rPr lang="en-US" smtClean="0"/>
              <a:pPr/>
              <a:t>‹#›</a:t>
            </a:fld>
            <a:endParaRPr lang="en-US"/>
          </a:p>
        </p:txBody>
      </p:sp>
    </p:spTree>
    <p:extLst>
      <p:ext uri="{BB962C8B-B14F-4D97-AF65-F5344CB8AC3E}">
        <p14:creationId xmlns:p14="http://schemas.microsoft.com/office/powerpoint/2010/main" val="311255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04155-F18F-4E8A-8BF6-61FFBE5A91C3}"/>
              </a:ext>
            </a:extLst>
          </p:cNvPr>
          <p:cNvSpPr>
            <a:spLocks noGrp="1"/>
          </p:cNvSpPr>
          <p:nvPr>
            <p:ph type="dt" sz="half" idx="10"/>
          </p:nvPr>
        </p:nvSpPr>
        <p:spPr/>
        <p:txBody>
          <a:bodyPr/>
          <a:lstStyle/>
          <a:p>
            <a:fld id="{B7BC2A22-99E5-420C-90FB-A82CB3E693DE}" type="datetimeFigureOut">
              <a:rPr lang="en-US" smtClean="0"/>
              <a:pPr/>
              <a:t>10/29/2020</a:t>
            </a:fld>
            <a:endParaRPr lang="en-US"/>
          </a:p>
        </p:txBody>
      </p:sp>
      <p:sp>
        <p:nvSpPr>
          <p:cNvPr id="3" name="Footer Placeholder 2">
            <a:extLst>
              <a:ext uri="{FF2B5EF4-FFF2-40B4-BE49-F238E27FC236}">
                <a16:creationId xmlns:a16="http://schemas.microsoft.com/office/drawing/2014/main" id="{8465F6C8-529B-47C3-9797-23AE0F51E8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6F9DE9-D606-4A0A-8E64-AC03FEFD1F01}"/>
              </a:ext>
            </a:extLst>
          </p:cNvPr>
          <p:cNvSpPr>
            <a:spLocks noGrp="1"/>
          </p:cNvSpPr>
          <p:nvPr>
            <p:ph type="sldNum" sz="quarter" idx="12"/>
          </p:nvPr>
        </p:nvSpPr>
        <p:spPr/>
        <p:txBody>
          <a:bodyPr/>
          <a:lstStyle/>
          <a:p>
            <a:fld id="{D3327F0F-6720-4CA8-BFDF-6A22D2B1EC82}" type="slidenum">
              <a:rPr lang="en-US" smtClean="0"/>
              <a:pPr/>
              <a:t>‹#›</a:t>
            </a:fld>
            <a:endParaRPr lang="en-US"/>
          </a:p>
        </p:txBody>
      </p:sp>
    </p:spTree>
    <p:extLst>
      <p:ext uri="{BB962C8B-B14F-4D97-AF65-F5344CB8AC3E}">
        <p14:creationId xmlns:p14="http://schemas.microsoft.com/office/powerpoint/2010/main" val="210767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3970-767E-4B87-A14B-3D9844E0BCC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822D8D-0AFC-474F-AD1D-F28895C91B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8D2ECC-168B-4530-A428-33E84E5D93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810AF41-1158-420D-B1F6-1057E83BBCE9}"/>
              </a:ext>
            </a:extLst>
          </p:cNvPr>
          <p:cNvSpPr>
            <a:spLocks noGrp="1"/>
          </p:cNvSpPr>
          <p:nvPr>
            <p:ph type="dt" sz="half" idx="10"/>
          </p:nvPr>
        </p:nvSpPr>
        <p:spPr/>
        <p:txBody>
          <a:bodyPr/>
          <a:lstStyle/>
          <a:p>
            <a:fld id="{B7BC2A22-99E5-420C-90FB-A82CB3E693DE}" type="datetimeFigureOut">
              <a:rPr lang="en-US" smtClean="0"/>
              <a:pPr/>
              <a:t>10/29/2020</a:t>
            </a:fld>
            <a:endParaRPr lang="en-US"/>
          </a:p>
        </p:txBody>
      </p:sp>
      <p:sp>
        <p:nvSpPr>
          <p:cNvPr id="6" name="Footer Placeholder 5">
            <a:extLst>
              <a:ext uri="{FF2B5EF4-FFF2-40B4-BE49-F238E27FC236}">
                <a16:creationId xmlns:a16="http://schemas.microsoft.com/office/drawing/2014/main" id="{DB6EBEF5-C6D5-4647-8116-5C4521CF9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72035-D4EF-4F46-88EA-6908468AFD74}"/>
              </a:ext>
            </a:extLst>
          </p:cNvPr>
          <p:cNvSpPr>
            <a:spLocks noGrp="1"/>
          </p:cNvSpPr>
          <p:nvPr>
            <p:ph type="sldNum" sz="quarter" idx="12"/>
          </p:nvPr>
        </p:nvSpPr>
        <p:spPr/>
        <p:txBody>
          <a:bodyPr/>
          <a:lstStyle/>
          <a:p>
            <a:fld id="{D3327F0F-6720-4CA8-BFDF-6A22D2B1EC82}" type="slidenum">
              <a:rPr lang="en-US" smtClean="0"/>
              <a:pPr/>
              <a:t>‹#›</a:t>
            </a:fld>
            <a:endParaRPr lang="en-US"/>
          </a:p>
        </p:txBody>
      </p:sp>
    </p:spTree>
    <p:extLst>
      <p:ext uri="{BB962C8B-B14F-4D97-AF65-F5344CB8AC3E}">
        <p14:creationId xmlns:p14="http://schemas.microsoft.com/office/powerpoint/2010/main" val="346611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FF50-4E18-445C-B44B-F41DDB06C1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24C2BE6-55F5-4723-BAFE-B8D5C5A1346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30E7ED3-907B-4582-8807-0906B12F6A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06F6F8-4674-4BAD-AC0B-1A15EDC5E2F1}"/>
              </a:ext>
            </a:extLst>
          </p:cNvPr>
          <p:cNvSpPr>
            <a:spLocks noGrp="1"/>
          </p:cNvSpPr>
          <p:nvPr>
            <p:ph type="dt" sz="half" idx="10"/>
          </p:nvPr>
        </p:nvSpPr>
        <p:spPr/>
        <p:txBody>
          <a:bodyPr/>
          <a:lstStyle/>
          <a:p>
            <a:fld id="{B7BC2A22-99E5-420C-90FB-A82CB3E693DE}" type="datetimeFigureOut">
              <a:rPr lang="en-US" smtClean="0"/>
              <a:pPr/>
              <a:t>10/29/2020</a:t>
            </a:fld>
            <a:endParaRPr lang="en-US"/>
          </a:p>
        </p:txBody>
      </p:sp>
      <p:sp>
        <p:nvSpPr>
          <p:cNvPr id="6" name="Footer Placeholder 5">
            <a:extLst>
              <a:ext uri="{FF2B5EF4-FFF2-40B4-BE49-F238E27FC236}">
                <a16:creationId xmlns:a16="http://schemas.microsoft.com/office/drawing/2014/main" id="{16070001-C42E-483A-9E84-0AE9CEA05D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C9A495-996C-4C2F-A06F-33B5F3C18645}"/>
              </a:ext>
            </a:extLst>
          </p:cNvPr>
          <p:cNvSpPr>
            <a:spLocks noGrp="1"/>
          </p:cNvSpPr>
          <p:nvPr>
            <p:ph type="sldNum" sz="quarter" idx="12"/>
          </p:nvPr>
        </p:nvSpPr>
        <p:spPr/>
        <p:txBody>
          <a:bodyPr/>
          <a:lstStyle/>
          <a:p>
            <a:fld id="{D3327F0F-6720-4CA8-BFDF-6A22D2B1EC82}" type="slidenum">
              <a:rPr lang="en-US" smtClean="0"/>
              <a:pPr/>
              <a:t>‹#›</a:t>
            </a:fld>
            <a:endParaRPr lang="en-US"/>
          </a:p>
        </p:txBody>
      </p:sp>
    </p:spTree>
    <p:extLst>
      <p:ext uri="{BB962C8B-B14F-4D97-AF65-F5344CB8AC3E}">
        <p14:creationId xmlns:p14="http://schemas.microsoft.com/office/powerpoint/2010/main" val="16862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1BDF92-125C-4133-889C-22CA78C0631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DB3A1D-34D0-4E78-BA31-7A292AD83A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46367-A1E9-4451-A0E6-0CDDF7C2EC1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BC2A22-99E5-420C-90FB-A82CB3E693DE}" type="datetimeFigureOut">
              <a:rPr lang="en-US" smtClean="0"/>
              <a:pPr/>
              <a:t>10/29/2020</a:t>
            </a:fld>
            <a:endParaRPr lang="en-US"/>
          </a:p>
        </p:txBody>
      </p:sp>
      <p:sp>
        <p:nvSpPr>
          <p:cNvPr id="5" name="Footer Placeholder 4">
            <a:extLst>
              <a:ext uri="{FF2B5EF4-FFF2-40B4-BE49-F238E27FC236}">
                <a16:creationId xmlns:a16="http://schemas.microsoft.com/office/drawing/2014/main" id="{5C043B58-0470-4E6E-9CDD-9AE530CF0B2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3F0D1E-2D46-451B-B2FC-944402A4780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327F0F-6720-4CA8-BFDF-6A22D2B1EC82}" type="slidenum">
              <a:rPr lang="en-US" smtClean="0"/>
              <a:pPr/>
              <a:t>‹#›</a:t>
            </a:fld>
            <a:endParaRPr lang="en-US"/>
          </a:p>
        </p:txBody>
      </p:sp>
    </p:spTree>
    <p:extLst>
      <p:ext uri="{BB962C8B-B14F-4D97-AF65-F5344CB8AC3E}">
        <p14:creationId xmlns:p14="http://schemas.microsoft.com/office/powerpoint/2010/main" val="124243045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5.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20.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hoto.com/image/157083/large/C0094470-Biot-Savart_law,_2_of_2-SPL.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B43F9D-A365-43AE-A8BB-A9125D1B0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7" y="-16435"/>
            <a:ext cx="9178977" cy="6874435"/>
          </a:xfrm>
          <a:prstGeom prst="rect">
            <a:avLst/>
          </a:prstGeom>
        </p:spPr>
      </p:pic>
      <p:pic>
        <p:nvPicPr>
          <p:cNvPr id="5" name="Picture 4" descr="Welcome.gif">
            <a:extLst>
              <a:ext uri="{FF2B5EF4-FFF2-40B4-BE49-F238E27FC236}">
                <a16:creationId xmlns:a16="http://schemas.microsoft.com/office/drawing/2014/main" id="{4E73C1E3-F16A-4627-98D2-3B283D9FA42E}"/>
              </a:ext>
            </a:extLst>
          </p:cNvPr>
          <p:cNvPicPr>
            <a:picLocks noChangeAspect="1"/>
          </p:cNvPicPr>
          <p:nvPr/>
        </p:nvPicPr>
        <p:blipFill>
          <a:blip r:embed="rId3" cstate="print">
            <a:duotone>
              <a:prstClr val="black"/>
              <a:schemeClr val="accent6">
                <a:tint val="45000"/>
                <a:satMod val="400000"/>
              </a:schemeClr>
            </a:duotone>
          </a:blip>
          <a:stretch>
            <a:fillRect/>
          </a:stretch>
        </p:blipFill>
        <p:spPr>
          <a:xfrm>
            <a:off x="1371600" y="3886200"/>
            <a:ext cx="6364048"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61058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1066800" y="304800"/>
            <a:ext cx="6705600" cy="523220"/>
          </a:xfrm>
          <a:prstGeom prst="rect">
            <a:avLst/>
          </a:prstGeom>
          <a:solidFill>
            <a:schemeClr val="tx2">
              <a:lumMod val="40000"/>
              <a:lumOff val="60000"/>
            </a:schemeClr>
          </a:solidFill>
        </p:spPr>
        <p:txBody>
          <a:bodyPr wrap="square" rtlCol="0">
            <a:spAutoFit/>
          </a:bodyPr>
          <a:lstStyle/>
          <a:p>
            <a:r>
              <a:rPr lang="bn-BD" sz="2800" dirty="0">
                <a:latin typeface="NikoshBAN" pitchFamily="2" charset="0"/>
                <a:cs typeface="NikoshBAN" pitchFamily="2" charset="0"/>
              </a:rPr>
              <a:t>এবার দেখো বিদ্যুৎ প্রবাহ দিকের সাথে চৌম্বকক্ষেত্রের সম্পর্ক</a:t>
            </a:r>
            <a:endParaRPr lang="en-US" sz="2800" dirty="0">
              <a:latin typeface="NikoshBAN" pitchFamily="2" charset="0"/>
              <a:cs typeface="NikoshBAN" pitchFamily="2" charset="0"/>
            </a:endParaRPr>
          </a:p>
        </p:txBody>
      </p:sp>
      <p:pic>
        <p:nvPicPr>
          <p:cNvPr id="8" name="Picture 7" descr="vlcsnap-2016-02-28-17h00m45s251.png"/>
          <p:cNvPicPr>
            <a:picLocks noChangeAspect="1"/>
          </p:cNvPicPr>
          <p:nvPr/>
        </p:nvPicPr>
        <p:blipFill>
          <a:blip r:embed="rId3" cstate="print"/>
          <a:stretch>
            <a:fillRect/>
          </a:stretch>
        </p:blipFill>
        <p:spPr>
          <a:xfrm>
            <a:off x="1280637" y="1703673"/>
            <a:ext cx="6859418" cy="3860799"/>
          </a:xfrm>
          <a:prstGeom prst="rect">
            <a:avLst/>
          </a:prstGeom>
        </p:spPr>
      </p:pic>
      <p:pic>
        <p:nvPicPr>
          <p:cNvPr id="9" name="Picture 8" descr="Right hand rule.png"/>
          <p:cNvPicPr>
            <a:picLocks noChangeAspect="1"/>
          </p:cNvPicPr>
          <p:nvPr/>
        </p:nvPicPr>
        <p:blipFill>
          <a:blip r:embed="rId4" cstate="print"/>
          <a:stretch>
            <a:fillRect/>
          </a:stretch>
        </p:blipFill>
        <p:spPr>
          <a:xfrm>
            <a:off x="1447800" y="2695324"/>
            <a:ext cx="3670946" cy="2714876"/>
          </a:xfrm>
          <a:prstGeom prst="rect">
            <a:avLst/>
          </a:prstGeom>
        </p:spPr>
      </p:pic>
      <p:sp>
        <p:nvSpPr>
          <p:cNvPr id="10" name="TextBox 9"/>
          <p:cNvSpPr txBox="1"/>
          <p:nvPr/>
        </p:nvSpPr>
        <p:spPr>
          <a:xfrm>
            <a:off x="609600" y="1143000"/>
            <a:ext cx="3818674" cy="523220"/>
          </a:xfrm>
          <a:prstGeom prst="rect">
            <a:avLst/>
          </a:prstGeom>
          <a:solidFill>
            <a:schemeClr val="accent5">
              <a:lumMod val="60000"/>
              <a:lumOff val="40000"/>
            </a:schemeClr>
          </a:solidFill>
        </p:spPr>
        <p:txBody>
          <a:bodyPr wrap="none" rtlCol="0">
            <a:spAutoFit/>
          </a:bodyPr>
          <a:lstStyle/>
          <a:p>
            <a:r>
              <a:rPr lang="bn-BD" sz="2800" dirty="0">
                <a:latin typeface="NikoshBAN" pitchFamily="2" charset="0"/>
                <a:cs typeface="NikoshBAN" pitchFamily="2" charset="0"/>
              </a:rPr>
              <a:t>বিদ্যুৎ কোন দিকে প্রবাহিত হচ্ছে?</a:t>
            </a:r>
            <a:endParaRPr lang="en-US" sz="2800" dirty="0">
              <a:latin typeface="NikoshBAN" pitchFamily="2" charset="0"/>
              <a:cs typeface="NikoshBAN" pitchFamily="2" charset="0"/>
            </a:endParaRPr>
          </a:p>
        </p:txBody>
      </p:sp>
      <p:sp>
        <p:nvSpPr>
          <p:cNvPr id="11" name="TextBox 10"/>
          <p:cNvSpPr txBox="1"/>
          <p:nvPr/>
        </p:nvSpPr>
        <p:spPr>
          <a:xfrm>
            <a:off x="4925720" y="1143000"/>
            <a:ext cx="3608680" cy="523220"/>
          </a:xfrm>
          <a:prstGeom prst="rect">
            <a:avLst/>
          </a:prstGeom>
          <a:solidFill>
            <a:schemeClr val="accent5">
              <a:lumMod val="60000"/>
              <a:lumOff val="40000"/>
            </a:schemeClr>
          </a:solidFill>
        </p:spPr>
        <p:txBody>
          <a:bodyPr wrap="none" rtlCol="0">
            <a:spAutoFit/>
          </a:bodyPr>
          <a:lstStyle/>
          <a:p>
            <a:r>
              <a:rPr lang="bn-BD" sz="2800" dirty="0">
                <a:latin typeface="NikoshBAN" pitchFamily="2" charset="0"/>
                <a:cs typeface="NikoshBAN" pitchFamily="2" charset="0"/>
              </a:rPr>
              <a:t>লোহার গুড়া কোন দিকে ঘুরছে?</a:t>
            </a:r>
            <a:endParaRPr lang="en-US" sz="2800" dirty="0">
              <a:latin typeface="NikoshBAN" pitchFamily="2" charset="0"/>
              <a:cs typeface="NikoshBAN" pitchFamily="2" charset="0"/>
            </a:endParaRPr>
          </a:p>
        </p:txBody>
      </p:sp>
      <p:sp>
        <p:nvSpPr>
          <p:cNvPr id="13" name="TextBox 12"/>
          <p:cNvSpPr txBox="1"/>
          <p:nvPr/>
        </p:nvSpPr>
        <p:spPr>
          <a:xfrm>
            <a:off x="2310046" y="5601925"/>
            <a:ext cx="4800600" cy="1154471"/>
          </a:xfrm>
          <a:prstGeom prst="rect">
            <a:avLst/>
          </a:prstGeom>
          <a:solidFill>
            <a:schemeClr val="accent6">
              <a:lumMod val="40000"/>
              <a:lumOff val="60000"/>
            </a:schemeClr>
          </a:solidFill>
          <a:ln>
            <a:solidFill>
              <a:schemeClr val="accent6">
                <a:lumMod val="60000"/>
                <a:lumOff val="40000"/>
              </a:schemeClr>
            </a:solidFill>
          </a:ln>
        </p:spPr>
        <p:txBody>
          <a:bodyPr wrap="square" rtlCol="0">
            <a:spAutoFit/>
          </a:bodyPr>
          <a:lstStyle/>
          <a:p>
            <a:r>
              <a:rPr lang="bn-BD" sz="2800" dirty="0">
                <a:latin typeface="NikoshBAN" pitchFamily="2" charset="0"/>
                <a:cs typeface="NikoshBAN" pitchFamily="2" charset="0"/>
              </a:rPr>
              <a:t>এ ধরনের ঘটনাকে আমরা হাতের আঙ্গুলের </a:t>
            </a:r>
          </a:p>
          <a:p>
            <a:r>
              <a:rPr lang="bn-BD" sz="2800" dirty="0">
                <a:latin typeface="NikoshBAN" pitchFamily="2" charset="0"/>
                <a:cs typeface="NikoshBAN" pitchFamily="2" charset="0"/>
              </a:rPr>
              <a:t>সাথে তুলনা করে ব্যাখ্যা করতে পারি?</a:t>
            </a:r>
            <a:endParaRPr lang="en-US" sz="2800" dirty="0">
              <a:latin typeface="NikoshBAN" pitchFamily="2" charset="0"/>
              <a:cs typeface="NikoshBAN" pitchFamily="2" charset="0"/>
            </a:endParaRPr>
          </a:p>
        </p:txBody>
      </p:sp>
      <p:pic>
        <p:nvPicPr>
          <p:cNvPr id="14" name="Picture 13" descr="Right hand rule.png"/>
          <p:cNvPicPr>
            <a:picLocks noChangeAspect="1"/>
          </p:cNvPicPr>
          <p:nvPr/>
        </p:nvPicPr>
        <p:blipFill>
          <a:blip r:embed="rId4" cstate="print"/>
          <a:stretch>
            <a:fillRect/>
          </a:stretch>
        </p:blipFill>
        <p:spPr>
          <a:xfrm rot="10800000">
            <a:off x="1003946" y="2788082"/>
            <a:ext cx="3339454" cy="2469718"/>
          </a:xfrm>
          <a:prstGeom prst="rect">
            <a:avLst/>
          </a:prstGeom>
        </p:spPr>
      </p:pic>
    </p:spTree>
    <p:extLst>
      <p:ext uri="{BB962C8B-B14F-4D97-AF65-F5344CB8AC3E}">
        <p14:creationId xmlns:p14="http://schemas.microsoft.com/office/powerpoint/2010/main" val="18601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1" presetClass="exit" presetSubtype="0" fill="hold"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5" name="Solenoi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202724" y="1481137"/>
            <a:ext cx="6738551" cy="3895725"/>
          </a:xfrm>
          <a:prstGeom prst="rect">
            <a:avLst/>
          </a:prstGeom>
        </p:spPr>
      </p:pic>
      <p:sp>
        <p:nvSpPr>
          <p:cNvPr id="4" name="TextBox 3"/>
          <p:cNvSpPr txBox="1"/>
          <p:nvPr/>
        </p:nvSpPr>
        <p:spPr>
          <a:xfrm>
            <a:off x="685800" y="391180"/>
            <a:ext cx="7924800" cy="523220"/>
          </a:xfrm>
          <a:prstGeom prst="rect">
            <a:avLst/>
          </a:prstGeom>
          <a:solidFill>
            <a:schemeClr val="tx2">
              <a:lumMod val="40000"/>
              <a:lumOff val="60000"/>
            </a:schemeClr>
          </a:solidFill>
        </p:spPr>
        <p:txBody>
          <a:bodyPr wrap="square" rtlCol="0">
            <a:spAutoFit/>
          </a:bodyPr>
          <a:lstStyle/>
          <a:p>
            <a:r>
              <a:rPr lang="bn-BD" sz="2800" dirty="0">
                <a:latin typeface="NikoshBAN" pitchFamily="2" charset="0"/>
                <a:cs typeface="NikoshBAN" pitchFamily="2" charset="0"/>
              </a:rPr>
              <a:t>এবার দেখো কীভাবে তড়িৎপ্রবাহের চৌম্বক ক্রিয়াকে কাজে লাগানো যায়।</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8146837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ome_electrical_featured.jpg"/>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blip>
          <a:stretch>
            <a:fillRect/>
          </a:stretch>
        </p:blipFill>
        <p:spPr>
          <a:xfrm>
            <a:off x="0" y="1087755"/>
            <a:ext cx="7429500" cy="5770245"/>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3810000" y="533400"/>
            <a:ext cx="1810111"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3200" dirty="0">
                <a:latin typeface="NikoshBAN" pitchFamily="2" charset="0"/>
                <a:cs typeface="NikoshBAN" pitchFamily="2" charset="0"/>
              </a:rPr>
              <a:t>জোড়ায় কাজ</a:t>
            </a:r>
            <a:endParaRPr lang="en-US" sz="3200" dirty="0">
              <a:latin typeface="NikoshBAN" pitchFamily="2" charset="0"/>
              <a:cs typeface="NikoshBAN" pitchFamily="2" charset="0"/>
            </a:endParaRPr>
          </a:p>
        </p:txBody>
      </p:sp>
      <p:sp>
        <p:nvSpPr>
          <p:cNvPr id="6" name="TextBox 5"/>
          <p:cNvSpPr txBox="1"/>
          <p:nvPr/>
        </p:nvSpPr>
        <p:spPr>
          <a:xfrm>
            <a:off x="838200" y="3048000"/>
            <a:ext cx="7452681" cy="584775"/>
          </a:xfrm>
          <a:prstGeom prst="rect">
            <a:avLst/>
          </a:prstGeom>
          <a:solidFill>
            <a:schemeClr val="accent2">
              <a:lumMod val="60000"/>
              <a:lumOff val="40000"/>
            </a:schemeClr>
          </a:solidFill>
        </p:spPr>
        <p:txBody>
          <a:bodyPr wrap="none" rtlCol="0">
            <a:spAutoFit/>
          </a:bodyPr>
          <a:lstStyle/>
          <a:p>
            <a:r>
              <a:rPr lang="bn-BD" sz="3200" dirty="0">
                <a:latin typeface="NikoshBAN" pitchFamily="2" charset="0"/>
                <a:cs typeface="NikoshBAN" pitchFamily="2" charset="0"/>
              </a:rPr>
              <a:t>তড়িৎপ্রবাহের চৌম্বক ক্রিয়া এবং তাড়িত চুম্বক কাকে বলে?</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376274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1447800" y="304800"/>
            <a:ext cx="5867400" cy="584775"/>
          </a:xfrm>
          <a:prstGeom prst="rect">
            <a:avLst/>
          </a:prstGeom>
          <a:solidFill>
            <a:schemeClr val="tx2">
              <a:lumMod val="40000"/>
              <a:lumOff val="60000"/>
            </a:schemeClr>
          </a:solidFill>
        </p:spPr>
        <p:txBody>
          <a:bodyPr wrap="square" rtlCol="0">
            <a:spAutoFit/>
          </a:bodyPr>
          <a:lstStyle/>
          <a:p>
            <a:r>
              <a:rPr lang="bn-BD" sz="3200" dirty="0">
                <a:latin typeface="NikoshBAN" pitchFamily="2" charset="0"/>
                <a:cs typeface="NikoshBAN" pitchFamily="2" charset="0"/>
              </a:rPr>
              <a:t>তাড়িতচুম্বকের সবলতা বাড়ানো যায় কীভাবে?</a:t>
            </a:r>
            <a:endParaRPr lang="en-US" sz="3200" dirty="0">
              <a:latin typeface="NikoshBAN" pitchFamily="2" charset="0"/>
              <a:cs typeface="NikoshBAN" pitchFamily="2" charset="0"/>
            </a:endParaRPr>
          </a:p>
        </p:txBody>
      </p:sp>
      <p:pic>
        <p:nvPicPr>
          <p:cNvPr id="7" name="Picture 6" descr="Wire.png"/>
          <p:cNvPicPr>
            <a:picLocks noChangeAspect="1"/>
          </p:cNvPicPr>
          <p:nvPr/>
        </p:nvPicPr>
        <p:blipFill>
          <a:blip r:embed="rId3" cstate="print"/>
          <a:srcRect l="62714" t="10606" r="-1537" b="40909"/>
          <a:stretch>
            <a:fillRect/>
          </a:stretch>
        </p:blipFill>
        <p:spPr>
          <a:xfrm rot="5400000">
            <a:off x="2677099" y="1501666"/>
            <a:ext cx="804862" cy="1981200"/>
          </a:xfrm>
          <a:prstGeom prst="rect">
            <a:avLst/>
          </a:prstGeom>
        </p:spPr>
      </p:pic>
      <p:pic>
        <p:nvPicPr>
          <p:cNvPr id="8" name="Picture 7" descr="Wire.png"/>
          <p:cNvPicPr>
            <a:picLocks noChangeAspect="1"/>
          </p:cNvPicPr>
          <p:nvPr/>
        </p:nvPicPr>
        <p:blipFill>
          <a:blip r:embed="rId3" cstate="print"/>
          <a:srcRect l="62714" t="10606" r="-1537" b="40909"/>
          <a:stretch>
            <a:fillRect/>
          </a:stretch>
        </p:blipFill>
        <p:spPr>
          <a:xfrm rot="5400000">
            <a:off x="4582099" y="1484997"/>
            <a:ext cx="804862" cy="1981200"/>
          </a:xfrm>
          <a:prstGeom prst="rect">
            <a:avLst/>
          </a:prstGeom>
        </p:spPr>
      </p:pic>
      <p:sp>
        <p:nvSpPr>
          <p:cNvPr id="9" name="Freeform 8"/>
          <p:cNvSpPr/>
          <p:nvPr/>
        </p:nvSpPr>
        <p:spPr>
          <a:xfrm>
            <a:off x="1723696" y="1143000"/>
            <a:ext cx="5439104" cy="1340069"/>
          </a:xfrm>
          <a:custGeom>
            <a:avLst/>
            <a:gdLst>
              <a:gd name="connsiteX0" fmla="*/ 4193628 w 5439104"/>
              <a:gd name="connsiteY0" fmla="*/ 1340069 h 1340069"/>
              <a:gd name="connsiteX1" fmla="*/ 5439104 w 5439104"/>
              <a:gd name="connsiteY1" fmla="*/ 1340069 h 1340069"/>
              <a:gd name="connsiteX2" fmla="*/ 5439104 w 5439104"/>
              <a:gd name="connsiteY2" fmla="*/ 0 h 1340069"/>
              <a:gd name="connsiteX3" fmla="*/ 0 w 5439104"/>
              <a:gd name="connsiteY3" fmla="*/ 0 h 1340069"/>
              <a:gd name="connsiteX4" fmla="*/ 0 w 5439104"/>
              <a:gd name="connsiteY4" fmla="*/ 1324304 h 1340069"/>
              <a:gd name="connsiteX5" fmla="*/ 362607 w 5439104"/>
              <a:gd name="connsiteY5" fmla="*/ 1324304 h 134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104" h="1340069">
                <a:moveTo>
                  <a:pt x="4193628" y="1340069"/>
                </a:moveTo>
                <a:lnTo>
                  <a:pt x="5439104" y="1340069"/>
                </a:lnTo>
                <a:lnTo>
                  <a:pt x="5439104" y="0"/>
                </a:lnTo>
                <a:lnTo>
                  <a:pt x="0" y="0"/>
                </a:lnTo>
                <a:lnTo>
                  <a:pt x="0" y="1324304"/>
                </a:lnTo>
                <a:lnTo>
                  <a:pt x="362607" y="1324304"/>
                </a:lnTo>
              </a:path>
            </a:pathLst>
          </a:custGeom>
          <a:ln w="5715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971800" y="1311166"/>
            <a:ext cx="2819400" cy="584775"/>
          </a:xfrm>
          <a:prstGeom prst="rect">
            <a:avLst/>
          </a:prstGeom>
          <a:solidFill>
            <a:schemeClr val="tx2">
              <a:lumMod val="40000"/>
              <a:lumOff val="60000"/>
            </a:schemeClr>
          </a:solidFill>
        </p:spPr>
        <p:txBody>
          <a:bodyPr wrap="square" rtlCol="0">
            <a:spAutoFit/>
          </a:bodyPr>
          <a:lstStyle/>
          <a:p>
            <a:r>
              <a:rPr lang="bn-BD" sz="3200" dirty="0">
                <a:latin typeface="NikoshBAN" pitchFamily="2" charset="0"/>
                <a:cs typeface="NikoshBAN" pitchFamily="2" charset="0"/>
              </a:rPr>
              <a:t>তাড়িৎ প্রবাহ বাড়িয়ে</a:t>
            </a:r>
            <a:endParaRPr lang="en-US" sz="3200" dirty="0">
              <a:latin typeface="NikoshBAN" pitchFamily="2" charset="0"/>
              <a:cs typeface="NikoshBAN" pitchFamily="2" charset="0"/>
            </a:endParaRPr>
          </a:p>
        </p:txBody>
      </p:sp>
      <p:pic>
        <p:nvPicPr>
          <p:cNvPr id="11" name="Picture 10" descr="Solenoid-1.png"/>
          <p:cNvPicPr>
            <a:picLocks noChangeAspect="1"/>
          </p:cNvPicPr>
          <p:nvPr/>
        </p:nvPicPr>
        <p:blipFill>
          <a:blip r:embed="rId4" cstate="print"/>
          <a:stretch>
            <a:fillRect/>
          </a:stretch>
        </p:blipFill>
        <p:spPr>
          <a:xfrm rot="287083">
            <a:off x="428313" y="3044551"/>
            <a:ext cx="3625180" cy="1285914"/>
          </a:xfrm>
          <a:prstGeom prst="rect">
            <a:avLst/>
          </a:prstGeom>
        </p:spPr>
      </p:pic>
      <p:pic>
        <p:nvPicPr>
          <p:cNvPr id="12" name="Picture 11" descr="Solenoid-utan-kärna_01.png"/>
          <p:cNvPicPr>
            <a:picLocks noChangeAspect="1"/>
          </p:cNvPicPr>
          <p:nvPr/>
        </p:nvPicPr>
        <p:blipFill>
          <a:blip r:embed="rId5" cstate="print">
            <a:clrChange>
              <a:clrFrom>
                <a:srgbClr val="FFFFFF"/>
              </a:clrFrom>
              <a:clrTo>
                <a:srgbClr val="FFFFFF">
                  <a:alpha val="0"/>
                </a:srgbClr>
              </a:clrTo>
            </a:clrChange>
          </a:blip>
          <a:stretch>
            <a:fillRect/>
          </a:stretch>
        </p:blipFill>
        <p:spPr>
          <a:xfrm>
            <a:off x="304800" y="4038600"/>
            <a:ext cx="3772614" cy="1401702"/>
          </a:xfrm>
          <a:prstGeom prst="rect">
            <a:avLst/>
          </a:prstGeom>
        </p:spPr>
      </p:pic>
      <p:sp>
        <p:nvSpPr>
          <p:cNvPr id="13" name="TextBox 12"/>
          <p:cNvSpPr txBox="1"/>
          <p:nvPr/>
        </p:nvSpPr>
        <p:spPr>
          <a:xfrm>
            <a:off x="304800" y="5410200"/>
            <a:ext cx="4876800" cy="584775"/>
          </a:xfrm>
          <a:prstGeom prst="rect">
            <a:avLst/>
          </a:prstGeom>
          <a:solidFill>
            <a:schemeClr val="tx2">
              <a:lumMod val="40000"/>
              <a:lumOff val="60000"/>
            </a:schemeClr>
          </a:solidFill>
        </p:spPr>
        <p:txBody>
          <a:bodyPr wrap="square" rtlCol="0">
            <a:spAutoFit/>
          </a:bodyPr>
          <a:lstStyle/>
          <a:p>
            <a:r>
              <a:rPr lang="bn-BD" sz="3200" dirty="0">
                <a:latin typeface="NikoshBAN" pitchFamily="2" charset="0"/>
                <a:cs typeface="NikoshBAN" pitchFamily="2" charset="0"/>
              </a:rPr>
              <a:t>কোনটি শক্তিশালী চুম্বক তৈরি করবে?</a:t>
            </a:r>
            <a:endParaRPr lang="en-US" sz="3200" dirty="0">
              <a:latin typeface="NikoshBAN" pitchFamily="2" charset="0"/>
              <a:cs typeface="NikoshBAN" pitchFamily="2" charset="0"/>
            </a:endParaRPr>
          </a:p>
        </p:txBody>
      </p:sp>
      <p:pic>
        <p:nvPicPr>
          <p:cNvPr id="14" name="Picture 13" descr="31GhSpbJ99L._AC_UL320_SR212,320_.jpg"/>
          <p:cNvPicPr>
            <a:picLocks noChangeAspect="1"/>
          </p:cNvPicPr>
          <p:nvPr/>
        </p:nvPicPr>
        <p:blipFill>
          <a:blip r:embed="rId6" cstate="print">
            <a:clrChange>
              <a:clrFrom>
                <a:srgbClr val="FFFFFF"/>
              </a:clrFrom>
              <a:clrTo>
                <a:srgbClr val="FFFFFF">
                  <a:alpha val="0"/>
                </a:srgbClr>
              </a:clrTo>
            </a:clrChange>
          </a:blip>
          <a:stretch>
            <a:fillRect/>
          </a:stretch>
        </p:blipFill>
        <p:spPr>
          <a:xfrm>
            <a:off x="6134100" y="3124200"/>
            <a:ext cx="2019300" cy="3048000"/>
          </a:xfrm>
          <a:prstGeom prst="rect">
            <a:avLst/>
          </a:prstGeom>
        </p:spPr>
      </p:pic>
    </p:spTree>
    <p:extLst>
      <p:ext uri="{BB962C8B-B14F-4D97-AF65-F5344CB8AC3E}">
        <p14:creationId xmlns:p14="http://schemas.microsoft.com/office/powerpoint/2010/main" val="18146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Horizontal)">
                                      <p:cBhvr>
                                        <p:cTn id="27" dur="500"/>
                                        <p:tgtEl>
                                          <p:spTgt spid="11"/>
                                        </p:tgtEl>
                                      </p:cBhvr>
                                    </p:animEffect>
                                  </p:childTnLst>
                                </p:cTn>
                              </p:par>
                              <p:par>
                                <p:cTn id="28" presetID="16" presetClass="entr" presetSubtype="2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slide(fromBottom)">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2" name="Electro_Induc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868424" y="1724025"/>
            <a:ext cx="7407151" cy="4143375"/>
          </a:xfrm>
          <a:prstGeom prst="rect">
            <a:avLst/>
          </a:prstGeom>
        </p:spPr>
      </p:pic>
      <p:sp>
        <p:nvSpPr>
          <p:cNvPr id="4" name="TextBox 3"/>
          <p:cNvSpPr txBox="1"/>
          <p:nvPr/>
        </p:nvSpPr>
        <p:spPr>
          <a:xfrm>
            <a:off x="838200" y="609600"/>
            <a:ext cx="7659469" cy="584775"/>
          </a:xfrm>
          <a:prstGeom prst="rect">
            <a:avLst/>
          </a:prstGeom>
          <a:solidFill>
            <a:schemeClr val="accent2">
              <a:lumMod val="40000"/>
              <a:lumOff val="60000"/>
            </a:schemeClr>
          </a:solidFill>
        </p:spPr>
        <p:txBody>
          <a:bodyPr wrap="none" rtlCol="0">
            <a:spAutoFit/>
          </a:bodyPr>
          <a:lstStyle/>
          <a:p>
            <a:r>
              <a:rPr lang="bn-BD" sz="3200" dirty="0">
                <a:latin typeface="NikoshBAN" pitchFamily="2" charset="0"/>
                <a:cs typeface="NikoshBAN" pitchFamily="2" charset="0"/>
              </a:rPr>
              <a:t>কোনো তারকুণ্ডলীর নিকট স্থায়ী চুম্বক স্থাপন করলে কী ঘটে?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3762747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276600" y="609600"/>
            <a:ext cx="187423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a:solidFill>
                  <a:prstClr val="black"/>
                </a:solidFill>
                <a:latin typeface="NikoshBAN" pitchFamily="2" charset="0"/>
                <a:cs typeface="NikoshBAN" pitchFamily="2" charset="0"/>
              </a:rPr>
              <a:t>দলগত কাজ</a:t>
            </a:r>
            <a:endParaRPr lang="en-US" sz="3600" dirty="0">
              <a:solidFill>
                <a:prstClr val="black"/>
              </a:solidFill>
              <a:latin typeface="NikoshBAN" pitchFamily="2" charset="0"/>
              <a:cs typeface="NikoshBAN" pitchFamily="2" charset="0"/>
            </a:endParaRPr>
          </a:p>
        </p:txBody>
      </p:sp>
      <p:sp>
        <p:nvSpPr>
          <p:cNvPr id="5" name="Frame 4"/>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1" name="TextBox 20"/>
          <p:cNvSpPr txBox="1"/>
          <p:nvPr/>
        </p:nvSpPr>
        <p:spPr>
          <a:xfrm>
            <a:off x="1066800" y="2667000"/>
            <a:ext cx="6477000" cy="1077218"/>
          </a:xfrm>
          <a:prstGeom prst="rect">
            <a:avLst/>
          </a:prstGeom>
          <a:solidFill>
            <a:schemeClr val="tx2">
              <a:lumMod val="40000"/>
              <a:lumOff val="60000"/>
            </a:schemeClr>
          </a:solidFill>
        </p:spPr>
        <p:txBody>
          <a:bodyPr wrap="square" rtlCol="0">
            <a:spAutoFit/>
          </a:bodyPr>
          <a:lstStyle/>
          <a:p>
            <a:r>
              <a:rPr lang="bn-BD" sz="3200" dirty="0">
                <a:latin typeface="NikoshBAN" pitchFamily="2" charset="0"/>
                <a:cs typeface="NikoshBAN" pitchFamily="2" charset="0"/>
              </a:rPr>
              <a:t>পরিবর্তনশীল চৌম্বকক্ষেত্রের প্রভাবে  তার কুণ্ডলীর ভিতর দিয়ে কেন বিদ্যুৎ প্রবাহিত হয় ব্যাখ্যা 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6042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4"/>
          <p:cNvGrpSpPr/>
          <p:nvPr/>
        </p:nvGrpSpPr>
        <p:grpSpPr>
          <a:xfrm>
            <a:off x="838200" y="1000780"/>
            <a:ext cx="7119354" cy="2961620"/>
            <a:chOff x="824714" y="914400"/>
            <a:chExt cx="7119354" cy="2961620"/>
          </a:xfrm>
        </p:grpSpPr>
        <p:sp>
          <p:nvSpPr>
            <p:cNvPr id="3" name="TextBox 2"/>
            <p:cNvSpPr txBox="1"/>
            <p:nvPr/>
          </p:nvSpPr>
          <p:spPr>
            <a:xfrm>
              <a:off x="838200" y="914400"/>
              <a:ext cx="4071949" cy="584775"/>
            </a:xfrm>
            <a:prstGeom prst="rect">
              <a:avLst/>
            </a:prstGeom>
            <a:noFill/>
          </p:spPr>
          <p:txBody>
            <a:bodyPr wrap="none" rtlCol="0">
              <a:spAutoFit/>
            </a:bodyPr>
            <a:lstStyle/>
            <a:p>
              <a:r>
                <a:rPr lang="bn-BD" sz="3200" dirty="0">
                  <a:solidFill>
                    <a:prstClr val="black"/>
                  </a:solidFill>
                  <a:latin typeface="NikoshBAN" pitchFamily="2" charset="0"/>
                  <a:cs typeface="NikoshBAN" pitchFamily="2" charset="0"/>
                </a:rPr>
                <a:t>তাড়িতচৌম্বক ব্যবহার করা হয়-</a:t>
              </a:r>
              <a:endParaRPr lang="en-US" sz="3200" dirty="0">
                <a:solidFill>
                  <a:prstClr val="black"/>
                </a:solidFill>
                <a:latin typeface="NikoshBAN" pitchFamily="2" charset="0"/>
                <a:cs typeface="NikoshBAN" pitchFamily="2" charset="0"/>
              </a:endParaRPr>
            </a:p>
          </p:txBody>
        </p:sp>
        <p:sp>
          <p:nvSpPr>
            <p:cNvPr id="4" name="TextBox 3"/>
            <p:cNvSpPr txBox="1"/>
            <p:nvPr/>
          </p:nvSpPr>
          <p:spPr>
            <a:xfrm>
              <a:off x="900914" y="1371600"/>
              <a:ext cx="2622834" cy="584775"/>
            </a:xfrm>
            <a:prstGeom prst="rect">
              <a:avLst/>
            </a:prstGeom>
            <a:noFill/>
          </p:spPr>
          <p:txBody>
            <a:bodyPr wrap="none" rtlCol="0">
              <a:spAutoFit/>
            </a:bodyPr>
            <a:lstStyle/>
            <a:p>
              <a:r>
                <a:rPr lang="bn-BD" sz="3200" dirty="0">
                  <a:solidFill>
                    <a:prstClr val="black"/>
                  </a:solidFill>
                  <a:latin typeface="NikoshBAN" pitchFamily="2" charset="0"/>
                  <a:cs typeface="NikoshBAN" pitchFamily="2" charset="0"/>
                </a:rPr>
                <a:t>(</a:t>
              </a:r>
              <a:r>
                <a:rPr lang="en-US" sz="3200" dirty="0" err="1">
                  <a:solidFill>
                    <a:prstClr val="black"/>
                  </a:solidFill>
                  <a:latin typeface="NikoshBAN" pitchFamily="2" charset="0"/>
                  <a:cs typeface="NikoshBAN" pitchFamily="2" charset="0"/>
                </a:rPr>
                <a:t>i</a:t>
              </a:r>
              <a:r>
                <a:rPr lang="bn-BD" sz="3200" dirty="0">
                  <a:solidFill>
                    <a:prstClr val="black"/>
                  </a:solidFill>
                  <a:latin typeface="NikoshBAN" pitchFamily="2" charset="0"/>
                  <a:cs typeface="NikoshBAN" pitchFamily="2" charset="0"/>
                </a:rPr>
                <a:t>) বৈদ্যুতিক ঘন্টায়</a:t>
              </a:r>
              <a:endParaRPr lang="en-US" sz="3200" dirty="0">
                <a:solidFill>
                  <a:prstClr val="black"/>
                </a:solidFill>
                <a:latin typeface="NikoshBAN" pitchFamily="2" charset="0"/>
                <a:cs typeface="NikoshBAN" pitchFamily="2" charset="0"/>
              </a:endParaRPr>
            </a:p>
          </p:txBody>
        </p:sp>
        <p:sp>
          <p:nvSpPr>
            <p:cNvPr id="5" name="TextBox 4"/>
            <p:cNvSpPr txBox="1"/>
            <p:nvPr/>
          </p:nvSpPr>
          <p:spPr>
            <a:xfrm>
              <a:off x="849247" y="1905000"/>
              <a:ext cx="2648482" cy="584775"/>
            </a:xfrm>
            <a:prstGeom prst="rect">
              <a:avLst/>
            </a:prstGeom>
            <a:noFill/>
          </p:spPr>
          <p:txBody>
            <a:bodyPr wrap="none" rtlCol="0">
              <a:spAutoFit/>
            </a:bodyPr>
            <a:lstStyle/>
            <a:p>
              <a:r>
                <a:rPr lang="bn-BD" sz="3200" dirty="0">
                  <a:solidFill>
                    <a:prstClr val="black"/>
                  </a:solidFill>
                  <a:latin typeface="NikoshBAN" pitchFamily="2" charset="0"/>
                  <a:cs typeface="NikoshBAN" pitchFamily="2" charset="0"/>
                </a:rPr>
                <a:t>(</a:t>
              </a:r>
              <a:r>
                <a:rPr lang="en-US" sz="3200" dirty="0">
                  <a:solidFill>
                    <a:prstClr val="black"/>
                  </a:solidFill>
                  <a:latin typeface="NikoshBAN" pitchFamily="2" charset="0"/>
                  <a:cs typeface="NikoshBAN" pitchFamily="2" charset="0"/>
                </a:rPr>
                <a:t>ii</a:t>
              </a:r>
              <a:r>
                <a:rPr lang="bn-BD" sz="3200" dirty="0">
                  <a:solidFill>
                    <a:prstClr val="black"/>
                  </a:solidFill>
                  <a:latin typeface="NikoshBAN" pitchFamily="2" charset="0"/>
                  <a:cs typeface="NikoshBAN" pitchFamily="2" charset="0"/>
                </a:rPr>
                <a:t>) বৈদ্যুতিক বাল্বে</a:t>
              </a:r>
              <a:endParaRPr lang="en-US" sz="3200" dirty="0">
                <a:solidFill>
                  <a:prstClr val="black"/>
                </a:solidFill>
                <a:latin typeface="NikoshBAN" pitchFamily="2" charset="0"/>
                <a:cs typeface="NikoshBAN" pitchFamily="2" charset="0"/>
              </a:endParaRPr>
            </a:p>
          </p:txBody>
        </p:sp>
        <p:sp>
          <p:nvSpPr>
            <p:cNvPr id="6" name="TextBox 5"/>
            <p:cNvSpPr txBox="1"/>
            <p:nvPr/>
          </p:nvSpPr>
          <p:spPr>
            <a:xfrm>
              <a:off x="824714" y="2362200"/>
              <a:ext cx="2646878" cy="1077218"/>
            </a:xfrm>
            <a:prstGeom prst="rect">
              <a:avLst/>
            </a:prstGeom>
            <a:noFill/>
          </p:spPr>
          <p:txBody>
            <a:bodyPr wrap="none" rtlCol="0">
              <a:spAutoFit/>
            </a:bodyPr>
            <a:lstStyle/>
            <a:p>
              <a:r>
                <a:rPr lang="bn-BD" sz="3200" dirty="0">
                  <a:solidFill>
                    <a:prstClr val="black"/>
                  </a:solidFill>
                  <a:latin typeface="NikoshBAN" pitchFamily="2" charset="0"/>
                  <a:cs typeface="NikoshBAN" pitchFamily="2" charset="0"/>
                </a:rPr>
                <a:t>(</a:t>
              </a:r>
              <a:r>
                <a:rPr lang="en-US" sz="3200" dirty="0">
                  <a:solidFill>
                    <a:prstClr val="black"/>
                  </a:solidFill>
                  <a:latin typeface="NikoshBAN" pitchFamily="2" charset="0"/>
                  <a:cs typeface="NikoshBAN" pitchFamily="2" charset="0"/>
                </a:rPr>
                <a:t>iii</a:t>
              </a:r>
              <a:r>
                <a:rPr lang="bn-BD" sz="3200" dirty="0">
                  <a:solidFill>
                    <a:prstClr val="black"/>
                  </a:solidFill>
                  <a:latin typeface="NikoshBAN" pitchFamily="2" charset="0"/>
                  <a:cs typeface="NikoshBAN" pitchFamily="2" charset="0"/>
                </a:rPr>
                <a:t>)</a:t>
              </a:r>
              <a:r>
                <a:rPr lang="en-US" sz="3200" dirty="0">
                  <a:solidFill>
                    <a:prstClr val="black"/>
                  </a:solidFill>
                  <a:latin typeface="NikoshBAN" pitchFamily="2" charset="0"/>
                  <a:cs typeface="NikoshBAN" pitchFamily="2" charset="0"/>
                </a:rPr>
                <a:t> </a:t>
              </a:r>
              <a:r>
                <a:rPr lang="bn-BD" sz="3200" dirty="0">
                  <a:solidFill>
                    <a:prstClr val="black"/>
                  </a:solidFill>
                  <a:latin typeface="NikoshBAN" pitchFamily="2" charset="0"/>
                  <a:cs typeface="NikoshBAN" pitchFamily="2" charset="0"/>
                </a:rPr>
                <a:t>ক্রেন তৈরিতে </a:t>
              </a:r>
            </a:p>
            <a:p>
              <a:endParaRPr lang="en-US" sz="3200" dirty="0">
                <a:solidFill>
                  <a:prstClr val="black"/>
                </a:solidFill>
                <a:latin typeface="NikoshBAN" pitchFamily="2" charset="0"/>
                <a:cs typeface="NikoshBAN" pitchFamily="2" charset="0"/>
              </a:endParaRPr>
            </a:p>
          </p:txBody>
        </p:sp>
        <p:grpSp>
          <p:nvGrpSpPr>
            <p:cNvPr id="7" name="Group 13"/>
            <p:cNvGrpSpPr/>
            <p:nvPr/>
          </p:nvGrpSpPr>
          <p:grpSpPr>
            <a:xfrm>
              <a:off x="838200" y="2895600"/>
              <a:ext cx="7105868" cy="980420"/>
              <a:chOff x="838200" y="3124200"/>
              <a:chExt cx="7105868" cy="980420"/>
            </a:xfrm>
          </p:grpSpPr>
          <p:sp>
            <p:nvSpPr>
              <p:cNvPr id="8" name="TextBox 7"/>
              <p:cNvSpPr txBox="1"/>
              <p:nvPr/>
            </p:nvSpPr>
            <p:spPr>
              <a:xfrm>
                <a:off x="838200" y="3124200"/>
                <a:ext cx="2914580" cy="584775"/>
              </a:xfrm>
              <a:prstGeom prst="rect">
                <a:avLst/>
              </a:prstGeom>
              <a:noFill/>
            </p:spPr>
            <p:txBody>
              <a:bodyPr wrap="none" rtlCol="0">
                <a:spAutoFit/>
              </a:bodyPr>
              <a:lstStyle/>
              <a:p>
                <a:r>
                  <a:rPr lang="bn-BD" sz="3200" dirty="0">
                    <a:solidFill>
                      <a:prstClr val="black"/>
                    </a:solidFill>
                    <a:latin typeface="NikoshBAN" pitchFamily="2" charset="0"/>
                    <a:cs typeface="NikoshBAN" pitchFamily="2" charset="0"/>
                  </a:rPr>
                  <a:t>নিচের কোনটি সঠিক?</a:t>
                </a:r>
                <a:endParaRPr lang="en-US" sz="3200" dirty="0">
                  <a:solidFill>
                    <a:prstClr val="black"/>
                  </a:solidFill>
                  <a:latin typeface="NikoshBAN" pitchFamily="2" charset="0"/>
                  <a:cs typeface="NikoshBAN" pitchFamily="2" charset="0"/>
                </a:endParaRPr>
              </a:p>
            </p:txBody>
          </p:sp>
          <p:grpSp>
            <p:nvGrpSpPr>
              <p:cNvPr id="9" name="Group 12"/>
              <p:cNvGrpSpPr/>
              <p:nvPr/>
            </p:nvGrpSpPr>
            <p:grpSpPr>
              <a:xfrm>
                <a:off x="914400" y="3581400"/>
                <a:ext cx="7029668" cy="523220"/>
                <a:chOff x="914400" y="3886200"/>
                <a:chExt cx="7029668" cy="523220"/>
              </a:xfrm>
            </p:grpSpPr>
            <p:sp>
              <p:nvSpPr>
                <p:cNvPr id="10" name="TextBox 8"/>
                <p:cNvSpPr txBox="1"/>
                <p:nvPr/>
              </p:nvSpPr>
              <p:spPr>
                <a:xfrm>
                  <a:off x="914400" y="3886200"/>
                  <a:ext cx="1401346"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(ক) </a:t>
                  </a:r>
                  <a:r>
                    <a:rPr lang="en-US" sz="2800" dirty="0">
                      <a:solidFill>
                        <a:prstClr val="black"/>
                      </a:solidFill>
                      <a:latin typeface="NikoshBAN" pitchFamily="2" charset="0"/>
                      <a:cs typeface="NikoshBAN" pitchFamily="2" charset="0"/>
                    </a:rPr>
                    <a:t>i , iii</a:t>
                  </a:r>
                </a:p>
              </p:txBody>
            </p:sp>
            <p:sp>
              <p:nvSpPr>
                <p:cNvPr id="11" name="TextBox 10"/>
                <p:cNvSpPr txBox="1"/>
                <p:nvPr/>
              </p:nvSpPr>
              <p:spPr>
                <a:xfrm>
                  <a:off x="2791143" y="3886200"/>
                  <a:ext cx="1247457"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(খ) </a:t>
                  </a:r>
                  <a:r>
                    <a:rPr lang="en-US" sz="2800" dirty="0" err="1">
                      <a:solidFill>
                        <a:prstClr val="black"/>
                      </a:solidFill>
                      <a:latin typeface="NikoshBAN" pitchFamily="2" charset="0"/>
                      <a:cs typeface="NikoshBAN" pitchFamily="2" charset="0"/>
                    </a:rPr>
                    <a:t>i</a:t>
                  </a:r>
                  <a:r>
                    <a:rPr lang="en-US" sz="2800" dirty="0">
                      <a:solidFill>
                        <a:prstClr val="black"/>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 </a:t>
                  </a:r>
                  <a:r>
                    <a:rPr lang="en-US" sz="2800" dirty="0">
                      <a:solidFill>
                        <a:prstClr val="black"/>
                      </a:solidFill>
                      <a:latin typeface="NikoshBAN" pitchFamily="2" charset="0"/>
                      <a:cs typeface="NikoshBAN" pitchFamily="2" charset="0"/>
                    </a:rPr>
                    <a:t>ii</a:t>
                  </a:r>
                </a:p>
              </p:txBody>
            </p:sp>
            <p:sp>
              <p:nvSpPr>
                <p:cNvPr id="12" name="TextBox 11"/>
                <p:cNvSpPr txBox="1"/>
                <p:nvPr/>
              </p:nvSpPr>
              <p:spPr>
                <a:xfrm>
                  <a:off x="4343400" y="3886200"/>
                  <a:ext cx="1834156"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(গ) </a:t>
                  </a:r>
                  <a:r>
                    <a:rPr lang="en-US" sz="2800" dirty="0" err="1">
                      <a:solidFill>
                        <a:prstClr val="black"/>
                      </a:solidFill>
                      <a:latin typeface="NikoshBAN" pitchFamily="2" charset="0"/>
                      <a:cs typeface="NikoshBAN" pitchFamily="2" charset="0"/>
                    </a:rPr>
                    <a:t>i</a:t>
                  </a:r>
                  <a:r>
                    <a:rPr lang="en-US" sz="2800" dirty="0">
                      <a:solidFill>
                        <a:prstClr val="black"/>
                      </a:solidFill>
                      <a:latin typeface="NikoshBAN" pitchFamily="2" charset="0"/>
                      <a:cs typeface="NikoshBAN" pitchFamily="2" charset="0"/>
                    </a:rPr>
                    <a:t> , ii, iii </a:t>
                  </a:r>
                </a:p>
              </p:txBody>
            </p:sp>
            <p:sp>
              <p:nvSpPr>
                <p:cNvPr id="13" name="TextBox 12"/>
                <p:cNvSpPr txBox="1"/>
                <p:nvPr/>
              </p:nvSpPr>
              <p:spPr>
                <a:xfrm>
                  <a:off x="6477000" y="3886200"/>
                  <a:ext cx="1467068"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(ঘ) </a:t>
                  </a:r>
                  <a:r>
                    <a:rPr lang="en-US" sz="2800" dirty="0">
                      <a:solidFill>
                        <a:prstClr val="black"/>
                      </a:solidFill>
                      <a:latin typeface="NikoshBAN" pitchFamily="2" charset="0"/>
                      <a:cs typeface="NikoshBAN" pitchFamily="2" charset="0"/>
                    </a:rPr>
                    <a:t>ii , iii</a:t>
                  </a:r>
                </a:p>
              </p:txBody>
            </p:sp>
          </p:grpSp>
        </p:grpSp>
      </p:grpSp>
      <p:sp>
        <p:nvSpPr>
          <p:cNvPr id="14" name="Freeform 13"/>
          <p:cNvSpPr/>
          <p:nvPr/>
        </p:nvSpPr>
        <p:spPr>
          <a:xfrm>
            <a:off x="990600" y="35052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sp>
        <p:nvSpPr>
          <p:cNvPr id="15" name="TextBox 14"/>
          <p:cNvSpPr txBox="1"/>
          <p:nvPr/>
        </p:nvSpPr>
        <p:spPr>
          <a:xfrm>
            <a:off x="3429000" y="228600"/>
            <a:ext cx="1398140" cy="707886"/>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a:solidFill>
                  <a:prstClr val="black"/>
                </a:solidFill>
                <a:latin typeface="NikoshBAN" pitchFamily="2" charset="0"/>
                <a:cs typeface="NikoshBAN" pitchFamily="2" charset="0"/>
              </a:rPr>
              <a:t>মূল্যায়ন</a:t>
            </a:r>
            <a:endParaRPr lang="en-US" sz="4000" dirty="0">
              <a:solidFill>
                <a:prstClr val="black"/>
              </a:solidFill>
              <a:latin typeface="NikoshBAN" pitchFamily="2" charset="0"/>
              <a:cs typeface="NikoshBAN" pitchFamily="2" charset="0"/>
            </a:endParaRPr>
          </a:p>
        </p:txBody>
      </p:sp>
      <p:sp>
        <p:nvSpPr>
          <p:cNvPr id="16" name="Frame 15"/>
          <p:cNvSpPr/>
          <p:nvPr/>
        </p:nvSpPr>
        <p:spPr>
          <a:xfrm>
            <a:off x="0" y="0"/>
            <a:ext cx="9144000" cy="6858000"/>
          </a:xfrm>
          <a:prstGeom prst="frame">
            <a:avLst>
              <a:gd name="adj1" fmla="val 261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noFill/>
            </a:endParaRPr>
          </a:p>
        </p:txBody>
      </p:sp>
      <p:grpSp>
        <p:nvGrpSpPr>
          <p:cNvPr id="17" name="Group 15"/>
          <p:cNvGrpSpPr/>
          <p:nvPr/>
        </p:nvGrpSpPr>
        <p:grpSpPr>
          <a:xfrm>
            <a:off x="381000" y="4596825"/>
            <a:ext cx="8026966" cy="1209020"/>
            <a:chOff x="609600" y="990600"/>
            <a:chExt cx="8026966" cy="1209020"/>
          </a:xfrm>
        </p:grpSpPr>
        <p:sp>
          <p:nvSpPr>
            <p:cNvPr id="18" name="TextBox 17"/>
            <p:cNvSpPr txBox="1"/>
            <p:nvPr/>
          </p:nvSpPr>
          <p:spPr>
            <a:xfrm>
              <a:off x="685800" y="990600"/>
              <a:ext cx="7624203" cy="584775"/>
            </a:xfrm>
            <a:prstGeom prst="rect">
              <a:avLst/>
            </a:prstGeom>
            <a:noFill/>
          </p:spPr>
          <p:txBody>
            <a:bodyPr wrap="none" rtlCol="0">
              <a:spAutoFit/>
            </a:bodyPr>
            <a:lstStyle/>
            <a:p>
              <a:r>
                <a:rPr lang="bn-BD" sz="3200" dirty="0">
                  <a:solidFill>
                    <a:prstClr val="black"/>
                  </a:solidFill>
                  <a:latin typeface="NikoshBAN" pitchFamily="2" charset="0"/>
                  <a:cs typeface="NikoshBAN" pitchFamily="2" charset="0"/>
                </a:rPr>
                <a:t>তাড়িতচৌম্বক আবেশের উপর ভিত্তি করে কী তৈরি করা হয়?</a:t>
              </a:r>
              <a:endParaRPr lang="en-US" sz="3200" dirty="0">
                <a:solidFill>
                  <a:prstClr val="black"/>
                </a:solidFill>
                <a:latin typeface="NikoshBAN" pitchFamily="2" charset="0"/>
                <a:cs typeface="NikoshBAN" pitchFamily="2" charset="0"/>
              </a:endParaRPr>
            </a:p>
          </p:txBody>
        </p:sp>
        <p:grpSp>
          <p:nvGrpSpPr>
            <p:cNvPr id="19" name="Group 12"/>
            <p:cNvGrpSpPr/>
            <p:nvPr/>
          </p:nvGrpSpPr>
          <p:grpSpPr>
            <a:xfrm>
              <a:off x="609600" y="1636335"/>
              <a:ext cx="8026966" cy="563285"/>
              <a:chOff x="838200" y="3846135"/>
              <a:chExt cx="8026966" cy="563285"/>
            </a:xfrm>
          </p:grpSpPr>
          <p:sp>
            <p:nvSpPr>
              <p:cNvPr id="20" name="TextBox 19"/>
              <p:cNvSpPr txBox="1"/>
              <p:nvPr/>
            </p:nvSpPr>
            <p:spPr>
              <a:xfrm>
                <a:off x="838200" y="3886200"/>
                <a:ext cx="2073003"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(ক) তড়িৎ মোটর</a:t>
                </a:r>
                <a:endParaRPr lang="en-US" sz="2800" dirty="0">
                  <a:solidFill>
                    <a:prstClr val="black"/>
                  </a:solidFill>
                  <a:latin typeface="NikoshBAN" pitchFamily="2" charset="0"/>
                  <a:cs typeface="NikoshBAN" pitchFamily="2" charset="0"/>
                </a:endParaRPr>
              </a:p>
            </p:txBody>
          </p:sp>
          <p:sp>
            <p:nvSpPr>
              <p:cNvPr id="21" name="TextBox 20"/>
              <p:cNvSpPr txBox="1"/>
              <p:nvPr/>
            </p:nvSpPr>
            <p:spPr>
              <a:xfrm>
                <a:off x="2895600" y="3846135"/>
                <a:ext cx="1781257"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(খ) জেনারেটর</a:t>
                </a:r>
                <a:endParaRPr lang="en-US" sz="2800" dirty="0">
                  <a:solidFill>
                    <a:prstClr val="black"/>
                  </a:solidFill>
                  <a:latin typeface="NikoshBAN" pitchFamily="2" charset="0"/>
                  <a:cs typeface="NikoshBAN" pitchFamily="2" charset="0"/>
                </a:endParaRPr>
              </a:p>
            </p:txBody>
          </p:sp>
          <p:sp>
            <p:nvSpPr>
              <p:cNvPr id="22" name="TextBox 21"/>
              <p:cNvSpPr txBox="1"/>
              <p:nvPr/>
            </p:nvSpPr>
            <p:spPr>
              <a:xfrm>
                <a:off x="4724400" y="3886200"/>
                <a:ext cx="1861407"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(গ) ট্রান্সফরমার</a:t>
                </a:r>
                <a:endParaRPr lang="en-US" sz="2800" dirty="0">
                  <a:solidFill>
                    <a:prstClr val="black"/>
                  </a:solidFill>
                  <a:latin typeface="NikoshBAN" pitchFamily="2" charset="0"/>
                  <a:cs typeface="NikoshBAN" pitchFamily="2" charset="0"/>
                </a:endParaRPr>
              </a:p>
            </p:txBody>
          </p:sp>
          <p:sp>
            <p:nvSpPr>
              <p:cNvPr id="23" name="TextBox 22"/>
              <p:cNvSpPr txBox="1"/>
              <p:nvPr/>
            </p:nvSpPr>
            <p:spPr>
              <a:xfrm>
                <a:off x="6705600" y="3886200"/>
                <a:ext cx="2159566"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(ঘ) বৈদ্যুতিক বাল্ব</a:t>
                </a:r>
                <a:endParaRPr lang="en-US" sz="2800" dirty="0">
                  <a:solidFill>
                    <a:prstClr val="black"/>
                  </a:solidFill>
                  <a:latin typeface="NikoshBAN" pitchFamily="2" charset="0"/>
                  <a:cs typeface="NikoshBAN" pitchFamily="2" charset="0"/>
                </a:endParaRPr>
              </a:p>
            </p:txBody>
          </p:sp>
        </p:grpSp>
      </p:grpSp>
      <p:sp>
        <p:nvSpPr>
          <p:cNvPr id="24" name="Freeform 23"/>
          <p:cNvSpPr/>
          <p:nvPr/>
        </p:nvSpPr>
        <p:spPr>
          <a:xfrm>
            <a:off x="4343400" y="53340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trips(upRigh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519080" y="268069"/>
            <a:ext cx="181492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a:solidFill>
                  <a:prstClr val="black"/>
                </a:solidFill>
                <a:latin typeface="NikoshBAN" pitchFamily="2" charset="0"/>
                <a:cs typeface="NikoshBAN" pitchFamily="2" charset="0"/>
              </a:rPr>
              <a:t>বাড়ির কাজ</a:t>
            </a:r>
            <a:endParaRPr lang="en-US" sz="3600" dirty="0">
              <a:solidFill>
                <a:prstClr val="black"/>
              </a:solidFill>
              <a:latin typeface="NikoshBAN" pitchFamily="2" charset="0"/>
              <a:cs typeface="NikoshBAN" pitchFamily="2" charset="0"/>
            </a:endParaRPr>
          </a:p>
        </p:txBody>
      </p:sp>
      <p:sp>
        <p:nvSpPr>
          <p:cNvPr id="5" name="Frame 4"/>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TextBox 6">
            <a:extLst>
              <a:ext uri="{FF2B5EF4-FFF2-40B4-BE49-F238E27FC236}">
                <a16:creationId xmlns:a16="http://schemas.microsoft.com/office/drawing/2014/main" id="{E7EA9A22-07C6-4C92-9BAB-82AF4015AB05}"/>
              </a:ext>
            </a:extLst>
          </p:cNvPr>
          <p:cNvSpPr txBox="1"/>
          <p:nvPr/>
        </p:nvSpPr>
        <p:spPr>
          <a:xfrm>
            <a:off x="1454740" y="4267200"/>
            <a:ext cx="5943600" cy="1200329"/>
          </a:xfrm>
          <a:prstGeom prst="rect">
            <a:avLst/>
          </a:prstGeom>
          <a:noFill/>
        </p:spPr>
        <p:txBody>
          <a:bodyPr wrap="square">
            <a:spAutoFit/>
          </a:bodyPr>
          <a:lstStyle/>
          <a:p>
            <a:r>
              <a:rPr lang="bn-BD" sz="3600" dirty="0">
                <a:latin typeface="NikoshBAN" pitchFamily="2" charset="0"/>
                <a:cs typeface="NikoshBAN" pitchFamily="2" charset="0"/>
              </a:rPr>
              <a:t>বিদ্যুৎ প্রবাহ দিকের সাথে চৌম্বকক্ষেত্রের সম্প</a:t>
            </a:r>
            <a:r>
              <a:rPr lang="en-US" sz="3600" dirty="0" err="1">
                <a:latin typeface="NikoshBAN" pitchFamily="2" charset="0"/>
                <a:cs typeface="NikoshBAN" pitchFamily="2" charset="0"/>
              </a:rPr>
              <a:t>র্কের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অনুরূপ</a:t>
            </a:r>
            <a:r>
              <a:rPr lang="en-US" sz="3600" dirty="0">
                <a:latin typeface="NikoshBAN" pitchFamily="2" charset="0"/>
                <a:cs typeface="NikoshBAN" pitchFamily="2" charset="0"/>
              </a:rPr>
              <a:t> </a:t>
            </a:r>
            <a:r>
              <a:rPr lang="en-US" sz="3600" dirty="0" err="1">
                <a:latin typeface="NikoshBAN" pitchFamily="2" charset="0"/>
                <a:cs typeface="NikoshBAN" pitchFamily="2" charset="0"/>
              </a:rPr>
              <a:t>চিত্র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একে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আনবে</a:t>
            </a:r>
            <a:r>
              <a:rPr lang="en-US" sz="3600" dirty="0">
                <a:latin typeface="NikoshBAN" pitchFamily="2" charset="0"/>
                <a:cs typeface="NikoshBAN" pitchFamily="2" charset="0"/>
              </a:rPr>
              <a:t>।</a:t>
            </a:r>
            <a:endParaRPr lang="en-US" sz="3600" dirty="0"/>
          </a:p>
        </p:txBody>
      </p:sp>
      <p:pic>
        <p:nvPicPr>
          <p:cNvPr id="6" name="Picture 5">
            <a:extLst>
              <a:ext uri="{FF2B5EF4-FFF2-40B4-BE49-F238E27FC236}">
                <a16:creationId xmlns:a16="http://schemas.microsoft.com/office/drawing/2014/main" id="{5856704E-6535-4DF6-B2CA-7C2F35C7E2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669" y="1077738"/>
            <a:ext cx="2778478" cy="3026125"/>
          </a:xfrm>
          <a:prstGeom prst="rect">
            <a:avLst/>
          </a:prstGeom>
        </p:spPr>
      </p:pic>
    </p:spTree>
    <p:extLst>
      <p:ext uri="{BB962C8B-B14F-4D97-AF65-F5344CB8AC3E}">
        <p14:creationId xmlns:p14="http://schemas.microsoft.com/office/powerpoint/2010/main" val="6042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rame 8"/>
          <p:cNvSpPr/>
          <p:nvPr/>
        </p:nvSpPr>
        <p:spPr>
          <a:xfrm>
            <a:off x="0" y="0"/>
            <a:ext cx="9144000" cy="6858000"/>
          </a:xfrm>
          <a:prstGeom prst="frame">
            <a:avLst>
              <a:gd name="adj1" fmla="val 2615"/>
            </a:avLst>
          </a:prstGeom>
          <a:solidFill>
            <a:schemeClr val="accent3">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6" name="Picture 5">
            <a:extLst>
              <a:ext uri="{FF2B5EF4-FFF2-40B4-BE49-F238E27FC236}">
                <a16:creationId xmlns:a16="http://schemas.microsoft.com/office/drawing/2014/main" id="{33DD9C57-926F-455C-86B5-DA6A19400F3C}"/>
              </a:ext>
            </a:extLst>
          </p:cNvPr>
          <p:cNvPicPr>
            <a:picLocks noChangeAspect="1"/>
          </p:cNvPicPr>
          <p:nvPr/>
        </p:nvPicPr>
        <p:blipFill rotWithShape="1">
          <a:blip r:embed="rId2">
            <a:extLst>
              <a:ext uri="{28A0092B-C50C-407E-A947-70E740481C1C}">
                <a14:useLocalDpi xmlns:a14="http://schemas.microsoft.com/office/drawing/2010/main" val="0"/>
              </a:ext>
            </a:extLst>
          </a:blip>
          <a:srcRect t="23846" b="36354"/>
          <a:stretch/>
        </p:blipFill>
        <p:spPr>
          <a:xfrm>
            <a:off x="914400" y="1143000"/>
            <a:ext cx="2352675" cy="19713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110C0668-3AB0-44C6-8BD3-E94E24891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4444" y="304128"/>
            <a:ext cx="3504537" cy="2210472"/>
          </a:xfrm>
          <a:prstGeom prst="rect">
            <a:avLst/>
          </a:prstGeom>
        </p:spPr>
      </p:pic>
      <p:sp>
        <p:nvSpPr>
          <p:cNvPr id="2" name="TextBox 1">
            <a:extLst>
              <a:ext uri="{FF2B5EF4-FFF2-40B4-BE49-F238E27FC236}">
                <a16:creationId xmlns:a16="http://schemas.microsoft.com/office/drawing/2014/main" id="{7B39BB5E-8DBE-46C9-9196-3E0B317E1341}"/>
              </a:ext>
            </a:extLst>
          </p:cNvPr>
          <p:cNvSpPr txBox="1"/>
          <p:nvPr/>
        </p:nvSpPr>
        <p:spPr>
          <a:xfrm>
            <a:off x="267780" y="3608739"/>
            <a:ext cx="4529060" cy="2215991"/>
          </a:xfrm>
          <a:prstGeom prst="rect">
            <a:avLst/>
          </a:prstGeom>
          <a:noFill/>
        </p:spPr>
        <p:txBody>
          <a:bodyPr wrap="square" rtlCol="0">
            <a:spAutoFit/>
          </a:bodyPr>
          <a:lstStyle/>
          <a:p>
            <a:pPr algn="ctr"/>
            <a:r>
              <a:rPr lang="en-US" sz="2400" b="1" dirty="0" err="1">
                <a:solidFill>
                  <a:prstClr val="black"/>
                </a:solidFill>
                <a:latin typeface="NikoshBAN" pitchFamily="2" charset="0"/>
                <a:cs typeface="NikoshBAN" pitchFamily="2" charset="0"/>
              </a:rPr>
              <a:t>মো</a:t>
            </a:r>
            <a:r>
              <a:rPr lang="en-US" sz="2400" b="1" dirty="0">
                <a:solidFill>
                  <a:prstClr val="black"/>
                </a:solidFill>
                <a:latin typeface="NikoshBAN" pitchFamily="2" charset="0"/>
                <a:cs typeface="NikoshBAN" pitchFamily="2" charset="0"/>
              </a:rPr>
              <a:t>: </a:t>
            </a:r>
            <a:r>
              <a:rPr lang="en-US" sz="2400" b="1" dirty="0" err="1">
                <a:solidFill>
                  <a:prstClr val="black"/>
                </a:solidFill>
                <a:latin typeface="NikoshBAN" pitchFamily="2" charset="0"/>
                <a:cs typeface="NikoshBAN" pitchFamily="2" charset="0"/>
              </a:rPr>
              <a:t>আহসান</a:t>
            </a:r>
            <a:r>
              <a:rPr lang="en-US" sz="2400" b="1" dirty="0">
                <a:solidFill>
                  <a:prstClr val="black"/>
                </a:solidFill>
                <a:latin typeface="NikoshBAN" pitchFamily="2" charset="0"/>
                <a:cs typeface="NikoshBAN" pitchFamily="2" charset="0"/>
              </a:rPr>
              <a:t> </a:t>
            </a:r>
            <a:r>
              <a:rPr lang="en-US" sz="2400" b="1" dirty="0" err="1">
                <a:solidFill>
                  <a:prstClr val="black"/>
                </a:solidFill>
                <a:latin typeface="NikoshBAN" pitchFamily="2" charset="0"/>
                <a:cs typeface="NikoshBAN" pitchFamily="2" charset="0"/>
              </a:rPr>
              <a:t>হাবিব</a:t>
            </a:r>
            <a:endParaRPr lang="en-US" sz="2400" b="1" dirty="0">
              <a:solidFill>
                <a:prstClr val="black"/>
              </a:solidFill>
              <a:latin typeface="NikoshBAN" pitchFamily="2" charset="0"/>
              <a:cs typeface="NikoshBAN" pitchFamily="2" charset="0"/>
            </a:endParaRPr>
          </a:p>
          <a:p>
            <a:pPr algn="ctr"/>
            <a:r>
              <a:rPr lang="bn-BD" sz="2400" dirty="0">
                <a:solidFill>
                  <a:prstClr val="black"/>
                </a:solidFill>
                <a:latin typeface="NikoshBAN" pitchFamily="2" charset="0"/>
                <a:cs typeface="NikoshBAN" pitchFamily="2" charset="0"/>
              </a:rPr>
              <a:t>সহকারি</a:t>
            </a:r>
            <a:r>
              <a:rPr lang="en-US" sz="2400" dirty="0">
                <a:solidFill>
                  <a:prstClr val="black"/>
                </a:solidFill>
                <a:latin typeface="NikoshBAN" pitchFamily="2" charset="0"/>
                <a:cs typeface="NikoshBAN" pitchFamily="2" charset="0"/>
              </a:rPr>
              <a:t> </a:t>
            </a:r>
            <a:r>
              <a:rPr lang="en-US" sz="2400" dirty="0" err="1">
                <a:solidFill>
                  <a:prstClr val="black"/>
                </a:solidFill>
                <a:latin typeface="NikoshBAN" pitchFamily="2" charset="0"/>
                <a:cs typeface="NikoshBAN" pitchFamily="2" charset="0"/>
              </a:rPr>
              <a:t>শিক্ষক</a:t>
            </a:r>
            <a:r>
              <a:rPr lang="en-US" sz="2400" dirty="0">
                <a:solidFill>
                  <a:prstClr val="black"/>
                </a:solidFill>
                <a:latin typeface="NikoshBAN" pitchFamily="2" charset="0"/>
                <a:cs typeface="NikoshBAN" pitchFamily="2" charset="0"/>
              </a:rPr>
              <a:t> (</a:t>
            </a:r>
            <a:r>
              <a:rPr lang="as-IN" sz="2400" dirty="0">
                <a:solidFill>
                  <a:prstClr val="black"/>
                </a:solidFill>
                <a:latin typeface="NikoshBAN" pitchFamily="2" charset="0"/>
                <a:cs typeface="NikoshBAN" pitchFamily="2" charset="0"/>
              </a:rPr>
              <a:t>ব</a:t>
            </a:r>
            <a:r>
              <a:rPr lang="en-US" sz="2400" dirty="0" err="1">
                <a:solidFill>
                  <a:prstClr val="black"/>
                </a:solidFill>
                <a:latin typeface="NikoshBAN" pitchFamily="2" charset="0"/>
                <a:cs typeface="NikoshBAN" pitchFamily="2" charset="0"/>
              </a:rPr>
              <a:t>িজ্ঞান</a:t>
            </a:r>
            <a:r>
              <a:rPr lang="en-US" sz="2400" dirty="0">
                <a:solidFill>
                  <a:prstClr val="black"/>
                </a:solidFill>
                <a:latin typeface="NikoshBAN" pitchFamily="2" charset="0"/>
                <a:cs typeface="NikoshBAN" pitchFamily="2" charset="0"/>
              </a:rPr>
              <a:t>)</a:t>
            </a:r>
          </a:p>
          <a:p>
            <a:pPr algn="ctr"/>
            <a:r>
              <a:rPr lang="en-US" sz="2400" spc="-150" dirty="0" err="1">
                <a:solidFill>
                  <a:prstClr val="black"/>
                </a:solidFill>
                <a:latin typeface="NikoshBAN" pitchFamily="2" charset="0"/>
                <a:cs typeface="NikoshBAN" pitchFamily="2" charset="0"/>
              </a:rPr>
              <a:t>বুরুজবাগান</a:t>
            </a:r>
            <a:r>
              <a:rPr lang="en-US" sz="2400" spc="-150" dirty="0">
                <a:solidFill>
                  <a:prstClr val="black"/>
                </a:solidFill>
                <a:latin typeface="NikoshBAN" pitchFamily="2" charset="0"/>
                <a:cs typeface="NikoshBAN" pitchFamily="2" charset="0"/>
              </a:rPr>
              <a:t> </a:t>
            </a:r>
            <a:r>
              <a:rPr lang="en-US" sz="2400" spc="-150" dirty="0" err="1">
                <a:solidFill>
                  <a:prstClr val="black"/>
                </a:solidFill>
                <a:latin typeface="NikoshBAN" pitchFamily="2" charset="0"/>
                <a:cs typeface="NikoshBAN" pitchFamily="2" charset="0"/>
              </a:rPr>
              <a:t>উচ্চ</a:t>
            </a:r>
            <a:r>
              <a:rPr lang="en-US" sz="2400" spc="-150" dirty="0">
                <a:solidFill>
                  <a:prstClr val="black"/>
                </a:solidFill>
                <a:latin typeface="NikoshBAN" pitchFamily="2" charset="0"/>
                <a:cs typeface="NikoshBAN" pitchFamily="2" charset="0"/>
              </a:rPr>
              <a:t> </a:t>
            </a:r>
            <a:r>
              <a:rPr lang="as-IN" sz="2400" spc="-150" dirty="0">
                <a:solidFill>
                  <a:prstClr val="black"/>
                </a:solidFill>
                <a:latin typeface="NikoshBAN" pitchFamily="2" charset="0"/>
                <a:cs typeface="NikoshBAN" pitchFamily="2" charset="0"/>
              </a:rPr>
              <a:t>ব</a:t>
            </a:r>
            <a:r>
              <a:rPr lang="en-US" sz="2400" spc="-150" dirty="0">
                <a:solidFill>
                  <a:prstClr val="black"/>
                </a:solidFill>
                <a:latin typeface="NikoshBAN" pitchFamily="2" charset="0"/>
                <a:cs typeface="NikoshBAN" pitchFamily="2" charset="0"/>
              </a:rPr>
              <a:t>া</a:t>
            </a:r>
            <a:r>
              <a:rPr lang="as-IN" sz="2400" spc="-150" dirty="0">
                <a:solidFill>
                  <a:prstClr val="black"/>
                </a:solidFill>
                <a:latin typeface="NikoshBAN" pitchFamily="2" charset="0"/>
                <a:cs typeface="NikoshBAN" pitchFamily="2" charset="0"/>
              </a:rPr>
              <a:t>ল</a:t>
            </a:r>
            <a:r>
              <a:rPr lang="en-US" sz="2400" spc="-150" dirty="0">
                <a:solidFill>
                  <a:prstClr val="black"/>
                </a:solidFill>
                <a:latin typeface="NikoshBAN" pitchFamily="2" charset="0"/>
                <a:cs typeface="NikoshBAN" pitchFamily="2" charset="0"/>
              </a:rPr>
              <a:t>ি</a:t>
            </a:r>
            <a:r>
              <a:rPr lang="as-IN" sz="2400" spc="-150" dirty="0">
                <a:solidFill>
                  <a:prstClr val="black"/>
                </a:solidFill>
                <a:latin typeface="NikoshBAN" pitchFamily="2" charset="0"/>
                <a:cs typeface="NikoshBAN" pitchFamily="2" charset="0"/>
              </a:rPr>
              <a:t>ক</a:t>
            </a:r>
            <a:r>
              <a:rPr lang="en-US" sz="2400" spc="-150" dirty="0">
                <a:solidFill>
                  <a:prstClr val="black"/>
                </a:solidFill>
                <a:latin typeface="NikoshBAN" pitchFamily="2" charset="0"/>
                <a:cs typeface="NikoshBAN" pitchFamily="2" charset="0"/>
              </a:rPr>
              <a:t>া </a:t>
            </a:r>
            <a:r>
              <a:rPr lang="en-US" sz="2400" spc="-150" dirty="0" err="1">
                <a:solidFill>
                  <a:prstClr val="black"/>
                </a:solidFill>
                <a:latin typeface="NikoshBAN" pitchFamily="2" charset="0"/>
                <a:cs typeface="NikoshBAN" pitchFamily="2" charset="0"/>
              </a:rPr>
              <a:t>বিদ্যালয়</a:t>
            </a:r>
            <a:endParaRPr lang="en-US" sz="2400" spc="-150" dirty="0">
              <a:solidFill>
                <a:prstClr val="black"/>
              </a:solidFill>
              <a:latin typeface="NikoshBAN" pitchFamily="2" charset="0"/>
              <a:cs typeface="NikoshBAN" pitchFamily="2" charset="0"/>
            </a:endParaRPr>
          </a:p>
          <a:p>
            <a:pPr algn="ctr"/>
            <a:r>
              <a:rPr lang="en-US" sz="2400" dirty="0" err="1">
                <a:solidFill>
                  <a:prstClr val="black"/>
                </a:solidFill>
                <a:latin typeface="NikoshBAN" pitchFamily="2" charset="0"/>
                <a:cs typeface="NikoshBAN" pitchFamily="2" charset="0"/>
              </a:rPr>
              <a:t>নাভারন,শার্শা</a:t>
            </a:r>
            <a:r>
              <a:rPr lang="en-US" sz="2400" dirty="0">
                <a:solidFill>
                  <a:prstClr val="black"/>
                </a:solidFill>
                <a:latin typeface="NikoshBAN" pitchFamily="2" charset="0"/>
                <a:cs typeface="NikoshBAN" pitchFamily="2" charset="0"/>
              </a:rPr>
              <a:t>, </a:t>
            </a:r>
            <a:r>
              <a:rPr lang="en-US" sz="2400" dirty="0" err="1">
                <a:solidFill>
                  <a:prstClr val="black"/>
                </a:solidFill>
                <a:latin typeface="NikoshBAN" pitchFamily="2" charset="0"/>
                <a:cs typeface="NikoshBAN" pitchFamily="2" charset="0"/>
              </a:rPr>
              <a:t>যশোর</a:t>
            </a:r>
            <a:r>
              <a:rPr lang="en-US" sz="2400" dirty="0">
                <a:solidFill>
                  <a:prstClr val="black"/>
                </a:solidFill>
                <a:latin typeface="NikoshBAN" pitchFamily="2" charset="0"/>
                <a:cs typeface="NikoshBAN" pitchFamily="2" charset="0"/>
              </a:rPr>
              <a:t>। </a:t>
            </a:r>
          </a:p>
          <a:p>
            <a:pPr algn="ctr"/>
            <a:r>
              <a:rPr lang="en-US" sz="2400" dirty="0">
                <a:solidFill>
                  <a:prstClr val="black"/>
                </a:solidFill>
                <a:latin typeface="Times New Roman" panose="02020603050405020304" pitchFamily="18" charset="0"/>
                <a:cs typeface="Times New Roman" panose="02020603050405020304" pitchFamily="18" charset="0"/>
              </a:rPr>
              <a:t>Email: ahsan5432@gmail.com</a:t>
            </a:r>
            <a:endParaRPr lang="en-US" sz="18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1631237F-1F52-4120-9E11-3F2629184DE0}"/>
              </a:ext>
            </a:extLst>
          </p:cNvPr>
          <p:cNvSpPr txBox="1"/>
          <p:nvPr/>
        </p:nvSpPr>
        <p:spPr>
          <a:xfrm>
            <a:off x="5015244" y="3312349"/>
            <a:ext cx="3773751" cy="2062103"/>
          </a:xfrm>
          <a:prstGeom prst="rect">
            <a:avLst/>
          </a:prstGeom>
          <a:noFill/>
        </p:spPr>
        <p:txBody>
          <a:bodyPr wrap="square" rtlCol="0">
            <a:spAutoFit/>
          </a:bodyPr>
          <a:lstStyle/>
          <a:p>
            <a:pPr algn="ctr"/>
            <a:r>
              <a:rPr lang="bn-BD" sz="1800" dirty="0">
                <a:solidFill>
                  <a:prstClr val="black"/>
                </a:solidFill>
                <a:latin typeface="NikoshBAN" pitchFamily="2" charset="0"/>
                <a:cs typeface="NikoshBAN" pitchFamily="2" charset="0"/>
              </a:rPr>
              <a:t> </a:t>
            </a:r>
            <a:r>
              <a:rPr lang="bn-BD" sz="3200" dirty="0">
                <a:solidFill>
                  <a:prstClr val="black"/>
                </a:solidFill>
                <a:latin typeface="NikoshBAN" pitchFamily="2" charset="0"/>
                <a:cs typeface="NikoshBAN" pitchFamily="2" charset="0"/>
              </a:rPr>
              <a:t>পদার্থ</a:t>
            </a:r>
            <a:r>
              <a:rPr lang="en-US" sz="3200" dirty="0" err="1">
                <a:solidFill>
                  <a:prstClr val="black"/>
                </a:solidFill>
                <a:latin typeface="NikoshBAN" pitchFamily="2" charset="0"/>
                <a:cs typeface="NikoshBAN" pitchFamily="2" charset="0"/>
              </a:rPr>
              <a:t>বিজ্ঞান</a:t>
            </a:r>
            <a:r>
              <a:rPr lang="en-US" sz="3200" dirty="0">
                <a:solidFill>
                  <a:prstClr val="black"/>
                </a:solidFill>
                <a:latin typeface="NikoshBAN" pitchFamily="2" charset="0"/>
                <a:cs typeface="NikoshBAN" pitchFamily="2" charset="0"/>
              </a:rPr>
              <a:t> </a:t>
            </a:r>
            <a:endParaRPr lang="bn-BD" sz="3200" dirty="0">
              <a:solidFill>
                <a:prstClr val="black"/>
              </a:solidFill>
              <a:latin typeface="NikoshBAN" pitchFamily="2" charset="0"/>
              <a:cs typeface="NikoshBAN" pitchFamily="2" charset="0"/>
            </a:endParaRPr>
          </a:p>
          <a:p>
            <a:pPr algn="ctr"/>
            <a:r>
              <a:rPr lang="bn-BD" sz="3200" dirty="0">
                <a:solidFill>
                  <a:prstClr val="black"/>
                </a:solidFill>
                <a:latin typeface="NikoshBAN" pitchFamily="2" charset="0"/>
                <a:cs typeface="NikoshBAN" pitchFamily="2" charset="0"/>
              </a:rPr>
              <a:t>  দশম</a:t>
            </a:r>
            <a:r>
              <a:rPr lang="en-US" sz="3200" dirty="0">
                <a:solidFill>
                  <a:prstClr val="black"/>
                </a:solidFill>
                <a:latin typeface="NikoshBAN" pitchFamily="2" charset="0"/>
                <a:cs typeface="NikoshBAN" pitchFamily="2" charset="0"/>
              </a:rPr>
              <a:t> </a:t>
            </a:r>
            <a:r>
              <a:rPr lang="en-US" sz="3200" dirty="0" err="1">
                <a:solidFill>
                  <a:prstClr val="black"/>
                </a:solidFill>
                <a:latin typeface="NikoshBAN" pitchFamily="2" charset="0"/>
                <a:cs typeface="NikoshBAN" pitchFamily="2" charset="0"/>
              </a:rPr>
              <a:t>শ্রেণি</a:t>
            </a:r>
            <a:r>
              <a:rPr lang="en-US" sz="3200" dirty="0">
                <a:solidFill>
                  <a:prstClr val="black"/>
                </a:solidFill>
                <a:latin typeface="NikoshBAN" pitchFamily="2" charset="0"/>
                <a:cs typeface="NikoshBAN" pitchFamily="2" charset="0"/>
              </a:rPr>
              <a:t>                  </a:t>
            </a:r>
            <a:endParaRPr lang="bn-BD" sz="3200" dirty="0">
              <a:solidFill>
                <a:prstClr val="black"/>
              </a:solidFill>
              <a:latin typeface="NikoshBAN" pitchFamily="2" charset="0"/>
              <a:cs typeface="NikoshBAN" pitchFamily="2" charset="0"/>
            </a:endParaRPr>
          </a:p>
          <a:p>
            <a:pPr algn="ctr"/>
            <a:r>
              <a:rPr lang="en-US" sz="3200" dirty="0">
                <a:solidFill>
                  <a:prstClr val="black"/>
                </a:solidFill>
                <a:latin typeface="NikoshBAN" pitchFamily="2" charset="0"/>
                <a:cs typeface="NikoshBAN" pitchFamily="2" charset="0"/>
              </a:rPr>
              <a:t> </a:t>
            </a:r>
            <a:r>
              <a:rPr lang="bn-BD" sz="3200" dirty="0">
                <a:solidFill>
                  <a:prstClr val="black"/>
                </a:solidFill>
                <a:latin typeface="NikoshBAN" pitchFamily="2" charset="0"/>
                <a:cs typeface="NikoshBAN" pitchFamily="2" charset="0"/>
              </a:rPr>
              <a:t>দ্বাদশ </a:t>
            </a:r>
            <a:r>
              <a:rPr lang="en-US" sz="3200" dirty="0" err="1">
                <a:solidFill>
                  <a:prstClr val="black"/>
                </a:solidFill>
                <a:latin typeface="NikoshBAN" pitchFamily="2" charset="0"/>
                <a:cs typeface="NikoshBAN" pitchFamily="2" charset="0"/>
              </a:rPr>
              <a:t>অধ্যায়</a:t>
            </a:r>
            <a:r>
              <a:rPr lang="en-US" sz="3200" dirty="0">
                <a:solidFill>
                  <a:prstClr val="black"/>
                </a:solidFill>
                <a:latin typeface="NikoshBAN" pitchFamily="2" charset="0"/>
                <a:cs typeface="NikoshBAN" pitchFamily="2" charset="0"/>
              </a:rPr>
              <a:t> </a:t>
            </a:r>
            <a:endParaRPr lang="bn-BD" sz="3200" dirty="0">
              <a:solidFill>
                <a:prstClr val="black"/>
              </a:solidFill>
              <a:latin typeface="NikoshBAN" pitchFamily="2" charset="0"/>
              <a:cs typeface="NikoshBAN" pitchFamily="2" charset="0"/>
            </a:endParaRPr>
          </a:p>
          <a:p>
            <a:pPr algn="ctr"/>
            <a:r>
              <a:rPr lang="bn-BD" sz="3200" dirty="0">
                <a:solidFill>
                  <a:prstClr val="black"/>
                </a:solidFill>
                <a:latin typeface="NikoshBAN" pitchFamily="2" charset="0"/>
                <a:cs typeface="NikoshBAN" pitchFamily="2" charset="0"/>
              </a:rPr>
              <a:t> তড়িতের চৌম্বক ক্রিয়া</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2" name="Calling bell">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524000" y="1371600"/>
            <a:ext cx="6705600" cy="3771900"/>
          </a:xfrm>
          <a:prstGeom prst="rect">
            <a:avLst/>
          </a:prstGeom>
        </p:spPr>
      </p:pic>
      <p:sp>
        <p:nvSpPr>
          <p:cNvPr id="4" name="TextBox 3"/>
          <p:cNvSpPr txBox="1"/>
          <p:nvPr/>
        </p:nvSpPr>
        <p:spPr>
          <a:xfrm>
            <a:off x="2819400" y="609600"/>
            <a:ext cx="3124200" cy="584775"/>
          </a:xfrm>
          <a:prstGeom prst="rect">
            <a:avLst/>
          </a:prstGeom>
          <a:solidFill>
            <a:schemeClr val="accent6">
              <a:lumMod val="20000"/>
              <a:lumOff val="80000"/>
            </a:schemeClr>
          </a:solidFill>
        </p:spPr>
        <p:txBody>
          <a:bodyPr wrap="square" rtlCol="0">
            <a:spAutoFit/>
          </a:bodyPr>
          <a:lstStyle/>
          <a:p>
            <a:r>
              <a:rPr lang="bn-BD" sz="3200" dirty="0">
                <a:latin typeface="NikoshBAN" pitchFamily="2" charset="0"/>
                <a:cs typeface="NikoshBAN" pitchFamily="2" charset="0"/>
              </a:rPr>
              <a:t>বেলটি কীভাবে বাজছে?</a:t>
            </a:r>
            <a:endParaRPr lang="en-US" sz="3200" dirty="0">
              <a:latin typeface="NikoshBAN" pitchFamily="2" charset="0"/>
              <a:cs typeface="NikoshBAN" pitchFamily="2" charset="0"/>
            </a:endParaRPr>
          </a:p>
        </p:txBody>
      </p:sp>
      <p:sp>
        <p:nvSpPr>
          <p:cNvPr id="5" name="TextBox 4"/>
          <p:cNvSpPr txBox="1"/>
          <p:nvPr/>
        </p:nvSpPr>
        <p:spPr>
          <a:xfrm>
            <a:off x="1600200" y="609600"/>
            <a:ext cx="5486400" cy="584775"/>
          </a:xfrm>
          <a:prstGeom prst="rect">
            <a:avLst/>
          </a:prstGeom>
          <a:solidFill>
            <a:schemeClr val="accent6">
              <a:lumMod val="20000"/>
              <a:lumOff val="80000"/>
            </a:schemeClr>
          </a:solidFill>
        </p:spPr>
        <p:txBody>
          <a:bodyPr wrap="square" rtlCol="0">
            <a:spAutoFit/>
          </a:bodyPr>
          <a:lstStyle/>
          <a:p>
            <a:r>
              <a:rPr lang="bn-BD" sz="3200" dirty="0">
                <a:latin typeface="NikoshBAN" pitchFamily="2" charset="0"/>
                <a:cs typeface="NikoshBAN" pitchFamily="2" charset="0"/>
              </a:rPr>
              <a:t>এখানে কোন ধরনের শক্তি ব্যবহার হয়েছে?</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84378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video>
              <p:cMediaNode vol="80000">
                <p:cTn id="18" fill="hold" display="0">
                  <p:stCondLst>
                    <p:cond delay="indefinite"/>
                  </p:stCondLst>
                </p:cTn>
                <p:tgtEl>
                  <p:spTgt spid="2"/>
                </p:tgtEl>
              </p:cMediaNode>
            </p:video>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descr="Biot-Savart law, 2 of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30"/>
          <a:stretch/>
        </p:blipFill>
        <p:spPr bwMode="auto">
          <a:xfrm>
            <a:off x="0" y="0"/>
            <a:ext cx="9144000" cy="6848888"/>
          </a:xfrm>
          <a:prstGeom prst="rect">
            <a:avLst/>
          </a:prstGeom>
          <a:noFill/>
          <a:ln>
            <a:noFill/>
          </a:ln>
        </p:spPr>
      </p:pic>
      <p:sp>
        <p:nvSpPr>
          <p:cNvPr id="10" name="Frame 9"/>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 name="TextBox 1"/>
          <p:cNvSpPr txBox="1"/>
          <p:nvPr/>
        </p:nvSpPr>
        <p:spPr>
          <a:xfrm>
            <a:off x="1905000" y="1752600"/>
            <a:ext cx="5272597" cy="1015663"/>
          </a:xfrm>
          <a:prstGeom prst="rect">
            <a:avLst/>
          </a:prstGeom>
          <a:noFill/>
        </p:spPr>
        <p:txBody>
          <a:bodyPr wrap="none" rtlCol="0">
            <a:spAutoFit/>
          </a:bodyPr>
          <a:lstStyle/>
          <a:p>
            <a:r>
              <a:rPr lang="bn-BD" sz="6000" dirty="0">
                <a:solidFill>
                  <a:schemeClr val="bg1"/>
                </a:solidFill>
                <a:latin typeface="NikoshBAN" panose="02000000000000000000" pitchFamily="2" charset="0"/>
                <a:cs typeface="NikoshBAN" panose="02000000000000000000" pitchFamily="2" charset="0"/>
              </a:rPr>
              <a:t>তড়িতের চৌম্বক ক্রিয়া</a:t>
            </a:r>
            <a:endParaRPr lang="en-US" sz="6000" dirty="0">
              <a:solidFill>
                <a:schemeClr val="bg1"/>
              </a:solidFill>
              <a:latin typeface="NikoshBAN" panose="02000000000000000000" pitchFamily="2" charset="0"/>
              <a:cs typeface="NikoshBAN" panose="020000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TextBox 2"/>
          <p:cNvSpPr txBox="1"/>
          <p:nvPr/>
        </p:nvSpPr>
        <p:spPr>
          <a:xfrm>
            <a:off x="1143000" y="1447800"/>
            <a:ext cx="3948517" cy="646331"/>
          </a:xfrm>
          <a:prstGeom prst="rect">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a:solidFill>
                  <a:schemeClr val="tx1"/>
                </a:solidFill>
                <a:latin typeface="NikoshBAN" pitchFamily="2" charset="0"/>
                <a:cs typeface="NikoshBAN" pitchFamily="2" charset="0"/>
              </a:rPr>
              <a:t>এ </a:t>
            </a:r>
            <a:r>
              <a:rPr lang="en-US" sz="3600" dirty="0" err="1">
                <a:solidFill>
                  <a:schemeClr val="tx1"/>
                </a:solidFill>
                <a:latin typeface="NikoshBAN" pitchFamily="2" charset="0"/>
                <a:cs typeface="NikoshBAN" pitchFamily="2" charset="0"/>
              </a:rPr>
              <a:t>পাঠ</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শেষে</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শিক্ষার্থীরা</a:t>
            </a:r>
            <a:r>
              <a:rPr lang="en-US" sz="3600" dirty="0">
                <a:solidFill>
                  <a:schemeClr val="tx1"/>
                </a:solidFill>
                <a:latin typeface="NikoshBAN" pitchFamily="2" charset="0"/>
                <a:cs typeface="NikoshBAN" pitchFamily="2" charset="0"/>
              </a:rPr>
              <a:t>…</a:t>
            </a:r>
          </a:p>
        </p:txBody>
      </p:sp>
      <p:sp>
        <p:nvSpPr>
          <p:cNvPr id="4" name="TextBox 3"/>
          <p:cNvSpPr txBox="1"/>
          <p:nvPr/>
        </p:nvSpPr>
        <p:spPr>
          <a:xfrm>
            <a:off x="1066800" y="4572000"/>
            <a:ext cx="5423280" cy="584775"/>
          </a:xfrm>
          <a:prstGeom prst="rect">
            <a:avLst/>
          </a:prstGeom>
          <a:solidFill>
            <a:schemeClr val="accent6">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a:solidFill>
                  <a:schemeClr val="tx1"/>
                </a:solidFill>
                <a:latin typeface="NikoshBAN" pitchFamily="2" charset="0"/>
                <a:cs typeface="NikoshBAN" pitchFamily="2" charset="0"/>
                <a:sym typeface="Webdings"/>
              </a:rPr>
              <a:t>তাড়িতচৌম্বক আবেশ ব্যাখ্যা </a:t>
            </a:r>
            <a:r>
              <a:rPr lang="en-US" sz="3200" dirty="0" err="1">
                <a:solidFill>
                  <a:schemeClr val="tx1"/>
                </a:solidFill>
                <a:latin typeface="NikoshBAN" pitchFamily="2" charset="0"/>
                <a:cs typeface="NikoshBAN" pitchFamily="2" charset="0"/>
                <a:sym typeface="Webdings"/>
              </a:rPr>
              <a:t>করতে</a:t>
            </a:r>
            <a:r>
              <a:rPr lang="en-US" sz="3200" dirty="0">
                <a:solidFill>
                  <a:schemeClr val="tx1"/>
                </a:solidFill>
                <a:latin typeface="NikoshBAN" pitchFamily="2" charset="0"/>
                <a:cs typeface="NikoshBAN" pitchFamily="2" charset="0"/>
                <a:sym typeface="Webdings"/>
              </a:rPr>
              <a:t> </a:t>
            </a:r>
            <a:r>
              <a:rPr lang="en-US" sz="3200" dirty="0" err="1">
                <a:solidFill>
                  <a:schemeClr val="tx1"/>
                </a:solidFill>
                <a:latin typeface="NikoshBAN" pitchFamily="2" charset="0"/>
                <a:cs typeface="NikoshBAN" pitchFamily="2" charset="0"/>
                <a:sym typeface="Webdings"/>
              </a:rPr>
              <a:t>পারবে</a:t>
            </a:r>
            <a:endParaRPr lang="en-US" sz="3200" dirty="0">
              <a:solidFill>
                <a:schemeClr val="tx1"/>
              </a:solidFill>
              <a:latin typeface="NikoshBAN" pitchFamily="2" charset="0"/>
              <a:cs typeface="NikoshBAN" pitchFamily="2" charset="0"/>
            </a:endParaRPr>
          </a:p>
        </p:txBody>
      </p:sp>
      <p:sp>
        <p:nvSpPr>
          <p:cNvPr id="6" name="TextBox 5"/>
          <p:cNvSpPr txBox="1"/>
          <p:nvPr/>
        </p:nvSpPr>
        <p:spPr>
          <a:xfrm>
            <a:off x="1066800" y="3810000"/>
            <a:ext cx="5182829" cy="584775"/>
          </a:xfrm>
          <a:prstGeom prst="rect">
            <a:avLst/>
          </a:prstGeom>
          <a:solidFill>
            <a:schemeClr val="accent6">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a:solidFill>
                  <a:schemeClr val="tx1"/>
                </a:solidFill>
                <a:latin typeface="NikoshBAN" pitchFamily="2" charset="0"/>
                <a:cs typeface="NikoshBAN" pitchFamily="2" charset="0"/>
                <a:sym typeface="Webdings"/>
              </a:rPr>
              <a:t>তড়িৎ চুম্বক কী তা ব্যাখ্যা </a:t>
            </a:r>
            <a:r>
              <a:rPr lang="en-US" sz="3200" dirty="0" err="1">
                <a:solidFill>
                  <a:schemeClr val="tx1"/>
                </a:solidFill>
                <a:latin typeface="NikoshBAN" pitchFamily="2" charset="0"/>
                <a:cs typeface="NikoshBAN" pitchFamily="2" charset="0"/>
                <a:sym typeface="Webdings"/>
              </a:rPr>
              <a:t>করতে</a:t>
            </a:r>
            <a:r>
              <a:rPr lang="en-US" sz="3200" dirty="0">
                <a:solidFill>
                  <a:schemeClr val="tx1"/>
                </a:solidFill>
                <a:latin typeface="NikoshBAN" pitchFamily="2" charset="0"/>
                <a:cs typeface="NikoshBAN" pitchFamily="2" charset="0"/>
                <a:sym typeface="Webdings"/>
              </a:rPr>
              <a:t> </a:t>
            </a:r>
            <a:r>
              <a:rPr lang="en-US" sz="3200" dirty="0" err="1">
                <a:solidFill>
                  <a:schemeClr val="tx1"/>
                </a:solidFill>
                <a:latin typeface="NikoshBAN" pitchFamily="2" charset="0"/>
                <a:cs typeface="NikoshBAN" pitchFamily="2" charset="0"/>
                <a:sym typeface="Webdings"/>
              </a:rPr>
              <a:t>পারবে</a:t>
            </a:r>
            <a:endParaRPr lang="en-US" sz="3200" dirty="0">
              <a:solidFill>
                <a:schemeClr val="tx1"/>
              </a:solidFill>
              <a:latin typeface="NikoshBAN" pitchFamily="2" charset="0"/>
              <a:cs typeface="NikoshBAN" pitchFamily="2" charset="0"/>
            </a:endParaRPr>
          </a:p>
        </p:txBody>
      </p:sp>
      <p:sp>
        <p:nvSpPr>
          <p:cNvPr id="7" name="TextBox 6"/>
          <p:cNvSpPr txBox="1"/>
          <p:nvPr/>
        </p:nvSpPr>
        <p:spPr>
          <a:xfrm>
            <a:off x="1066800" y="3048000"/>
            <a:ext cx="5019323" cy="584775"/>
          </a:xfrm>
          <a:prstGeom prst="rect">
            <a:avLst/>
          </a:prstGeom>
          <a:solidFill>
            <a:schemeClr val="accent6">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a:solidFill>
                  <a:schemeClr val="tx1"/>
                </a:solidFill>
                <a:latin typeface="NikoshBAN" pitchFamily="2" charset="0"/>
                <a:cs typeface="NikoshBAN" pitchFamily="2" charset="0"/>
                <a:sym typeface="Webdings"/>
              </a:rPr>
              <a:t>সলিনয়েডের কাজ ব্যাখ্যা </a:t>
            </a:r>
            <a:r>
              <a:rPr lang="en-US" sz="3200" dirty="0" err="1">
                <a:solidFill>
                  <a:schemeClr val="tx1"/>
                </a:solidFill>
                <a:latin typeface="NikoshBAN" pitchFamily="2" charset="0"/>
                <a:cs typeface="NikoshBAN" pitchFamily="2" charset="0"/>
                <a:sym typeface="Webdings"/>
              </a:rPr>
              <a:t>করতে</a:t>
            </a:r>
            <a:r>
              <a:rPr lang="en-US" sz="3200" dirty="0">
                <a:solidFill>
                  <a:schemeClr val="tx1"/>
                </a:solidFill>
                <a:latin typeface="NikoshBAN" pitchFamily="2" charset="0"/>
                <a:cs typeface="NikoshBAN" pitchFamily="2" charset="0"/>
                <a:sym typeface="Webdings"/>
              </a:rPr>
              <a:t> </a:t>
            </a:r>
            <a:r>
              <a:rPr lang="en-US" sz="3200" dirty="0" err="1">
                <a:solidFill>
                  <a:schemeClr val="tx1"/>
                </a:solidFill>
                <a:latin typeface="NikoshBAN" pitchFamily="2" charset="0"/>
                <a:cs typeface="NikoshBAN" pitchFamily="2" charset="0"/>
                <a:sym typeface="Webdings"/>
              </a:rPr>
              <a:t>পারবে</a:t>
            </a:r>
            <a:endParaRPr lang="en-US" sz="3200" dirty="0">
              <a:solidFill>
                <a:schemeClr val="tx1"/>
              </a:solidFill>
              <a:latin typeface="NikoshBAN" pitchFamily="2" charset="0"/>
              <a:cs typeface="NikoshBAN" pitchFamily="2" charset="0"/>
            </a:endParaRPr>
          </a:p>
        </p:txBody>
      </p:sp>
      <p:sp>
        <p:nvSpPr>
          <p:cNvPr id="8" name="TextBox 7"/>
          <p:cNvSpPr txBox="1"/>
          <p:nvPr/>
        </p:nvSpPr>
        <p:spPr>
          <a:xfrm>
            <a:off x="1066800" y="2286000"/>
            <a:ext cx="6101350" cy="584775"/>
          </a:xfrm>
          <a:prstGeom prst="rect">
            <a:avLst/>
          </a:prstGeom>
          <a:solidFill>
            <a:schemeClr val="accent6">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a:solidFill>
                  <a:schemeClr val="tx1"/>
                </a:solidFill>
                <a:latin typeface="NikoshBAN" pitchFamily="2" charset="0"/>
                <a:cs typeface="NikoshBAN" pitchFamily="2" charset="0"/>
                <a:sym typeface="Webdings"/>
              </a:rPr>
              <a:t>তড়িৎ প্রবাহের চৌম্বক ক্রিয়া বর্ণনা করতে </a:t>
            </a:r>
            <a:r>
              <a:rPr lang="en-US" sz="3200" dirty="0" err="1">
                <a:solidFill>
                  <a:schemeClr val="tx1"/>
                </a:solidFill>
                <a:latin typeface="NikoshBAN" pitchFamily="2" charset="0"/>
                <a:cs typeface="NikoshBAN" pitchFamily="2" charset="0"/>
                <a:sym typeface="Webdings"/>
              </a:rPr>
              <a:t>পারবে</a:t>
            </a:r>
            <a:endParaRPr lang="en-US" sz="3200" dirty="0">
              <a:solidFill>
                <a:schemeClr val="tx1"/>
              </a:solidFill>
              <a:latin typeface="NikoshBAN" pitchFamily="2" charset="0"/>
              <a:cs typeface="NikoshBAN" pitchFamily="2" charset="0"/>
            </a:endParaRPr>
          </a:p>
        </p:txBody>
      </p:sp>
      <p:sp>
        <p:nvSpPr>
          <p:cNvPr id="9" name="TextBox 8"/>
          <p:cNvSpPr txBox="1"/>
          <p:nvPr/>
        </p:nvSpPr>
        <p:spPr>
          <a:xfrm>
            <a:off x="3657600" y="304800"/>
            <a:ext cx="1478290" cy="646331"/>
          </a:xfrm>
          <a:prstGeom prst="rect">
            <a:avLst/>
          </a:prstGeom>
          <a:solidFill>
            <a:schemeClr val="tx2">
              <a:lumMod val="40000"/>
              <a:lumOff val="60000"/>
            </a:schemeClr>
          </a:solidFill>
        </p:spPr>
        <p:txBody>
          <a:bodyPr wrap="none" rtlCol="0">
            <a:spAutoFit/>
          </a:bodyPr>
          <a:lstStyle/>
          <a:p>
            <a:r>
              <a:rPr lang="bn-BD" sz="3600" dirty="0">
                <a:latin typeface="NikoshBAN" pitchFamily="2" charset="0"/>
                <a:cs typeface="NikoshBAN" pitchFamily="2" charset="0"/>
              </a:rPr>
              <a:t>শিখনফল</a:t>
            </a:r>
            <a:endParaRPr lang="en-US" sz="3600" dirty="0">
              <a:latin typeface="NikoshBAN" pitchFamily="2" charset="0"/>
              <a:cs typeface="NikoshBAN"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4" name="Picture 3" descr="Compus.png"/>
          <p:cNvPicPr>
            <a:picLocks noChangeAspect="1"/>
          </p:cNvPicPr>
          <p:nvPr/>
        </p:nvPicPr>
        <p:blipFill>
          <a:blip r:embed="rId3" cstate="print"/>
          <a:stretch>
            <a:fillRect/>
          </a:stretch>
        </p:blipFill>
        <p:spPr>
          <a:xfrm>
            <a:off x="3099658" y="2514600"/>
            <a:ext cx="2197362" cy="2028922"/>
          </a:xfrm>
          <a:prstGeom prst="rect">
            <a:avLst/>
          </a:prstGeom>
        </p:spPr>
      </p:pic>
      <p:pic>
        <p:nvPicPr>
          <p:cNvPr id="6" name="Picture 5" descr="Wire.png"/>
          <p:cNvPicPr>
            <a:picLocks noChangeAspect="1"/>
          </p:cNvPicPr>
          <p:nvPr/>
        </p:nvPicPr>
        <p:blipFill>
          <a:blip r:embed="rId4" cstate="print"/>
          <a:stretch>
            <a:fillRect/>
          </a:stretch>
        </p:blipFill>
        <p:spPr>
          <a:xfrm rot="5400000">
            <a:off x="2991410" y="2190190"/>
            <a:ext cx="2551580" cy="5029200"/>
          </a:xfrm>
          <a:prstGeom prst="rect">
            <a:avLst/>
          </a:prstGeom>
        </p:spPr>
      </p:pic>
      <p:sp>
        <p:nvSpPr>
          <p:cNvPr id="10" name="TextBox 9"/>
          <p:cNvSpPr txBox="1"/>
          <p:nvPr/>
        </p:nvSpPr>
        <p:spPr>
          <a:xfrm>
            <a:off x="2971800" y="685800"/>
            <a:ext cx="2712602" cy="584775"/>
          </a:xfrm>
          <a:prstGeom prst="rect">
            <a:avLst/>
          </a:prstGeom>
          <a:solidFill>
            <a:schemeClr val="bg2">
              <a:lumMod val="90000"/>
            </a:schemeClr>
          </a:solidFill>
        </p:spPr>
        <p:txBody>
          <a:bodyPr wrap="none" rtlCol="0">
            <a:spAutoFit/>
          </a:bodyPr>
          <a:lstStyle/>
          <a:p>
            <a:r>
              <a:rPr lang="bn-BD" sz="3200" dirty="0">
                <a:latin typeface="NikoshBAN" pitchFamily="2" charset="0"/>
                <a:cs typeface="NikoshBAN" pitchFamily="2" charset="0"/>
              </a:rPr>
              <a:t>এই যন্ত্রটির নাম কী?</a:t>
            </a:r>
            <a:endParaRPr lang="en-US" sz="3200" dirty="0">
              <a:latin typeface="NikoshBAN" pitchFamily="2" charset="0"/>
              <a:cs typeface="NikoshBAN" pitchFamily="2" charset="0"/>
            </a:endParaRPr>
          </a:p>
        </p:txBody>
      </p:sp>
      <p:sp>
        <p:nvSpPr>
          <p:cNvPr id="9" name="TextBox 8"/>
          <p:cNvSpPr txBox="1"/>
          <p:nvPr/>
        </p:nvSpPr>
        <p:spPr>
          <a:xfrm>
            <a:off x="457200" y="665202"/>
            <a:ext cx="8097088" cy="553998"/>
          </a:xfrm>
          <a:prstGeom prst="rect">
            <a:avLst/>
          </a:prstGeom>
          <a:solidFill>
            <a:schemeClr val="accent6">
              <a:lumMod val="40000"/>
              <a:lumOff val="60000"/>
            </a:schemeClr>
          </a:solidFill>
        </p:spPr>
        <p:txBody>
          <a:bodyPr wrap="none" rtlCol="0">
            <a:spAutoFit/>
          </a:bodyPr>
          <a:lstStyle/>
          <a:p>
            <a:r>
              <a:rPr lang="bn-BD" sz="3000" dirty="0">
                <a:latin typeface="NikoshBAN" pitchFamily="2" charset="0"/>
                <a:cs typeface="NikoshBAN" pitchFamily="2" charset="0"/>
              </a:rPr>
              <a:t>কম্পাসটির উপর একটি বিদ্যুৎ পরিবাহী তার স্থাপন করলে কী ঘটবে?</a:t>
            </a:r>
            <a:endParaRPr lang="en-US" sz="3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500"/>
                                        <p:tgtEl>
                                          <p:spTgt spid="9"/>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2" name="Orsted experimen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524000" y="1676400"/>
            <a:ext cx="6096000" cy="3771900"/>
          </a:xfrm>
          <a:prstGeom prst="rect">
            <a:avLst/>
          </a:prstGeom>
        </p:spPr>
      </p:pic>
      <p:sp>
        <p:nvSpPr>
          <p:cNvPr id="4" name="TextBox 3"/>
          <p:cNvSpPr txBox="1"/>
          <p:nvPr/>
        </p:nvSpPr>
        <p:spPr>
          <a:xfrm>
            <a:off x="228600" y="772180"/>
            <a:ext cx="8610600" cy="523220"/>
          </a:xfrm>
          <a:prstGeom prst="rect">
            <a:avLst/>
          </a:prstGeom>
          <a:solidFill>
            <a:schemeClr val="accent6">
              <a:lumMod val="40000"/>
              <a:lumOff val="60000"/>
            </a:schemeClr>
          </a:solidFill>
        </p:spPr>
        <p:txBody>
          <a:bodyPr wrap="square" rtlCol="0">
            <a:spAutoFit/>
          </a:bodyPr>
          <a:lstStyle/>
          <a:p>
            <a:r>
              <a:rPr lang="bn-BD" sz="2800" dirty="0">
                <a:latin typeface="NikoshBAN" pitchFamily="2" charset="0"/>
                <a:cs typeface="NikoshBAN" pitchFamily="2" charset="0"/>
              </a:rPr>
              <a:t>এবার দেখো কম্পাসটির উপর একটি বিদ্যুৎ পরিবাহী তার স্থাপন করলে কী ঘটে</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2615"/>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4" name="TextBox 3"/>
          <p:cNvSpPr txBox="1"/>
          <p:nvPr/>
        </p:nvSpPr>
        <p:spPr>
          <a:xfrm>
            <a:off x="2895600" y="381000"/>
            <a:ext cx="3733800" cy="584775"/>
          </a:xfrm>
          <a:prstGeom prst="rect">
            <a:avLst/>
          </a:prstGeom>
          <a:solidFill>
            <a:schemeClr val="accent6">
              <a:lumMod val="60000"/>
              <a:lumOff val="40000"/>
            </a:schemeClr>
          </a:solidFill>
        </p:spPr>
        <p:txBody>
          <a:bodyPr wrap="square" rtlCol="0">
            <a:spAutoFit/>
          </a:bodyPr>
          <a:lstStyle/>
          <a:p>
            <a:r>
              <a:rPr lang="bn-BD" sz="3200" dirty="0">
                <a:latin typeface="NikoshBAN" pitchFamily="2" charset="0"/>
                <a:cs typeface="NikoshBAN" pitchFamily="2" charset="0"/>
              </a:rPr>
              <a:t>এ ধরনের ঘটনা কেনো ঘটে?</a:t>
            </a:r>
            <a:endParaRPr lang="en-US" sz="3200" dirty="0">
              <a:latin typeface="NikoshBAN" pitchFamily="2" charset="0"/>
              <a:cs typeface="NikoshBAN" pitchFamily="2" charset="0"/>
            </a:endParaRPr>
          </a:p>
        </p:txBody>
      </p:sp>
      <p:pic>
        <p:nvPicPr>
          <p:cNvPr id="5" name="Picture 4" descr="vlcsnap-2016-02-28-16h37m06s36.png"/>
          <p:cNvPicPr>
            <a:picLocks noChangeAspect="1"/>
          </p:cNvPicPr>
          <p:nvPr/>
        </p:nvPicPr>
        <p:blipFill>
          <a:blip r:embed="rId3" cstate="print"/>
          <a:stretch>
            <a:fillRect/>
          </a:stretch>
        </p:blipFill>
        <p:spPr>
          <a:xfrm>
            <a:off x="263652" y="1448006"/>
            <a:ext cx="4308348" cy="3352800"/>
          </a:xfrm>
          <a:prstGeom prst="rect">
            <a:avLst/>
          </a:prstGeom>
        </p:spPr>
      </p:pic>
      <p:pic>
        <p:nvPicPr>
          <p:cNvPr id="6" name="Picture 5" descr="vlcsnap-2016-02-28-16h36m38s56.png"/>
          <p:cNvPicPr>
            <a:picLocks noChangeAspect="1"/>
          </p:cNvPicPr>
          <p:nvPr/>
        </p:nvPicPr>
        <p:blipFill>
          <a:blip r:embed="rId4" cstate="print"/>
          <a:stretch>
            <a:fillRect/>
          </a:stretch>
        </p:blipFill>
        <p:spPr>
          <a:xfrm>
            <a:off x="4724400" y="1447800"/>
            <a:ext cx="4114800" cy="3353006"/>
          </a:xfrm>
          <a:prstGeom prst="rect">
            <a:avLst/>
          </a:prstGeom>
        </p:spPr>
      </p:pic>
      <p:grpSp>
        <p:nvGrpSpPr>
          <p:cNvPr id="11" name="Group 10"/>
          <p:cNvGrpSpPr/>
          <p:nvPr/>
        </p:nvGrpSpPr>
        <p:grpSpPr>
          <a:xfrm>
            <a:off x="457200" y="3962606"/>
            <a:ext cx="3200400" cy="1818620"/>
            <a:chOff x="457200" y="4343400"/>
            <a:chExt cx="3200400" cy="1818620"/>
          </a:xfrm>
        </p:grpSpPr>
        <p:sp>
          <p:nvSpPr>
            <p:cNvPr id="8" name="TextBox 7"/>
            <p:cNvSpPr txBox="1"/>
            <p:nvPr/>
          </p:nvSpPr>
          <p:spPr>
            <a:xfrm>
              <a:off x="457200" y="5638800"/>
              <a:ext cx="3200400" cy="523220"/>
            </a:xfrm>
            <a:prstGeom prst="rect">
              <a:avLst/>
            </a:prstGeom>
            <a:solidFill>
              <a:schemeClr val="tx2">
                <a:lumMod val="40000"/>
                <a:lumOff val="60000"/>
              </a:schemeClr>
            </a:solidFill>
          </p:spPr>
          <p:txBody>
            <a:bodyPr wrap="square" rtlCol="0">
              <a:spAutoFit/>
            </a:bodyPr>
            <a:lstStyle/>
            <a:p>
              <a:r>
                <a:rPr lang="bn-BD" sz="2800" dirty="0">
                  <a:latin typeface="NikoshBAN" pitchFamily="2" charset="0"/>
                  <a:cs typeface="NikoshBAN" pitchFamily="2" charset="0"/>
                </a:rPr>
                <a:t>এখানে চৌম্বকক্ষেত্র ছিল না।</a:t>
              </a:r>
              <a:endParaRPr lang="en-US" sz="2800" dirty="0">
                <a:latin typeface="NikoshBAN" pitchFamily="2" charset="0"/>
                <a:cs typeface="NikoshBAN" pitchFamily="2" charset="0"/>
              </a:endParaRPr>
            </a:p>
          </p:txBody>
        </p:sp>
        <p:sp>
          <p:nvSpPr>
            <p:cNvPr id="9" name="Up Arrow 8"/>
            <p:cNvSpPr/>
            <p:nvPr/>
          </p:nvSpPr>
          <p:spPr>
            <a:xfrm>
              <a:off x="1828800" y="4343400"/>
              <a:ext cx="838200" cy="1295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724400" y="3810206"/>
            <a:ext cx="3886200" cy="1818620"/>
            <a:chOff x="4953000" y="4191000"/>
            <a:chExt cx="3886200" cy="1818620"/>
          </a:xfrm>
        </p:grpSpPr>
        <p:sp>
          <p:nvSpPr>
            <p:cNvPr id="7" name="TextBox 6"/>
            <p:cNvSpPr txBox="1"/>
            <p:nvPr/>
          </p:nvSpPr>
          <p:spPr>
            <a:xfrm>
              <a:off x="4953000" y="5486400"/>
              <a:ext cx="3886200" cy="523220"/>
            </a:xfrm>
            <a:prstGeom prst="rect">
              <a:avLst/>
            </a:prstGeom>
            <a:solidFill>
              <a:schemeClr val="tx2">
                <a:lumMod val="40000"/>
                <a:lumOff val="60000"/>
              </a:schemeClr>
            </a:solidFill>
          </p:spPr>
          <p:txBody>
            <a:bodyPr wrap="square" rtlCol="0">
              <a:spAutoFit/>
            </a:bodyPr>
            <a:lstStyle/>
            <a:p>
              <a:r>
                <a:rPr lang="bn-BD" sz="2800" dirty="0">
                  <a:latin typeface="NikoshBAN" pitchFamily="2" charset="0"/>
                  <a:cs typeface="NikoshBAN" pitchFamily="2" charset="0"/>
                </a:rPr>
                <a:t>এখানে চৌম্বকক্ষেত্রের সৃষ্টি হয়েছে।</a:t>
              </a:r>
              <a:endParaRPr lang="en-US" sz="2800" dirty="0">
                <a:latin typeface="NikoshBAN" pitchFamily="2" charset="0"/>
                <a:cs typeface="NikoshBAN" pitchFamily="2" charset="0"/>
              </a:endParaRPr>
            </a:p>
          </p:txBody>
        </p:sp>
        <p:sp>
          <p:nvSpPr>
            <p:cNvPr id="10" name="Up Arrow 9"/>
            <p:cNvSpPr/>
            <p:nvPr/>
          </p:nvSpPr>
          <p:spPr>
            <a:xfrm>
              <a:off x="6400800" y="4191000"/>
              <a:ext cx="838200" cy="1295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2" name="Magnetic effec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993168" y="1504950"/>
            <a:ext cx="7157663" cy="3981450"/>
          </a:xfrm>
          <a:prstGeom prst="rect">
            <a:avLst/>
          </a:prstGeom>
        </p:spPr>
      </p:pic>
      <p:sp>
        <p:nvSpPr>
          <p:cNvPr id="4" name="TextBox 3"/>
          <p:cNvSpPr txBox="1"/>
          <p:nvPr/>
        </p:nvSpPr>
        <p:spPr>
          <a:xfrm>
            <a:off x="1066800" y="609600"/>
            <a:ext cx="6705600" cy="523220"/>
          </a:xfrm>
          <a:prstGeom prst="rect">
            <a:avLst/>
          </a:prstGeom>
          <a:solidFill>
            <a:schemeClr val="tx2">
              <a:lumMod val="40000"/>
              <a:lumOff val="60000"/>
            </a:schemeClr>
          </a:solidFill>
        </p:spPr>
        <p:txBody>
          <a:bodyPr wrap="square" rtlCol="0">
            <a:spAutoFit/>
          </a:bodyPr>
          <a:lstStyle/>
          <a:p>
            <a:r>
              <a:rPr lang="bn-BD" sz="2800" dirty="0">
                <a:latin typeface="NikoshBAN" pitchFamily="2" charset="0"/>
                <a:cs typeface="NikoshBAN" pitchFamily="2" charset="0"/>
              </a:rPr>
              <a:t>এবার দেখো বিদ্যুৎ প্রবাহ দিকের সাথে চৌম্বকক্ষেত্রের সম্পর্ক</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860184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975</TotalTime>
  <Words>735</Words>
  <Application>Microsoft Office PowerPoint</Application>
  <PresentationFormat>On-screen Show (4:3)</PresentationFormat>
  <Paragraphs>84</Paragraphs>
  <Slides>18</Slides>
  <Notes>15</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ASUS</cp:lastModifiedBy>
  <cp:revision>221</cp:revision>
  <dcterms:created xsi:type="dcterms:W3CDTF">2015-10-29T17:32:50Z</dcterms:created>
  <dcterms:modified xsi:type="dcterms:W3CDTF">2020-10-29T08:32:32Z</dcterms:modified>
</cp:coreProperties>
</file>