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74" r:id="rId3"/>
    <p:sldId id="269" r:id="rId4"/>
    <p:sldId id="276" r:id="rId5"/>
    <p:sldId id="258" r:id="rId6"/>
    <p:sldId id="259" r:id="rId7"/>
    <p:sldId id="260" r:id="rId8"/>
    <p:sldId id="261" r:id="rId9"/>
    <p:sldId id="257" r:id="rId10"/>
    <p:sldId id="264" r:id="rId11"/>
    <p:sldId id="263" r:id="rId12"/>
    <p:sldId id="265" r:id="rId13"/>
    <p:sldId id="266" r:id="rId14"/>
    <p:sldId id="262" r:id="rId15"/>
    <p:sldId id="256" r:id="rId16"/>
    <p:sldId id="272" r:id="rId17"/>
    <p:sldId id="275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9F920-E94A-4D7B-8339-855A4A9A0C6F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2E797-DFED-4D58-B89C-359BA97B6C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E797-DFED-4D58-B89C-359BA97B6C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581F1-76A1-48E2-8525-6A7BE57729D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3D8B-30B7-4854-9F93-0397657BA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1500" dirty="0" smtClean="0"/>
              <a:t>WELCOME</a:t>
            </a:r>
            <a:endParaRPr lang="en-US" sz="1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495800" cy="55626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648200" cy="54864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3352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তিন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লালনগিতি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গাহিতেছিলেন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2133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তারা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গ্রামের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রাস্তা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দিয়ে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হাঁটছিলেন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724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পুরস্কার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বিতরনী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অনুষ্টান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আরম্ভ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হচ্ছিল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1447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They were walking by the village road.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5943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অতিথিরা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আসছিলেন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334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guests were coming.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2667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 was singing  </a:t>
            </a:r>
            <a:r>
              <a:rPr lang="en-US" sz="3600" dirty="0" err="1" smtClean="0"/>
              <a:t>Lalongiti</a:t>
            </a:r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419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Our prize giving ceremony was starting.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past continuous tense</a:t>
            </a:r>
          </a:p>
        </p:txBody>
      </p:sp>
      <p:pic>
        <p:nvPicPr>
          <p:cNvPr id="48" name="Teen Pagoley Holo Mela (Lalon Geeti) -- Farida Parveen[1]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133600"/>
            <a:ext cx="2370428" cy="177782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dist="63500" dir="5400000" sx="105000" sy="105000" algn="t" rotWithShape="0">
              <a:srgbClr val="000000">
                <a:alpha val="40000"/>
              </a:srgbClr>
            </a:outerShdw>
          </a:effectLst>
          <a:scene3d>
            <a:camera prst="perspectiveRelaxedModerately" fov="2700000">
              <a:rot lat="20400000" lon="0" rev="0"/>
            </a:camera>
            <a:lightRig rig="soft" dir="t"/>
          </a:scene3d>
          <a:sp3d extrusionH="952500">
            <a:bevelT w="127000" h="127000"/>
            <a:bevelB/>
            <a:extrusionClr>
              <a:srgbClr val="FFFFFF"/>
            </a:extrusionClr>
          </a:sp3d>
        </p:spPr>
      </p:pic>
      <p:sp>
        <p:nvSpPr>
          <p:cNvPr id="49" name="Rectangle 48"/>
          <p:cNvSpPr/>
          <p:nvPr/>
        </p:nvSpPr>
        <p:spPr>
          <a:xfrm>
            <a:off x="0" y="762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Subject+was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were+verb</a:t>
            </a:r>
            <a:r>
              <a:rPr lang="en-US" sz="2800" dirty="0" smtClean="0">
                <a:solidFill>
                  <a:srgbClr val="FF0000"/>
                </a:solidFill>
              </a:rPr>
              <a:t>(present form)</a:t>
            </a:r>
            <a:r>
              <a:rPr lang="en-US" sz="2800" dirty="0" err="1" smtClean="0">
                <a:solidFill>
                  <a:srgbClr val="FF0000"/>
                </a:solidFill>
              </a:rPr>
              <a:t>ing</a:t>
            </a:r>
            <a:r>
              <a:rPr lang="en-US" sz="2800" dirty="0" smtClean="0">
                <a:solidFill>
                  <a:srgbClr val="FF0000"/>
                </a:solidFill>
              </a:rPr>
              <a:t> +object +others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0" name="Picture 49" descr="FB_IMG_1582857269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4080" y="5334000"/>
            <a:ext cx="316992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1" grpId="0"/>
      <p:bldP spid="42" grpId="0"/>
      <p:bldP spid="43" grpId="0"/>
      <p:bldP spid="44" grpId="0"/>
      <p:bldP spid="45" grpId="0"/>
      <p:bldP spid="47" grpId="0" animBg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She had delivered an important speech before the chief guest came.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3352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She  presided over the meeting after she had delivered a short speech .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4267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তিনি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সংক্ষিপ্ত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বক্তব্য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প্রদান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সভার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সভাপতিত্ব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করেছিলেন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2514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প্রধান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অতিথী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আসার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পূর্বে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তিনি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গুরুত্বপূর্ণ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বক্তব্য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প্রদান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করেছিলেন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past perfect tense</a:t>
            </a:r>
          </a:p>
        </p:txBody>
      </p:sp>
      <p:pic>
        <p:nvPicPr>
          <p:cNvPr id="35" name="Nodir Kul Nai[2]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0734" y="1981200"/>
            <a:ext cx="1513266" cy="2006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Rectangle 42"/>
          <p:cNvSpPr/>
          <p:nvPr/>
        </p:nvSpPr>
        <p:spPr>
          <a:xfrm>
            <a:off x="0" y="8382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Subject+had+verb</a:t>
            </a:r>
            <a:r>
              <a:rPr lang="en-US" sz="2800" b="1" dirty="0" smtClean="0">
                <a:solidFill>
                  <a:srgbClr val="FF0000"/>
                </a:solidFill>
              </a:rPr>
              <a:t>(past participle form) +object +others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5486400"/>
            <a:ext cx="1524000" cy="13716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0" y="472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old lady had cooked for the chief guest before he came.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0" y="5780782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বৃদ্ধ</a:t>
            </a:r>
            <a:r>
              <a:rPr lang="en-US" sz="3200" dirty="0" smtClean="0"/>
              <a:t> </a:t>
            </a:r>
            <a:r>
              <a:rPr lang="en-US" sz="3200" dirty="0" err="1" smtClean="0"/>
              <a:t>ভদ্র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মহিলা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প্রধান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অতিথী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পূর্বে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রান্না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করেছিলেন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3963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[Two activities of past tense]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4" grpId="0"/>
      <p:bldP spid="45" grpId="0"/>
      <p:bldP spid="51" grpId="0" animBg="1"/>
      <p:bldP spid="43" grpId="0"/>
      <p:bldP spid="46" grpId="0"/>
      <p:bldP spid="4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71021"/>
            <a:ext cx="9144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Structure of past perfect continuous tense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1295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They had been talking about  the problem for </a:t>
            </a:r>
            <a:r>
              <a:rPr lang="en-US" sz="3200" dirty="0" smtClean="0">
                <a:solidFill>
                  <a:srgbClr val="7030A0"/>
                </a:solidFill>
              </a:rPr>
              <a:t>half an hour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2438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তারা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আধঘণ্টা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যাব</a:t>
            </a:r>
            <a:r>
              <a:rPr lang="en-US" sz="3200" dirty="0" smtClean="0">
                <a:solidFill>
                  <a:srgbClr val="FF0000"/>
                </a:solidFill>
              </a:rPr>
              <a:t>ৎ </a:t>
            </a:r>
            <a:r>
              <a:rPr lang="en-US" sz="3200" dirty="0" err="1" smtClean="0">
                <a:solidFill>
                  <a:srgbClr val="FF0000"/>
                </a:solidFill>
              </a:rPr>
              <a:t>সমস্যাটি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নিয়ে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কথা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বলছিলেন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6" name="Picture 35" descr="FB_IMG_1502854150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105400"/>
            <a:ext cx="2032000" cy="15240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0" y="55626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আমরা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দিন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যাবৎবৃক্ষরোপন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সপ্তাহ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উদযাপন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করছিলাম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3200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had been planting trees for </a:t>
            </a:r>
            <a:r>
              <a:rPr lang="en-US" sz="3200" dirty="0" smtClean="0">
                <a:solidFill>
                  <a:srgbClr val="7030A0"/>
                </a:solidFill>
              </a:rPr>
              <a:t>two hours </a:t>
            </a:r>
            <a:r>
              <a:rPr lang="en-US" sz="3200" dirty="0" smtClean="0"/>
              <a:t>last month.</a:t>
            </a:r>
            <a:endParaRPr lang="en-US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0" y="3810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গত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মাসে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দু</a:t>
            </a:r>
            <a:r>
              <a:rPr lang="en-US" sz="3200" dirty="0" err="1" smtClean="0">
                <a:solidFill>
                  <a:srgbClr val="FF0000"/>
                </a:solidFill>
                <a:latin typeface="SutonnyMJ"/>
                <a:cs typeface="SutonnyMJ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SutonnyMJ"/>
                <a:cs typeface="SutonnyMJ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/>
                <a:cs typeface="SutonnyMJ"/>
              </a:rPr>
              <a:t>ঘণ্টা</a:t>
            </a:r>
            <a:r>
              <a:rPr lang="en-US" sz="3200" dirty="0" smtClean="0">
                <a:solidFill>
                  <a:srgbClr val="FF0000"/>
                </a:solidFill>
                <a:latin typeface="SutonnyMJ"/>
                <a:cs typeface="SutonnyMJ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/>
                <a:cs typeface="SutonnyMJ"/>
              </a:rPr>
              <a:t>যাব</a:t>
            </a:r>
            <a:r>
              <a:rPr lang="en-US" sz="3200" dirty="0" smtClean="0">
                <a:solidFill>
                  <a:srgbClr val="FF0000"/>
                </a:solidFill>
                <a:latin typeface="SutonnyMJ"/>
                <a:cs typeface="SutonnyMJ"/>
              </a:rPr>
              <a:t>ৎ </a:t>
            </a:r>
            <a:r>
              <a:rPr lang="en-US" sz="3200" dirty="0" err="1" smtClean="0">
                <a:solidFill>
                  <a:srgbClr val="FF0000"/>
                </a:solidFill>
              </a:rPr>
              <a:t>বৃক্ষরোপন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করেছিলাম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4" name="Picture 43" descr="presprog1.jpg"/>
          <p:cNvPicPr>
            <a:picLocks noChangeAspect="1"/>
          </p:cNvPicPr>
          <p:nvPr/>
        </p:nvPicPr>
        <p:blipFill>
          <a:blip r:embed="rId3" cstate="print"/>
          <a:srcRect r="-3256" b="13456"/>
          <a:stretch>
            <a:fillRect/>
          </a:stretch>
        </p:blipFill>
        <p:spPr>
          <a:xfrm>
            <a:off x="7458481" y="1371600"/>
            <a:ext cx="1685519" cy="77484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0" y="4419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had been celebrating tree plantation week </a:t>
            </a:r>
            <a:r>
              <a:rPr lang="en-US" sz="3200" dirty="0" smtClean="0">
                <a:solidFill>
                  <a:srgbClr val="7030A0"/>
                </a:solidFill>
              </a:rPr>
              <a:t>for eight days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09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Subject+had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been+verb</a:t>
            </a:r>
            <a:r>
              <a:rPr lang="en-US" sz="2800" b="1" dirty="0" smtClean="0">
                <a:solidFill>
                  <a:srgbClr val="FF0000"/>
                </a:solidFill>
              </a:rPr>
              <a:t>(present form)</a:t>
            </a:r>
            <a:r>
              <a:rPr lang="en-US" sz="2800" b="1" dirty="0" err="1" smtClean="0">
                <a:solidFill>
                  <a:srgbClr val="FF0000"/>
                </a:solidFill>
              </a:rPr>
              <a:t>ing</a:t>
            </a:r>
            <a:r>
              <a:rPr lang="en-US" sz="2800" b="1" dirty="0" smtClean="0">
                <a:solidFill>
                  <a:srgbClr val="FF0000"/>
                </a:solidFill>
              </a:rPr>
              <a:t> +object +others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0" y="62484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[Period of time must]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1" grpId="0"/>
      <p:bldP spid="52" grpId="0"/>
      <p:bldP spid="41" grpId="0"/>
      <p:bldP spid="42" grpId="0"/>
      <p:bldP spid="43" grpId="0"/>
      <p:bldP spid="45" grpId="0"/>
      <p:bldP spid="3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Future indefinite tense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4800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তারা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পার্কে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যাবে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2209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They will go to market.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3733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তারা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নতুন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পোষাক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কিনবে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334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We shall help the children.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114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 children will go with their parents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200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They will buy new dresses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2743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তারা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বাজারে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যাবে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676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শিশুরা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তাদের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পিতামাতার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সাথে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যাবে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4191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They will go to park.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2057400"/>
            <a:ext cx="2057400" cy="2378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Rectangle 49"/>
          <p:cNvSpPr/>
          <p:nvPr/>
        </p:nvSpPr>
        <p:spPr>
          <a:xfrm>
            <a:off x="0" y="685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Subject+shall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will+verb</a:t>
            </a:r>
            <a:r>
              <a:rPr lang="en-US" sz="2800" b="1" dirty="0" smtClean="0">
                <a:solidFill>
                  <a:srgbClr val="FF0000"/>
                </a:solidFill>
              </a:rPr>
              <a:t>(present form)+object +others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youtube 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572000"/>
            <a:ext cx="3048000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5791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আমরা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শিশুদেরকে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সাহায্য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করব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3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future continuous tense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1143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students will be going to house with a set of books.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17526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ছাত্রছাত্রীরা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একসেট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করে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</a:t>
            </a:r>
            <a:r>
              <a:rPr lang="en-US" sz="3200" dirty="0" err="1" smtClean="0">
                <a:solidFill>
                  <a:srgbClr val="C00000"/>
                </a:solidFill>
                <a:latin typeface="SutonnyMJ"/>
                <a:cs typeface="SutonnyMJ"/>
              </a:rPr>
              <a:t>B</a:t>
            </a:r>
            <a:r>
              <a:rPr lang="en-US" sz="3200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MJ"/>
                <a:cs typeface="SutonnyMJ"/>
              </a:rPr>
              <a:t>নিয়ে</a:t>
            </a:r>
            <a:r>
              <a:rPr lang="en-US" sz="2400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MJ"/>
                <a:cs typeface="SutonnyMJ"/>
              </a:rPr>
              <a:t>বাড়িতে</a:t>
            </a:r>
            <a:r>
              <a:rPr lang="en-US" sz="2400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MJ"/>
                <a:cs typeface="SutonnyMJ"/>
              </a:rPr>
              <a:t>যেতে</a:t>
            </a:r>
            <a:r>
              <a:rPr lang="en-US" sz="2400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SutonnyMJ"/>
                <a:cs typeface="SutonnyMJ"/>
              </a:rPr>
              <a:t>থাকবে</a:t>
            </a:r>
            <a:r>
              <a:rPr lang="en-US" sz="2400" dirty="0" smtClean="0">
                <a:solidFill>
                  <a:srgbClr val="C00000"/>
                </a:solidFill>
                <a:latin typeface="SutonnyMJ"/>
                <a:cs typeface="SutonnyMJ"/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3048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will be reading the book attentively.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3581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সে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মনোযোগ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সহকারে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</a:t>
            </a:r>
            <a:r>
              <a:rPr lang="en-US" sz="2800" dirty="0" err="1" smtClean="0">
                <a:solidFill>
                  <a:srgbClr val="C00000"/>
                </a:solidFill>
                <a:latin typeface="SutonnyMJ"/>
                <a:cs typeface="SutonnyMJ"/>
              </a:rPr>
              <a:t>Bটি</a:t>
            </a:r>
            <a:r>
              <a:rPr lang="en-US" sz="2800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/>
                <a:cs typeface="SutonnyMJ"/>
              </a:rPr>
              <a:t>পড়তে</a:t>
            </a:r>
            <a:r>
              <a:rPr lang="en-US" sz="2800" dirty="0" smtClean="0">
                <a:solidFill>
                  <a:srgbClr val="C00000"/>
                </a:solidFill>
                <a:latin typeface="SutonnyMJ"/>
                <a:cs typeface="SutonnyMJ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SutonnyMJ"/>
                <a:cs typeface="SutonnyMJ"/>
              </a:rPr>
              <a:t>থাকবে</a:t>
            </a:r>
            <a:r>
              <a:rPr lang="en-US" sz="2800" dirty="0" smtClean="0">
                <a:solidFill>
                  <a:srgbClr val="C00000"/>
                </a:solidFill>
                <a:latin typeface="SutonnyMJ"/>
                <a:cs typeface="SutonnyMJ"/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41148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Principal and the chief guest will be coming to stage.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4648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আমাদের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অধ্যক্ষ</a:t>
            </a:r>
            <a:r>
              <a:rPr lang="en-US" sz="2800" dirty="0" smtClean="0">
                <a:solidFill>
                  <a:srgbClr val="C00000"/>
                </a:solidFill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</a:rPr>
              <a:t>প্রধান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অতিথী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মঞ্চে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আসতে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থাকবেন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5257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students will be getting prizes.</a:t>
            </a:r>
            <a:endParaRPr lang="en-US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5943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ছাত্রছাত্রীরা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পুরস্কার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পেতে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থাকবে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685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Subject+shall</a:t>
            </a:r>
            <a:r>
              <a:rPr lang="en-US" sz="2400" b="1" dirty="0" smtClean="0">
                <a:solidFill>
                  <a:srgbClr val="FF0000"/>
                </a:solidFill>
              </a:rPr>
              <a:t> be/will </a:t>
            </a:r>
            <a:r>
              <a:rPr lang="en-US" sz="2400" b="1" dirty="0" err="1" smtClean="0">
                <a:solidFill>
                  <a:srgbClr val="FF0000"/>
                </a:solidFill>
              </a:rPr>
              <a:t>be+verb</a:t>
            </a:r>
            <a:r>
              <a:rPr lang="en-US" sz="2400" b="1" dirty="0" smtClean="0">
                <a:solidFill>
                  <a:srgbClr val="FF0000"/>
                </a:solidFill>
              </a:rPr>
              <a:t>(present form)</a:t>
            </a:r>
            <a:r>
              <a:rPr lang="en-US" sz="2400" b="1" dirty="0" err="1" smtClean="0">
                <a:solidFill>
                  <a:srgbClr val="FF0000"/>
                </a:solidFill>
              </a:rPr>
              <a:t>ing</a:t>
            </a:r>
            <a:r>
              <a:rPr lang="en-US" sz="2400" b="1" dirty="0" smtClean="0">
                <a:solidFill>
                  <a:srgbClr val="FF0000"/>
                </a:solidFill>
              </a:rPr>
              <a:t> +object +others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Screenshot_2020-01-01-23-19-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600200"/>
            <a:ext cx="1905000" cy="1600200"/>
          </a:xfrm>
          <a:prstGeom prst="rect">
            <a:avLst/>
          </a:prstGeom>
        </p:spPr>
      </p:pic>
      <p:pic>
        <p:nvPicPr>
          <p:cNvPr id="18" name="Picture 17" descr="youtube 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5029200"/>
            <a:ext cx="23622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001000" y="3200400"/>
            <a:ext cx="1143000" cy="1105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67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7620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Subject+shall</a:t>
            </a:r>
            <a:r>
              <a:rPr lang="en-US" sz="2000" b="1" dirty="0" smtClean="0">
                <a:solidFill>
                  <a:srgbClr val="FF0000"/>
                </a:solidFill>
              </a:rPr>
              <a:t> have /will </a:t>
            </a:r>
            <a:r>
              <a:rPr lang="en-US" sz="2000" b="1" dirty="0" err="1" smtClean="0">
                <a:solidFill>
                  <a:srgbClr val="FF0000"/>
                </a:solidFill>
              </a:rPr>
              <a:t>have+verb</a:t>
            </a:r>
            <a:r>
              <a:rPr lang="en-US" sz="2000" b="1" dirty="0" smtClean="0">
                <a:solidFill>
                  <a:srgbClr val="FF0000"/>
                </a:solidFill>
              </a:rPr>
              <a:t>(past </a:t>
            </a:r>
            <a:r>
              <a:rPr lang="en-US" sz="2000" b="1" dirty="0" err="1" smtClean="0">
                <a:solidFill>
                  <a:srgbClr val="FF0000"/>
                </a:solidFill>
              </a:rPr>
              <a:t>perticiple</a:t>
            </a:r>
            <a:r>
              <a:rPr lang="en-US" sz="2000" b="1" dirty="0" smtClean="0">
                <a:solidFill>
                  <a:srgbClr val="FF0000"/>
                </a:solidFill>
              </a:rPr>
              <a:t> form)+object +others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future perfect tense</a:t>
            </a:r>
          </a:p>
        </p:txBody>
      </p:sp>
      <p:pic>
        <p:nvPicPr>
          <p:cNvPr id="6" name="Picture 5" descr="FB_IMG_1542718834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0"/>
            <a:ext cx="24384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600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will have decorated our </a:t>
            </a:r>
            <a:r>
              <a:rPr lang="en-US" sz="2800" dirty="0" err="1" smtClean="0"/>
              <a:t>Madrasha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19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Students will have gotten prizes.</a:t>
            </a:r>
            <a:endParaRPr lang="en-US" sz="3200" dirty="0"/>
          </a:p>
        </p:txBody>
      </p:sp>
      <p:pic>
        <p:nvPicPr>
          <p:cNvPr id="9" name="Picture 8" descr="FB_IMG_1565848902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4638675"/>
            <a:ext cx="2362200" cy="2219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334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She will have received the first prize.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shall have distributed prizes among the students.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286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মাদ্রাসা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সজ্জিত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থাকবে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429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ছাত্রছাত্রীরা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পুরস্কার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পেয়ে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থাকবে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196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আমরা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ছাত্রছাত্রীদের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মাঝে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পুরস্কার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বিতরণ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করে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থাকব</a:t>
            </a:r>
            <a:r>
              <a:rPr lang="en-US" sz="2000" b="1" dirty="0" smtClean="0">
                <a:solidFill>
                  <a:srgbClr val="FF0000"/>
                </a:solidFill>
              </a:rPr>
              <a:t>।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সে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প্রথম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পুরস্কার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গ্রহণ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থাকবে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7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8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Subject+shall</a:t>
            </a:r>
            <a:r>
              <a:rPr lang="en-US" sz="2000" b="1" dirty="0" smtClean="0">
                <a:solidFill>
                  <a:srgbClr val="FF0000"/>
                </a:solidFill>
              </a:rPr>
              <a:t> have been/will have </a:t>
            </a:r>
            <a:r>
              <a:rPr lang="en-US" sz="2000" b="1" dirty="0" err="1" smtClean="0">
                <a:solidFill>
                  <a:srgbClr val="FF0000"/>
                </a:solidFill>
              </a:rPr>
              <a:t>been+verb</a:t>
            </a:r>
            <a:r>
              <a:rPr lang="en-US" sz="2000" b="1" dirty="0" smtClean="0">
                <a:solidFill>
                  <a:srgbClr val="FF0000"/>
                </a:solidFill>
              </a:rPr>
              <a:t>(present form)</a:t>
            </a:r>
            <a:r>
              <a:rPr lang="en-US" sz="2000" b="1" dirty="0" err="1" smtClean="0">
                <a:solidFill>
                  <a:srgbClr val="FF0000"/>
                </a:solidFill>
              </a:rPr>
              <a:t>ing</a:t>
            </a:r>
            <a:r>
              <a:rPr lang="en-US" sz="2000" b="1" dirty="0" smtClean="0">
                <a:solidFill>
                  <a:srgbClr val="FF0000"/>
                </a:solidFill>
              </a:rPr>
              <a:t> +object +others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future perfect continuous tense</a:t>
            </a:r>
          </a:p>
        </p:txBody>
      </p:sp>
      <p:pic>
        <p:nvPicPr>
          <p:cNvPr id="6" name="Picture 5" descr="Picture.jpg"/>
          <p:cNvPicPr>
            <a:picLocks noChangeAspect="1"/>
          </p:cNvPicPr>
          <p:nvPr/>
        </p:nvPicPr>
        <p:blipFill>
          <a:blip r:embed="rId2" cstate="print"/>
          <a:srcRect b="9420"/>
          <a:stretch>
            <a:fillRect/>
          </a:stretch>
        </p:blipFill>
        <p:spPr>
          <a:xfrm>
            <a:off x="7239000" y="3657600"/>
            <a:ext cx="1905000" cy="137160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 descr="youtube 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981200"/>
            <a:ext cx="1905000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71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students will have been waiting for prizes for </a:t>
            </a:r>
            <a:r>
              <a:rPr lang="en-US" sz="2800" dirty="0" smtClean="0">
                <a:solidFill>
                  <a:srgbClr val="7030A0"/>
                </a:solidFill>
              </a:rPr>
              <a:t>two hours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children </a:t>
            </a:r>
            <a:r>
              <a:rPr lang="en-US" sz="2800" dirty="0" smtClean="0"/>
              <a:t>will have been playing in the park for </a:t>
            </a:r>
            <a:r>
              <a:rPr lang="en-US" sz="2800" dirty="0" smtClean="0">
                <a:solidFill>
                  <a:srgbClr val="7030A0"/>
                </a:solidFill>
              </a:rPr>
              <a:t>three hours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boy will have been swimming for </a:t>
            </a:r>
            <a:r>
              <a:rPr lang="en-US" sz="2800" dirty="0" smtClean="0">
                <a:solidFill>
                  <a:srgbClr val="7030A0"/>
                </a:solidFill>
              </a:rPr>
              <a:t>one hour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153400" y="5904678"/>
            <a:ext cx="990600" cy="9533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5562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boy will have been reading the book for </a:t>
            </a:r>
            <a:r>
              <a:rPr lang="en-US" sz="2800" dirty="0" smtClean="0">
                <a:solidFill>
                  <a:srgbClr val="7030A0"/>
                </a:solidFill>
              </a:rPr>
              <a:t>one hour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828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ছাত্রছাত্রীরা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ঘণ্টা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যাব</a:t>
            </a:r>
            <a:r>
              <a:rPr lang="en-US" sz="2400" dirty="0" smtClean="0">
                <a:solidFill>
                  <a:srgbClr val="FF0000"/>
                </a:solidFill>
              </a:rPr>
              <a:t>ৎ </a:t>
            </a:r>
            <a:r>
              <a:rPr lang="en-US" sz="2400" dirty="0" err="1" smtClean="0">
                <a:solidFill>
                  <a:srgbClr val="FF0000"/>
                </a:solidFill>
              </a:rPr>
              <a:t>পুরস্কারের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জন্য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অপেক্ষা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থাকবে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810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শিশুরা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তিন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ঘণ্টা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যাব</a:t>
            </a:r>
            <a:r>
              <a:rPr lang="en-US" sz="2400" dirty="0" smtClean="0">
                <a:solidFill>
                  <a:srgbClr val="FF0000"/>
                </a:solidFill>
              </a:rPr>
              <a:t>ৎ </a:t>
            </a:r>
            <a:r>
              <a:rPr lang="en-US" sz="2400" dirty="0" err="1" smtClean="0">
                <a:solidFill>
                  <a:srgbClr val="FF0000"/>
                </a:solidFill>
              </a:rPr>
              <a:t>পার্কে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খেলতে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থাকবে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105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বালকেরা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এক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ঘণ্টা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যাব</a:t>
            </a:r>
            <a:r>
              <a:rPr lang="en-US" sz="2400" dirty="0" smtClean="0">
                <a:solidFill>
                  <a:srgbClr val="FF0000"/>
                </a:solidFill>
              </a:rPr>
              <a:t>ৎ </a:t>
            </a:r>
            <a:r>
              <a:rPr lang="en-US" sz="2400" dirty="0" err="1" smtClean="0">
                <a:solidFill>
                  <a:srgbClr val="FF0000"/>
                </a:solidFill>
              </a:rPr>
              <a:t>সাঁতার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কাটতে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থাকবে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9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বালকটি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এক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ঘণ্টা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যাব</a:t>
            </a:r>
            <a:r>
              <a:rPr lang="en-US" sz="2400" dirty="0" smtClean="0">
                <a:solidFill>
                  <a:srgbClr val="FF0000"/>
                </a:solidFill>
              </a:rPr>
              <a:t>ৎ </a:t>
            </a:r>
            <a:r>
              <a:rPr lang="en-US" sz="2400" dirty="0" err="1" smtClean="0">
                <a:solidFill>
                  <a:srgbClr val="FF0000"/>
                </a:solidFill>
              </a:rPr>
              <a:t>ব</a:t>
            </a:r>
            <a:r>
              <a:rPr lang="en-US" sz="2400" dirty="0" err="1" smtClean="0">
                <a:solidFill>
                  <a:srgbClr val="FF0000"/>
                </a:solidFill>
                <a:latin typeface="SutonnyMJ"/>
                <a:cs typeface="SutonnyMJ"/>
              </a:rPr>
              <a:t>Bটি</a:t>
            </a:r>
            <a:r>
              <a:rPr lang="en-US" sz="2400" dirty="0" smtClean="0">
                <a:solidFill>
                  <a:srgbClr val="FF0000"/>
                </a:solidFill>
                <a:latin typeface="SutonnyMJ"/>
                <a:cs typeface="SutonnyMJ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MJ"/>
                <a:cs typeface="SutonnyMJ"/>
              </a:rPr>
              <a:t>পড়তে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থাকবে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648866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[Period of time must]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800" dirty="0" smtClean="0"/>
              <a:t>Home Work</a:t>
            </a:r>
            <a:endParaRPr lang="en-US" sz="8800" dirty="0"/>
          </a:p>
        </p:txBody>
      </p:sp>
      <p:pic>
        <p:nvPicPr>
          <p:cNvPr id="3" name="Picture 2" descr="C:\Users\Public\Pictures\Sample Pictures\130605-PINTU_BD_SOLARPANE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181600" cy="20574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886200"/>
            <a:ext cx="91440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Write twenty four sentences using the structure of twelve form of tenses.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latin typeface="NikoshBAN" pitchFamily="2" charset="0"/>
                <a:cs typeface="NikoshBAN" pitchFamily="2" charset="0"/>
              </a:rPr>
              <a:t>Thank you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Thank you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Thank you</a:t>
            </a:r>
            <a:endParaRPr lang="en-US" sz="1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nimated flowers and gifs\flower-bloom-animated-gif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0738"/>
            <a:ext cx="9144000" cy="476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dirty="0" smtClean="0"/>
              <a:t>Introduction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Teacher Identity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3951288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Mohammed </a:t>
            </a:r>
            <a:r>
              <a:rPr lang="en-US" b="1" dirty="0" err="1" smtClean="0"/>
              <a:t>Nasir</a:t>
            </a:r>
            <a:r>
              <a:rPr lang="en-US" b="1" dirty="0" smtClean="0"/>
              <a:t> </a:t>
            </a:r>
            <a:r>
              <a:rPr lang="en-US" b="1" dirty="0" err="1" smtClean="0"/>
              <a:t>Uddin</a:t>
            </a:r>
            <a:endParaRPr lang="en-US" b="1" dirty="0" smtClean="0"/>
          </a:p>
          <a:p>
            <a:pPr>
              <a:buNone/>
            </a:pPr>
            <a:r>
              <a:rPr lang="en-US" sz="3200" dirty="0" smtClean="0"/>
              <a:t>Senior Teacher</a:t>
            </a:r>
          </a:p>
          <a:p>
            <a:pPr>
              <a:buNone/>
            </a:pPr>
            <a:r>
              <a:rPr lang="en-US" sz="3200" dirty="0" err="1" smtClean="0"/>
              <a:t>Burischer</a:t>
            </a:r>
            <a:r>
              <a:rPr lang="en-US" sz="3200" dirty="0" smtClean="0"/>
              <a:t> Zia </a:t>
            </a:r>
            <a:r>
              <a:rPr lang="en-US" sz="3200" dirty="0" err="1" smtClean="0"/>
              <a:t>Ul</a:t>
            </a:r>
            <a:r>
              <a:rPr lang="en-US" sz="3200" dirty="0" smtClean="0"/>
              <a:t> </a:t>
            </a:r>
            <a:r>
              <a:rPr lang="en-US" sz="3200" dirty="0" err="1" smtClean="0"/>
              <a:t>Ulum</a:t>
            </a:r>
            <a:r>
              <a:rPr lang="en-US" sz="3200" dirty="0" smtClean="0"/>
              <a:t> </a:t>
            </a:r>
            <a:r>
              <a:rPr lang="en-US" sz="3200" dirty="0" err="1" smtClean="0"/>
              <a:t>Fazil</a:t>
            </a:r>
            <a:r>
              <a:rPr lang="en-US" sz="3200" dirty="0" smtClean="0"/>
              <a:t> </a:t>
            </a:r>
            <a:r>
              <a:rPr lang="en-US" sz="2000" dirty="0" smtClean="0"/>
              <a:t>(Degree)</a:t>
            </a:r>
            <a:r>
              <a:rPr lang="en-US" sz="3200" dirty="0" err="1" smtClean="0"/>
              <a:t>Madrasha</a:t>
            </a:r>
            <a:r>
              <a:rPr lang="en-US" sz="3200" dirty="0" smtClean="0"/>
              <a:t>.</a:t>
            </a:r>
          </a:p>
          <a:p>
            <a:pPr>
              <a:buNone/>
            </a:pPr>
            <a:r>
              <a:rPr lang="en-US" dirty="0" err="1" smtClean="0"/>
              <a:t>Hathazari,Chattagram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Class:-Nine</a:t>
            </a:r>
          </a:p>
          <a:p>
            <a:pPr>
              <a:buNone/>
            </a:pPr>
            <a:r>
              <a:rPr lang="en-US" sz="2800" dirty="0" smtClean="0"/>
              <a:t>Subject:-English 2nd paper</a:t>
            </a:r>
          </a:p>
          <a:p>
            <a:pPr>
              <a:buNone/>
            </a:pPr>
            <a:r>
              <a:rPr lang="en-US" sz="2800" dirty="0" smtClean="0"/>
              <a:t>Topics:-</a:t>
            </a:r>
            <a:r>
              <a:rPr lang="en-US" sz="2800" dirty="0" err="1" smtClean="0"/>
              <a:t>Grammer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Subject introduction</a:t>
            </a:r>
            <a:endParaRPr lang="en-US" sz="3200" dirty="0"/>
          </a:p>
        </p:txBody>
      </p:sp>
      <p:pic>
        <p:nvPicPr>
          <p:cNvPr id="8" name="Picture 7" descr="youtube 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724400"/>
            <a:ext cx="12192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6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dirty="0" smtClean="0"/>
              <a:t>Look at the pictures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 l="1974" r="1770" b="9180"/>
          <a:stretch/>
        </p:blipFill>
        <p:spPr>
          <a:xfrm>
            <a:off x="0" y="1447800"/>
            <a:ext cx="9144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4953000"/>
            <a:ext cx="914400" cy="102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953000"/>
            <a:ext cx="1019880" cy="1122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057400" y="4436726"/>
            <a:ext cx="1395699" cy="2421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19600"/>
            <a:ext cx="1447799" cy="2147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05201" y="4471362"/>
            <a:ext cx="1600200" cy="2386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19600"/>
            <a:ext cx="1228417" cy="2206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rcRect l="14579" r="28472" b="576"/>
          <a:stretch/>
        </p:blipFill>
        <p:spPr>
          <a:xfrm>
            <a:off x="7848600" y="4419600"/>
            <a:ext cx="1085653" cy="216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Structure of different kinds of </a:t>
            </a:r>
            <a:r>
              <a:rPr lang="en-US" dirty="0" err="1" smtClean="0"/>
              <a:t>teses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Learning outcomes</a:t>
            </a:r>
          </a:p>
          <a:p>
            <a:r>
              <a:rPr lang="en-US" dirty="0" smtClean="0"/>
              <a:t>Students will be able to</a:t>
            </a:r>
          </a:p>
          <a:p>
            <a:r>
              <a:rPr lang="en-US" dirty="0" smtClean="0"/>
              <a:t>(1)Describe kind of tenses</a:t>
            </a:r>
          </a:p>
          <a:p>
            <a:r>
              <a:rPr lang="en-US" dirty="0" smtClean="0"/>
              <a:t>(2)Use structure of tenses</a:t>
            </a:r>
          </a:p>
          <a:p>
            <a:r>
              <a:rPr lang="en-US" dirty="0" smtClean="0"/>
              <a:t>(3)Form sentences using structure of tenses.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00400" y="334762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present indefinite tense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Subject+verb</a:t>
            </a:r>
            <a:r>
              <a:rPr lang="en-US" sz="3600" b="1" dirty="0" smtClean="0">
                <a:solidFill>
                  <a:srgbClr val="FF0000"/>
                </a:solidFill>
              </a:rPr>
              <a:t>(present form) +object +others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295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We walk early in the morning.</a:t>
            </a:r>
            <a:endParaRPr lang="en-US" sz="3600" b="1" dirty="0"/>
          </a:p>
        </p:txBody>
      </p:sp>
      <p:sp>
        <p:nvSpPr>
          <p:cNvPr id="31" name="Rectangle 30"/>
          <p:cNvSpPr/>
          <p:nvPr/>
        </p:nvSpPr>
        <p:spPr>
          <a:xfrm>
            <a:off x="152400" y="48768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They eat bread everyday.</a:t>
            </a:r>
            <a:endParaRPr lang="en-US" sz="3600" b="1" dirty="0"/>
          </a:p>
        </p:txBody>
      </p:sp>
      <p:sp>
        <p:nvSpPr>
          <p:cNvPr id="34" name="Rectangle 33"/>
          <p:cNvSpPr/>
          <p:nvPr/>
        </p:nvSpPr>
        <p:spPr>
          <a:xfrm>
            <a:off x="0" y="3733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They come here every afternoon.</a:t>
            </a:r>
            <a:endParaRPr lang="en-US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1981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আমরা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ভোরে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হাঁটি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124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তিনি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একজন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যুবক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4343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তারা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প্রতিদনি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বিকালে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এখানে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আসে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5029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প্রতিদনি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রুটি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খায়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54864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They play  </a:t>
            </a:r>
            <a:r>
              <a:rPr lang="en-US" sz="3600" b="1" dirty="0" err="1" smtClean="0"/>
              <a:t>criket</a:t>
            </a:r>
            <a:r>
              <a:rPr lang="en-US" sz="3600" b="1" dirty="0" smtClean="0"/>
              <a:t> everyday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4" name="Rectangle 43"/>
          <p:cNvSpPr/>
          <p:nvPr/>
        </p:nvSpPr>
        <p:spPr>
          <a:xfrm>
            <a:off x="0" y="62484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প্রতিদিন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ক্রিকেট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খেলে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2514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He is a young man</a:t>
            </a:r>
            <a:endParaRPr lang="en-US" sz="4000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543800" y="2438400"/>
            <a:ext cx="1600200" cy="2386638"/>
          </a:xfrm>
          <a:prstGeom prst="rect">
            <a:avLst/>
          </a:prstGeom>
        </p:spPr>
      </p:pic>
      <p:pic>
        <p:nvPicPr>
          <p:cNvPr id="46" name="Picture 45" descr="C:\Users\Public\Pictures\Sample Pictures\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62600"/>
            <a:ext cx="1125499" cy="905307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5" grpId="0"/>
      <p:bldP spid="29" grpId="0"/>
      <p:bldP spid="31" grpId="0"/>
      <p:bldP spid="34" grpId="0"/>
      <p:bldP spid="36" grpId="0"/>
      <p:bldP spid="38" grpId="0"/>
      <p:bldP spid="39" grpId="0"/>
      <p:bldP spid="40" grpId="0"/>
      <p:bldP spid="42" grpId="0"/>
      <p:bldP spid="44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present continuous tense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838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Subject+am</a:t>
            </a:r>
            <a:r>
              <a:rPr lang="en-US" sz="2800" b="1" dirty="0" smtClean="0">
                <a:solidFill>
                  <a:srgbClr val="FF0000"/>
                </a:solidFill>
              </a:rPr>
              <a:t>/is/</a:t>
            </a:r>
            <a:r>
              <a:rPr lang="en-US" sz="2800" b="1" dirty="0" err="1" smtClean="0">
                <a:solidFill>
                  <a:srgbClr val="FF0000"/>
                </a:solidFill>
              </a:rPr>
              <a:t>are+verb</a:t>
            </a:r>
            <a:r>
              <a:rPr lang="en-US" sz="2800" b="1" dirty="0" smtClean="0">
                <a:solidFill>
                  <a:srgbClr val="FF0000"/>
                </a:solidFill>
              </a:rPr>
              <a:t>(present form)</a:t>
            </a:r>
            <a:r>
              <a:rPr lang="en-US" sz="2800" b="1" dirty="0" err="1" smtClean="0">
                <a:solidFill>
                  <a:srgbClr val="FF0000"/>
                </a:solidFill>
              </a:rPr>
              <a:t>ing</a:t>
            </a:r>
            <a:r>
              <a:rPr lang="en-US" sz="2800" b="1" dirty="0" smtClean="0">
                <a:solidFill>
                  <a:srgbClr val="FF0000"/>
                </a:solidFill>
              </a:rPr>
              <a:t> +object +others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447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They are walking  together.</a:t>
            </a:r>
            <a:endParaRPr lang="en-US" sz="3200" b="1" dirty="0"/>
          </a:p>
        </p:txBody>
      </p:sp>
      <p:sp>
        <p:nvSpPr>
          <p:cNvPr id="27" name="Rectangle 26"/>
          <p:cNvSpPr/>
          <p:nvPr/>
        </p:nvSpPr>
        <p:spPr>
          <a:xfrm>
            <a:off x="0" y="4191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They are helping  one another.</a:t>
            </a:r>
            <a:endParaRPr lang="en-US" sz="3600" b="1" dirty="0"/>
          </a:p>
        </p:txBody>
      </p:sp>
      <p:sp>
        <p:nvSpPr>
          <p:cNvPr id="29" name="Rectangle 28"/>
          <p:cNvSpPr/>
          <p:nvPr/>
        </p:nvSpPr>
        <p:spPr>
          <a:xfrm>
            <a:off x="0" y="34290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They are </a:t>
            </a:r>
            <a:r>
              <a:rPr lang="en-US" sz="3200" b="1" dirty="0" err="1" smtClean="0"/>
              <a:t>comeing</a:t>
            </a:r>
            <a:r>
              <a:rPr lang="en-US" sz="3200" b="1" dirty="0" smtClean="0"/>
              <a:t> here.</a:t>
            </a:r>
            <a:endParaRPr lang="en-US" sz="3200" b="1" dirty="0"/>
          </a:p>
        </p:txBody>
      </p:sp>
      <p:sp>
        <p:nvSpPr>
          <p:cNvPr id="30" name="Rectangle 29"/>
          <p:cNvSpPr/>
          <p:nvPr/>
        </p:nvSpPr>
        <p:spPr>
          <a:xfrm>
            <a:off x="0" y="2590800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They are laughing.</a:t>
            </a:r>
            <a:endParaRPr lang="en-US" sz="3200" b="1" dirty="0"/>
          </a:p>
        </p:txBody>
      </p:sp>
      <p:sp>
        <p:nvSpPr>
          <p:cNvPr id="31" name="Rectangle 30"/>
          <p:cNvSpPr/>
          <p:nvPr/>
        </p:nvSpPr>
        <p:spPr>
          <a:xfrm>
            <a:off x="0" y="54864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He is playing  </a:t>
            </a:r>
            <a:r>
              <a:rPr lang="en-US" sz="3200" b="1" dirty="0" err="1" smtClean="0"/>
              <a:t>hoky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198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একত্রে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হাঁটছে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953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অপরকে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সাহায্য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করছে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000" y="3505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এখানে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আসছে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57600" y="2743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হাসছে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86200" y="56388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হকি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খেলছে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2600"/>
            <a:ext cx="2133600" cy="2206362"/>
          </a:xfrm>
          <a:prstGeom prst="rect">
            <a:avLst/>
          </a:prstGeom>
        </p:spPr>
      </p:pic>
      <p:pic>
        <p:nvPicPr>
          <p:cNvPr id="35" name="Picture 34" descr="Golf_Swing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625" y="4619625"/>
            <a:ext cx="223837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25" grpId="0"/>
      <p:bldP spid="27" grpId="0"/>
      <p:bldP spid="29" grpId="0"/>
      <p:bldP spid="30" grpId="0"/>
      <p:bldP spid="31" grpId="0"/>
      <p:bldP spid="34" grpId="0"/>
      <p:bldP spid="36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present perfect tense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838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Subject+have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has+verb</a:t>
            </a:r>
            <a:r>
              <a:rPr lang="en-US" sz="2800" dirty="0" smtClean="0">
                <a:solidFill>
                  <a:srgbClr val="FF0000"/>
                </a:solidFill>
              </a:rPr>
              <a:t>(past participle form</a:t>
            </a:r>
            <a:r>
              <a:rPr lang="en-US" sz="2800" b="1" dirty="0" smtClean="0">
                <a:solidFill>
                  <a:srgbClr val="FF0000"/>
                </a:solidFill>
              </a:rPr>
              <a:t>) +object +others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57150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You have helped him.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" y="3886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 has worn a coat.</a:t>
            </a:r>
            <a:endParaRPr lang="en-US" sz="3200" b="1" dirty="0"/>
          </a:p>
        </p:txBody>
      </p:sp>
      <p:sp>
        <p:nvSpPr>
          <p:cNvPr id="59" name="Rectangle 58"/>
          <p:cNvSpPr/>
          <p:nvPr/>
        </p:nvSpPr>
        <p:spPr>
          <a:xfrm>
            <a:off x="0" y="51054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He has stumbled.</a:t>
            </a:r>
            <a:endParaRPr lang="en-US" sz="3600" b="1" dirty="0"/>
          </a:p>
        </p:txBody>
      </p:sp>
      <p:sp>
        <p:nvSpPr>
          <p:cNvPr id="60" name="Rectangle 59"/>
          <p:cNvSpPr/>
          <p:nvPr/>
        </p:nvSpPr>
        <p:spPr>
          <a:xfrm>
            <a:off x="0" y="15240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They have assembled together.</a:t>
            </a:r>
            <a:endParaRPr lang="en-US" sz="3200" dirty="0"/>
          </a:p>
        </p:txBody>
      </p:sp>
      <p:sp>
        <p:nvSpPr>
          <p:cNvPr id="61" name="Rectangle 60"/>
          <p:cNvSpPr/>
          <p:nvPr/>
        </p:nvSpPr>
        <p:spPr>
          <a:xfrm>
            <a:off x="0" y="27432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Principal has </a:t>
            </a:r>
            <a:r>
              <a:rPr lang="en-US" sz="2800" b="1" dirty="0" err="1" smtClean="0"/>
              <a:t>attented</a:t>
            </a:r>
            <a:r>
              <a:rPr lang="en-US" sz="2800" b="1" dirty="0" smtClean="0"/>
              <a:t> in assembly.</a:t>
            </a:r>
            <a:endParaRPr lang="en-US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0" y="2133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একত্রিত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হয়েছে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352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অধ্যক্ষ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সমাবেশে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উপস্থিত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হয়েছেন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38600" y="4038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তিনি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কোট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পরিধান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করেছেন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62484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তুমি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তাকে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সাহায্য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করেছ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9" name="Picture 68" descr="C:\Users\pti kushtia\Desktop\abdullah\Bangladesh-Cadet-Col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733800" cy="1219200"/>
          </a:xfrm>
          <a:prstGeom prst="rect">
            <a:avLst/>
          </a:prstGeom>
          <a:noFill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467600" y="4436726"/>
            <a:ext cx="1395699" cy="242127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86200" y="5181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তিনি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হোঁছট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খেয়েছেন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9" grpId="0"/>
      <p:bldP spid="40" grpId="0"/>
      <p:bldP spid="59" grpId="0"/>
      <p:bldP spid="60" grpId="0"/>
      <p:bldP spid="61" grpId="0"/>
      <p:bldP spid="64" grpId="0"/>
      <p:bldP spid="65" grpId="0"/>
      <p:bldP spid="66" grpId="0"/>
      <p:bldP spid="68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0" y="71021"/>
            <a:ext cx="9144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Structure of present perfect continuous tense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85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Subject+have</a:t>
            </a:r>
            <a:r>
              <a:rPr lang="en-US" sz="2400" b="1" dirty="0" smtClean="0">
                <a:solidFill>
                  <a:srgbClr val="FF0000"/>
                </a:solidFill>
              </a:rPr>
              <a:t> been/has </a:t>
            </a:r>
            <a:r>
              <a:rPr lang="en-US" sz="2400" b="1" dirty="0" err="1" smtClean="0">
                <a:solidFill>
                  <a:srgbClr val="FF0000"/>
                </a:solidFill>
              </a:rPr>
              <a:t>been+verb</a:t>
            </a:r>
            <a:r>
              <a:rPr lang="en-US" sz="2400" b="1" dirty="0" smtClean="0">
                <a:solidFill>
                  <a:srgbClr val="FF0000"/>
                </a:solidFill>
              </a:rPr>
              <a:t>(present form)</a:t>
            </a:r>
            <a:r>
              <a:rPr lang="en-US" sz="2400" b="1" dirty="0" err="1" smtClean="0">
                <a:solidFill>
                  <a:srgbClr val="FF0000"/>
                </a:solidFill>
              </a:rPr>
              <a:t>ing</a:t>
            </a:r>
            <a:r>
              <a:rPr lang="en-US" sz="2400" b="1" dirty="0" smtClean="0">
                <a:solidFill>
                  <a:srgbClr val="FF0000"/>
                </a:solidFill>
              </a:rPr>
              <a:t> +object +others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362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They have been walking for </a:t>
            </a:r>
            <a:r>
              <a:rPr lang="en-US" sz="3200" b="1" dirty="0" smtClean="0">
                <a:solidFill>
                  <a:srgbClr val="7030A0"/>
                </a:solidFill>
              </a:rPr>
              <a:t>an hour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143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They have been helping one another for </a:t>
            </a:r>
            <a:r>
              <a:rPr lang="en-US" sz="3200" b="1" dirty="0" smtClean="0">
                <a:solidFill>
                  <a:srgbClr val="7030A0"/>
                </a:solidFill>
              </a:rPr>
              <a:t>an hour.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810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lady has been delivering speech for </a:t>
            </a:r>
            <a:r>
              <a:rPr lang="en-US" sz="3200" dirty="0" smtClean="0">
                <a:solidFill>
                  <a:srgbClr val="7030A0"/>
                </a:solidFill>
              </a:rPr>
              <a:t>half an hour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0" y="5638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She has been reading a noble  </a:t>
            </a:r>
            <a:r>
              <a:rPr lang="en-US" sz="3600" dirty="0" smtClean="0">
                <a:solidFill>
                  <a:srgbClr val="7030A0"/>
                </a:solidFill>
              </a:rPr>
              <a:t>since morning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2971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একঘণ্টা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যাব</a:t>
            </a:r>
            <a:r>
              <a:rPr lang="en-US" sz="2800" dirty="0" smtClean="0">
                <a:solidFill>
                  <a:srgbClr val="FF0000"/>
                </a:solidFill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</a:rPr>
              <a:t>হাঁটছে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828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একঘণ্টা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যাবা</a:t>
            </a:r>
            <a:r>
              <a:rPr lang="en-US" sz="2800" dirty="0" smtClean="0">
                <a:solidFill>
                  <a:srgbClr val="FF0000"/>
                </a:solidFill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</a:rPr>
              <a:t>একে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অপরকে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সাহায্য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করছে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34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ভদ্রমহিলা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আধঘণ্টা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যাব</a:t>
            </a:r>
            <a:r>
              <a:rPr lang="en-US" sz="2800" dirty="0" smtClean="0">
                <a:solidFill>
                  <a:srgbClr val="FF0000"/>
                </a:solidFill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</a:rPr>
              <a:t>বক্তব্য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দিচ্ছেন</a:t>
            </a:r>
            <a:r>
              <a:rPr lang="en-US" sz="2800" dirty="0" smtClean="0">
                <a:solidFill>
                  <a:srgbClr val="FF0000"/>
                </a:solidFill>
              </a:rPr>
              <a:t> 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62484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তিনি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সকাল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উপন্যাস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পড়ছেন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981250" y="4419600"/>
            <a:ext cx="2162750" cy="12967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52600"/>
            <a:ext cx="1905000" cy="22063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6800" y="6324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[Period of time must]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5" grpId="0"/>
      <p:bldP spid="26" grpId="0"/>
      <p:bldP spid="27" grpId="0"/>
      <p:bldP spid="30" grpId="0"/>
      <p:bldP spid="31" grpId="0"/>
      <p:bldP spid="36" grpId="0"/>
      <p:bldP spid="38" grpId="0"/>
      <p:bldP spid="40" grpId="0"/>
      <p:bldP spid="4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762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Subject+verb</a:t>
            </a:r>
            <a:r>
              <a:rPr lang="en-US" sz="3600" b="1" dirty="0" smtClean="0">
                <a:solidFill>
                  <a:srgbClr val="FF0000"/>
                </a:solidFill>
              </a:rPr>
              <a:t>(past form) +object +others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2819400"/>
            <a:ext cx="192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doesn’t she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They assembled together.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3124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Principal and three professor were present.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4191000"/>
            <a:ext cx="460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 sang a </a:t>
            </a:r>
            <a:r>
              <a:rPr lang="en-US" sz="4000" dirty="0" err="1" smtClean="0"/>
              <a:t>Lalongiti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133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একত্রিত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হয়েছিল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4953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তিনি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লালনগীতি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গেয়েছিলেন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5486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They wore white dress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019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তারা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সাদা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পোষাক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পরিধান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করেছিল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7102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Structure of past indefinite tense</a:t>
            </a:r>
          </a:p>
        </p:txBody>
      </p:sp>
      <p:pic>
        <p:nvPicPr>
          <p:cNvPr id="47" name="Picture 46" descr="C:\Users\pti kushtia\Desktop\abdullah\Bangladesh-Cadet-Col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733800" cy="1219200"/>
          </a:xfrm>
          <a:prstGeom prst="rect">
            <a:avLst/>
          </a:prstGeom>
          <a:noFill/>
        </p:spPr>
      </p:pic>
      <p:pic>
        <p:nvPicPr>
          <p:cNvPr id="49" name="Teen Pagoley Holo Mela (Lalon Geeti) -- Farida Parveen[1]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343400"/>
            <a:ext cx="2370428" cy="177782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dist="63500" dir="5400000" sx="105000" sy="105000" algn="t" rotWithShape="0">
              <a:srgbClr val="000000">
                <a:alpha val="40000"/>
              </a:srgbClr>
            </a:outerShdw>
          </a:effectLst>
          <a:scene3d>
            <a:camera prst="perspectiveRelaxedModerately" fov="2700000">
              <a:rot lat="20400000" lon="0" rev="0"/>
            </a:camera>
            <a:lightRig rig="soft" dir="t"/>
          </a:scene3d>
          <a:sp3d extrusionH="952500">
            <a:bevelT w="127000" h="127000"/>
            <a:bevelB/>
            <a:extrusionClr>
              <a:srgbClr val="FFFFFF"/>
            </a:extrusionClr>
          </a:sp3d>
        </p:spPr>
      </p:pic>
      <p:sp>
        <p:nvSpPr>
          <p:cNvPr id="50" name="TextBox 49"/>
          <p:cNvSpPr txBox="1"/>
          <p:nvPr/>
        </p:nvSpPr>
        <p:spPr>
          <a:xfrm>
            <a:off x="0" y="3733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অধ্যক্ষ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তিনজন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অধ্যাপক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উপস্থিত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ছিলেন</a:t>
            </a:r>
            <a:r>
              <a:rPr lang="en-US" sz="2800" dirty="0" smtClean="0"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 animBg="1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960</Words>
  <Application>Microsoft Office PowerPoint</Application>
  <PresentationFormat>On-screen Show (4:3)</PresentationFormat>
  <Paragraphs>154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WELCOME</vt:lpstr>
      <vt:lpstr>Introduction</vt:lpstr>
      <vt:lpstr>Look at the pictures</vt:lpstr>
      <vt:lpstr>Structure of different kinds of teses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Home Work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</dc:creator>
  <cp:lastModifiedBy>Windows User</cp:lastModifiedBy>
  <cp:revision>253</cp:revision>
  <dcterms:created xsi:type="dcterms:W3CDTF">2016-10-07T03:48:23Z</dcterms:created>
  <dcterms:modified xsi:type="dcterms:W3CDTF">2020-10-29T05:58:45Z</dcterms:modified>
</cp:coreProperties>
</file>