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50" r:id="rId2"/>
    <p:sldId id="451" r:id="rId3"/>
    <p:sldId id="299" r:id="rId4"/>
    <p:sldId id="356" r:id="rId5"/>
    <p:sldId id="437" r:id="rId6"/>
    <p:sldId id="258" r:id="rId7"/>
    <p:sldId id="259" r:id="rId8"/>
    <p:sldId id="443" r:id="rId9"/>
    <p:sldId id="438" r:id="rId10"/>
    <p:sldId id="439" r:id="rId11"/>
    <p:sldId id="440" r:id="rId12"/>
    <p:sldId id="355" r:id="rId13"/>
    <p:sldId id="444" r:id="rId14"/>
    <p:sldId id="445" r:id="rId15"/>
    <p:sldId id="447" r:id="rId16"/>
    <p:sldId id="448" r:id="rId17"/>
    <p:sldId id="275" r:id="rId18"/>
    <p:sldId id="449" r:id="rId19"/>
    <p:sldId id="277"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8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69BB9-E27C-4AE8-A58F-EC94A732D5AD}" type="datetimeFigureOut">
              <a:rPr lang="en-US" smtClean="0"/>
              <a:t>9/30/2020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BF89B-374C-4E46-B5B3-177560AD4B16}" type="slidenum">
              <a:rPr lang="en-US" smtClean="0"/>
              <a:t>‹#›</a:t>
            </a:fld>
            <a:endParaRPr lang="en-US"/>
          </a:p>
        </p:txBody>
      </p:sp>
    </p:spTree>
    <p:extLst>
      <p:ext uri="{BB962C8B-B14F-4D97-AF65-F5344CB8AC3E}">
        <p14:creationId xmlns:p14="http://schemas.microsoft.com/office/powerpoint/2010/main" val="3323466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2ED87-5E91-4669-967E-FC7590F6D3A6}" type="slidenum">
              <a:rPr lang="en-US" smtClean="0"/>
              <a:pPr/>
              <a:t>5</a:t>
            </a:fld>
            <a:endParaRPr lang="en-US"/>
          </a:p>
        </p:txBody>
      </p:sp>
    </p:spTree>
    <p:extLst>
      <p:ext uri="{BB962C8B-B14F-4D97-AF65-F5344CB8AC3E}">
        <p14:creationId xmlns:p14="http://schemas.microsoft.com/office/powerpoint/2010/main" val="2704834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9C5FB4-97A3-42B4-A358-1D5565707EED}"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42A0C-78A7-4F24-9352-4E53F6BA5154}" type="slidenum">
              <a:rPr lang="en-US" smtClean="0"/>
              <a:t>‹#›</a:t>
            </a:fld>
            <a:endParaRPr lang="en-US"/>
          </a:p>
        </p:txBody>
      </p:sp>
    </p:spTree>
    <p:extLst>
      <p:ext uri="{BB962C8B-B14F-4D97-AF65-F5344CB8AC3E}">
        <p14:creationId xmlns:p14="http://schemas.microsoft.com/office/powerpoint/2010/main" val="2710281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C5FB4-97A3-42B4-A358-1D5565707EED}"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42A0C-78A7-4F24-9352-4E53F6BA5154}" type="slidenum">
              <a:rPr lang="en-US" smtClean="0"/>
              <a:t>‹#›</a:t>
            </a:fld>
            <a:endParaRPr lang="en-US"/>
          </a:p>
        </p:txBody>
      </p:sp>
    </p:spTree>
    <p:extLst>
      <p:ext uri="{BB962C8B-B14F-4D97-AF65-F5344CB8AC3E}">
        <p14:creationId xmlns:p14="http://schemas.microsoft.com/office/powerpoint/2010/main" val="126854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C5FB4-97A3-42B4-A358-1D5565707EED}"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42A0C-78A7-4F24-9352-4E53F6BA5154}" type="slidenum">
              <a:rPr lang="en-US" smtClean="0"/>
              <a:t>‹#›</a:t>
            </a:fld>
            <a:endParaRPr lang="en-US"/>
          </a:p>
        </p:txBody>
      </p:sp>
    </p:spTree>
    <p:extLst>
      <p:ext uri="{BB962C8B-B14F-4D97-AF65-F5344CB8AC3E}">
        <p14:creationId xmlns:p14="http://schemas.microsoft.com/office/powerpoint/2010/main" val="52725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C5FB4-97A3-42B4-A358-1D5565707EED}"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42A0C-78A7-4F24-9352-4E53F6BA5154}" type="slidenum">
              <a:rPr lang="en-US" smtClean="0"/>
              <a:t>‹#›</a:t>
            </a:fld>
            <a:endParaRPr lang="en-US"/>
          </a:p>
        </p:txBody>
      </p:sp>
    </p:spTree>
    <p:extLst>
      <p:ext uri="{BB962C8B-B14F-4D97-AF65-F5344CB8AC3E}">
        <p14:creationId xmlns:p14="http://schemas.microsoft.com/office/powerpoint/2010/main" val="545374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9C5FB4-97A3-42B4-A358-1D5565707EED}"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42A0C-78A7-4F24-9352-4E53F6BA5154}" type="slidenum">
              <a:rPr lang="en-US" smtClean="0"/>
              <a:t>‹#›</a:t>
            </a:fld>
            <a:endParaRPr lang="en-US"/>
          </a:p>
        </p:txBody>
      </p:sp>
    </p:spTree>
    <p:extLst>
      <p:ext uri="{BB962C8B-B14F-4D97-AF65-F5344CB8AC3E}">
        <p14:creationId xmlns:p14="http://schemas.microsoft.com/office/powerpoint/2010/main" val="957388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9C5FB4-97A3-42B4-A358-1D5565707EED}"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42A0C-78A7-4F24-9352-4E53F6BA5154}" type="slidenum">
              <a:rPr lang="en-US" smtClean="0"/>
              <a:t>‹#›</a:t>
            </a:fld>
            <a:endParaRPr lang="en-US"/>
          </a:p>
        </p:txBody>
      </p:sp>
    </p:spTree>
    <p:extLst>
      <p:ext uri="{BB962C8B-B14F-4D97-AF65-F5344CB8AC3E}">
        <p14:creationId xmlns:p14="http://schemas.microsoft.com/office/powerpoint/2010/main" val="49425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9C5FB4-97A3-42B4-A358-1D5565707EED}" type="datetimeFigureOut">
              <a:rPr lang="en-US" smtClean="0"/>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042A0C-78A7-4F24-9352-4E53F6BA5154}" type="slidenum">
              <a:rPr lang="en-US" smtClean="0"/>
              <a:t>‹#›</a:t>
            </a:fld>
            <a:endParaRPr lang="en-US"/>
          </a:p>
        </p:txBody>
      </p:sp>
    </p:spTree>
    <p:extLst>
      <p:ext uri="{BB962C8B-B14F-4D97-AF65-F5344CB8AC3E}">
        <p14:creationId xmlns:p14="http://schemas.microsoft.com/office/powerpoint/2010/main" val="47515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9C5FB4-97A3-42B4-A358-1D5565707EED}" type="datetimeFigureOut">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042A0C-78A7-4F24-9352-4E53F6BA5154}" type="slidenum">
              <a:rPr lang="en-US" smtClean="0"/>
              <a:t>‹#›</a:t>
            </a:fld>
            <a:endParaRPr lang="en-US"/>
          </a:p>
        </p:txBody>
      </p:sp>
    </p:spTree>
    <p:extLst>
      <p:ext uri="{BB962C8B-B14F-4D97-AF65-F5344CB8AC3E}">
        <p14:creationId xmlns:p14="http://schemas.microsoft.com/office/powerpoint/2010/main" val="109387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C5FB4-97A3-42B4-A358-1D5565707EED}" type="datetimeFigureOut">
              <a:rPr lang="en-US" smtClean="0"/>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042A0C-78A7-4F24-9352-4E53F6BA5154}" type="slidenum">
              <a:rPr lang="en-US" smtClean="0"/>
              <a:t>‹#›</a:t>
            </a:fld>
            <a:endParaRPr lang="en-US"/>
          </a:p>
        </p:txBody>
      </p:sp>
    </p:spTree>
    <p:extLst>
      <p:ext uri="{BB962C8B-B14F-4D97-AF65-F5344CB8AC3E}">
        <p14:creationId xmlns:p14="http://schemas.microsoft.com/office/powerpoint/2010/main" val="3885899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9C5FB4-97A3-42B4-A358-1D5565707EED}"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42A0C-78A7-4F24-9352-4E53F6BA5154}" type="slidenum">
              <a:rPr lang="en-US" smtClean="0"/>
              <a:t>‹#›</a:t>
            </a:fld>
            <a:endParaRPr lang="en-US"/>
          </a:p>
        </p:txBody>
      </p:sp>
    </p:spTree>
    <p:extLst>
      <p:ext uri="{BB962C8B-B14F-4D97-AF65-F5344CB8AC3E}">
        <p14:creationId xmlns:p14="http://schemas.microsoft.com/office/powerpoint/2010/main" val="404746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9C5FB4-97A3-42B4-A358-1D5565707EED}"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42A0C-78A7-4F24-9352-4E53F6BA5154}" type="slidenum">
              <a:rPr lang="en-US" smtClean="0"/>
              <a:t>‹#›</a:t>
            </a:fld>
            <a:endParaRPr lang="en-US"/>
          </a:p>
        </p:txBody>
      </p:sp>
    </p:spTree>
    <p:extLst>
      <p:ext uri="{BB962C8B-B14F-4D97-AF65-F5344CB8AC3E}">
        <p14:creationId xmlns:p14="http://schemas.microsoft.com/office/powerpoint/2010/main" val="6947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C5FB4-97A3-42B4-A358-1D5565707EED}" type="datetimeFigureOut">
              <a:rPr lang="en-US" smtClean="0"/>
              <a:t>9/30/2020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42A0C-78A7-4F24-9352-4E53F6BA5154}" type="slidenum">
              <a:rPr lang="en-US" smtClean="0"/>
              <a:t>‹#›</a:t>
            </a:fld>
            <a:endParaRPr lang="en-US"/>
          </a:p>
        </p:txBody>
      </p:sp>
    </p:spTree>
    <p:extLst>
      <p:ext uri="{BB962C8B-B14F-4D97-AF65-F5344CB8AC3E}">
        <p14:creationId xmlns:p14="http://schemas.microsoft.com/office/powerpoint/2010/main" val="1150216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D8DF650-B060-4BA8-9FE8-6FC72A32DFFA}"/>
              </a:ext>
            </a:extLst>
          </p:cNvPr>
          <p:cNvSpPr/>
          <p:nvPr/>
        </p:nvSpPr>
        <p:spPr>
          <a:xfrm>
            <a:off x="-76200" y="0"/>
            <a:ext cx="9210890" cy="6858001"/>
          </a:xfrm>
          <a:prstGeom prst="frame">
            <a:avLst>
              <a:gd name="adj1" fmla="val 3686"/>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FF875258-95A6-4926-AA8F-B9307AA71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10890" cy="6858000"/>
          </a:xfrm>
          <a:prstGeom prst="rect">
            <a:avLst/>
          </a:prstGeom>
        </p:spPr>
      </p:pic>
    </p:spTree>
    <p:extLst>
      <p:ext uri="{BB962C8B-B14F-4D97-AF65-F5344CB8AC3E}">
        <p14:creationId xmlns:p14="http://schemas.microsoft.com/office/powerpoint/2010/main" val="3702683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56273640-B965-4F01-AF1F-DE9DD642B250}"/>
              </a:ext>
            </a:extLst>
          </p:cNvPr>
          <p:cNvSpPr/>
          <p:nvPr/>
        </p:nvSpPr>
        <p:spPr>
          <a:xfrm>
            <a:off x="-76200" y="0"/>
            <a:ext cx="9296400" cy="6858001"/>
          </a:xfrm>
          <a:prstGeom prst="frame">
            <a:avLst>
              <a:gd name="adj1" fmla="val 3686"/>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F6EFE37C-96BB-4915-81D4-7167D56C701A}"/>
              </a:ext>
            </a:extLst>
          </p:cNvPr>
          <p:cNvSpPr txBox="1">
            <a:spLocks/>
          </p:cNvSpPr>
          <p:nvPr/>
        </p:nvSpPr>
        <p:spPr>
          <a:xfrm>
            <a:off x="381000" y="304799"/>
            <a:ext cx="8229600" cy="1371601"/>
          </a:xfrm>
          <a:prstGeom prst="rect">
            <a:avLst/>
          </a:prstGeom>
          <a:noFill/>
          <a:ln w="57150">
            <a:noFill/>
          </a:ln>
          <a:effectLst>
            <a:glow rad="63500">
              <a:schemeClr val="accent3">
                <a:satMod val="175000"/>
                <a:alpha val="40000"/>
              </a:schemeClr>
            </a:glow>
            <a:outerShdw dist="50800" dir="1800000" algn="l" rotWithShape="0">
              <a:schemeClr val="tx2">
                <a:lumMod val="60000"/>
                <a:lumOff val="40000"/>
                <a:alpha val="35000"/>
              </a:schemeClr>
            </a:outerShdw>
            <a:softEdge rad="12700"/>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b="1" dirty="0" err="1">
                <a:solidFill>
                  <a:srgbClr val="008000"/>
                </a:solidFill>
                <a:latin typeface="NikoshBAN" pitchFamily="2" charset="0"/>
                <a:cs typeface="NikoshBAN" pitchFamily="2" charset="0"/>
              </a:rPr>
              <a:t>একক</a:t>
            </a:r>
            <a:r>
              <a:rPr lang="en-US" sz="8800" b="1" dirty="0">
                <a:solidFill>
                  <a:srgbClr val="008000"/>
                </a:solidFill>
                <a:latin typeface="NikoshBAN" pitchFamily="2" charset="0"/>
                <a:cs typeface="NikoshBAN" pitchFamily="2" charset="0"/>
              </a:rPr>
              <a:t> </a:t>
            </a:r>
            <a:r>
              <a:rPr lang="en-US" sz="8800" b="1" dirty="0" err="1">
                <a:solidFill>
                  <a:srgbClr val="008000"/>
                </a:solidFill>
                <a:latin typeface="NikoshBAN" pitchFamily="2" charset="0"/>
                <a:cs typeface="NikoshBAN" pitchFamily="2" charset="0"/>
              </a:rPr>
              <a:t>কাজ</a:t>
            </a:r>
            <a:r>
              <a:rPr lang="en-US" sz="8800" b="1" dirty="0">
                <a:solidFill>
                  <a:srgbClr val="008000"/>
                </a:solidFill>
                <a:latin typeface="NikoshBAN" pitchFamily="2" charset="0"/>
                <a:cs typeface="NikoshBAN" pitchFamily="2" charset="0"/>
              </a:rPr>
              <a:t> </a:t>
            </a:r>
          </a:p>
        </p:txBody>
      </p:sp>
      <p:sp>
        <p:nvSpPr>
          <p:cNvPr id="5" name="Title 3">
            <a:extLst>
              <a:ext uri="{FF2B5EF4-FFF2-40B4-BE49-F238E27FC236}">
                <a16:creationId xmlns:a16="http://schemas.microsoft.com/office/drawing/2014/main" id="{81038950-91FC-4150-A459-6311C5CB5FAB}"/>
              </a:ext>
            </a:extLst>
          </p:cNvPr>
          <p:cNvSpPr txBox="1">
            <a:spLocks/>
          </p:cNvSpPr>
          <p:nvPr/>
        </p:nvSpPr>
        <p:spPr>
          <a:xfrm>
            <a:off x="347556" y="2971800"/>
            <a:ext cx="8415444" cy="2056109"/>
          </a:xfrm>
          <a:prstGeom prst="rect">
            <a:avLst/>
          </a:prstGeom>
          <a:noFill/>
          <a:ln w="57150">
            <a:noFill/>
          </a:ln>
          <a:effectLst>
            <a:glow rad="63500">
              <a:schemeClr val="accent3">
                <a:satMod val="175000"/>
                <a:alpha val="40000"/>
              </a:schemeClr>
            </a:glow>
            <a:outerShdw dist="50800" dir="1800000" algn="l" rotWithShape="0">
              <a:schemeClr val="tx2">
                <a:lumMod val="60000"/>
                <a:lumOff val="40000"/>
                <a:alpha val="35000"/>
              </a:schemeClr>
            </a:outerShdw>
            <a:softEdge rad="12700"/>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err="1">
                <a:ln>
                  <a:solidFill>
                    <a:schemeClr val="tx1"/>
                  </a:solidFill>
                </a:ln>
                <a:latin typeface="NikoshBAN" panose="02000000000000000000" pitchFamily="2" charset="0"/>
                <a:cs typeface="NikoshBAN" panose="02000000000000000000" pitchFamily="2" charset="0"/>
              </a:rPr>
              <a:t>সৌরজগতের</a:t>
            </a:r>
            <a:r>
              <a:rPr lang="en-US" sz="6000" b="1" dirty="0">
                <a:ln>
                  <a:solidFill>
                    <a:schemeClr val="tx1"/>
                  </a:solidFill>
                </a:ln>
                <a:latin typeface="NikoshBAN" panose="02000000000000000000" pitchFamily="2" charset="0"/>
                <a:cs typeface="NikoshBAN" panose="02000000000000000000" pitchFamily="2" charset="0"/>
              </a:rPr>
              <a:t> </a:t>
            </a:r>
            <a:r>
              <a:rPr lang="en-US" sz="6000" b="1" dirty="0" err="1">
                <a:ln>
                  <a:solidFill>
                    <a:schemeClr val="tx1"/>
                  </a:solidFill>
                </a:ln>
                <a:latin typeface="NikoshBAN" panose="02000000000000000000" pitchFamily="2" charset="0"/>
                <a:cs typeface="NikoshBAN" panose="02000000000000000000" pitchFamily="2" charset="0"/>
              </a:rPr>
              <a:t>গ্রহগুলোর</a:t>
            </a:r>
            <a:r>
              <a:rPr lang="en-US" sz="6000" b="1" dirty="0">
                <a:ln>
                  <a:solidFill>
                    <a:schemeClr val="tx1"/>
                  </a:solidFill>
                </a:ln>
                <a:latin typeface="NikoshBAN" panose="02000000000000000000" pitchFamily="2" charset="0"/>
                <a:cs typeface="NikoshBAN" panose="02000000000000000000" pitchFamily="2" charset="0"/>
              </a:rPr>
              <a:t> </a:t>
            </a:r>
            <a:r>
              <a:rPr lang="en-US" sz="6000" b="1" dirty="0" err="1">
                <a:ln>
                  <a:solidFill>
                    <a:schemeClr val="tx1"/>
                  </a:solidFill>
                </a:ln>
                <a:latin typeface="NikoshBAN" panose="02000000000000000000" pitchFamily="2" charset="0"/>
                <a:cs typeface="NikoshBAN" panose="02000000000000000000" pitchFamily="2" charset="0"/>
              </a:rPr>
              <a:t>নাম</a:t>
            </a:r>
            <a:r>
              <a:rPr lang="en-US" sz="6000" b="1" dirty="0">
                <a:ln>
                  <a:solidFill>
                    <a:schemeClr val="tx1"/>
                  </a:solidFill>
                </a:ln>
                <a:latin typeface="NikoshBAN" panose="02000000000000000000" pitchFamily="2" charset="0"/>
                <a:cs typeface="NikoshBAN" panose="02000000000000000000" pitchFamily="2" charset="0"/>
              </a:rPr>
              <a:t> </a:t>
            </a:r>
            <a:r>
              <a:rPr lang="en-US" sz="6000" b="1" dirty="0" err="1">
                <a:ln>
                  <a:solidFill>
                    <a:schemeClr val="tx1"/>
                  </a:solidFill>
                </a:ln>
                <a:latin typeface="NikoshBAN" panose="02000000000000000000" pitchFamily="2" charset="0"/>
                <a:cs typeface="NikoshBAN" panose="02000000000000000000" pitchFamily="2" charset="0"/>
              </a:rPr>
              <a:t>লিখ</a:t>
            </a:r>
            <a:r>
              <a:rPr lang="en-US" sz="6000" b="1" dirty="0">
                <a:ln>
                  <a:solidFill>
                    <a:schemeClr val="tx1"/>
                  </a:solidFill>
                </a:ln>
                <a:latin typeface="NikoshBAN" panose="02000000000000000000" pitchFamily="2" charset="0"/>
                <a:cs typeface="NikoshBAN" panose="02000000000000000000" pitchFamily="2" charset="0"/>
              </a:rPr>
              <a:t>। </a:t>
            </a:r>
            <a:endParaRPr lang="bn-BD" sz="6000" b="1" dirty="0">
              <a:ln>
                <a:solidFill>
                  <a:schemeClr val="tx1"/>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4281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500"/>
                                  </p:iterate>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iterate type="wd">
                                    <p:tmAbs val="500"/>
                                  </p:iterate>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A25EA0-5A62-474A-8CAC-71B23CDE063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6241" b="93314" l="3715" r="93611"/>
                    </a14:imgEffect>
                  </a14:imgLayer>
                </a14:imgProps>
              </a:ext>
              <a:ext uri="{28A0092B-C50C-407E-A947-70E740481C1C}">
                <a14:useLocalDpi xmlns:a14="http://schemas.microsoft.com/office/drawing/2010/main" val="0"/>
              </a:ext>
            </a:extLst>
          </a:blip>
          <a:srcRect/>
          <a:stretch/>
        </p:blipFill>
        <p:spPr>
          <a:xfrm>
            <a:off x="3298825" y="228599"/>
            <a:ext cx="2873375" cy="2873375"/>
          </a:xfrm>
          <a:prstGeom prst="rect">
            <a:avLst/>
          </a:prstGeom>
        </p:spPr>
      </p:pic>
      <p:sp>
        <p:nvSpPr>
          <p:cNvPr id="3" name="Frame 2">
            <a:extLst>
              <a:ext uri="{FF2B5EF4-FFF2-40B4-BE49-F238E27FC236}">
                <a16:creationId xmlns:a16="http://schemas.microsoft.com/office/drawing/2014/main" id="{D0B5E143-F32A-48AD-91C0-B23AE03AB5BF}"/>
              </a:ext>
            </a:extLst>
          </p:cNvPr>
          <p:cNvSpPr/>
          <p:nvPr/>
        </p:nvSpPr>
        <p:spPr>
          <a:xfrm>
            <a:off x="-76200" y="0"/>
            <a:ext cx="9220200" cy="6858001"/>
          </a:xfrm>
          <a:prstGeom prst="frame">
            <a:avLst>
              <a:gd name="adj1" fmla="val 3686"/>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3423E681-1A74-4DA6-BA0C-8CE4339730B5}"/>
              </a:ext>
            </a:extLst>
          </p:cNvPr>
          <p:cNvSpPr txBox="1">
            <a:spLocks/>
          </p:cNvSpPr>
          <p:nvPr/>
        </p:nvSpPr>
        <p:spPr>
          <a:xfrm>
            <a:off x="228600" y="3200400"/>
            <a:ext cx="8610600" cy="3276600"/>
          </a:xfrm>
          <a:prstGeom prst="rect">
            <a:avLst/>
          </a:prstGeom>
          <a:noFill/>
          <a:ln w="76200">
            <a:solidFill>
              <a:schemeClr val="tx1"/>
            </a:solidFill>
          </a:ln>
          <a:effectLst>
            <a:glow rad="63500">
              <a:schemeClr val="accent3">
                <a:satMod val="175000"/>
                <a:alpha val="40000"/>
              </a:schemeClr>
            </a:glow>
            <a:outerShdw dist="50800" dir="1800000" algn="l" rotWithShape="0">
              <a:schemeClr val="tx2">
                <a:lumMod val="60000"/>
                <a:lumOff val="40000"/>
                <a:alpha val="35000"/>
              </a:schemeClr>
            </a:outerShdw>
            <a:softEdge rad="12700"/>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n-BD" sz="3200" b="1" dirty="0">
                <a:latin typeface="NikoshBAN" pitchFamily="2" charset="0"/>
                <a:cs typeface="NikoshBAN" pitchFamily="2" charset="0"/>
              </a:rPr>
              <a:t>সূর্য একটি উজ্জল নক্ষত্র।সূর্য পৃথিবী অপেক্ষা ১৩ লক্ষ গুন বড়। পৃথিবী থেকে সূর্য প্রায় ১৫ কোটি কিলোমিটার দূরে অবস্থিত। এর ব্যাস প্রায় ১৩ লক্ষ ৮৪ হাজার কিলোমিটার। সূর্যের উপরিভাগের উষ্ণতা ৫৭,০০০ ডিগ্রী সেলসিয়াস। শতকরা ৫৫ ভাগ হাইড্রোজেন, ৪৪ ভাগ হিলিয়াম এবং একভাগ অন্যান্য গ্যাসে সূর্য গঠিত।</a:t>
            </a:r>
            <a:r>
              <a:rPr lang="en-US" sz="3200" b="1" dirty="0" err="1">
                <a:latin typeface="NikoshBAN" pitchFamily="2" charset="0"/>
                <a:cs typeface="NikoshBAN" pitchFamily="2" charset="0"/>
              </a:rPr>
              <a:t>সূর্যের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মধ্যে</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মাঝে</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মাঝে</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যে</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কালো</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দাগ</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দেখা</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যায়</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তাকে</a:t>
            </a:r>
            <a:r>
              <a:rPr lang="en-US" sz="3200" b="1" dirty="0">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সৌর</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কলঙ্ক</a:t>
            </a:r>
            <a:r>
              <a:rPr lang="en-US" sz="3200" b="1" dirty="0">
                <a:solidFill>
                  <a:srgbClr val="FF0000"/>
                </a:solidFill>
                <a:latin typeface="NikoshBAN" pitchFamily="2" charset="0"/>
                <a:cs typeface="NikoshBAN" pitchFamily="2" charset="0"/>
              </a:rPr>
              <a:t> </a:t>
            </a:r>
            <a:r>
              <a:rPr lang="en-US" sz="3200" b="1" dirty="0" err="1">
                <a:latin typeface="NikoshBAN" pitchFamily="2" charset="0"/>
                <a:cs typeface="NikoshBAN" pitchFamily="2" charset="0"/>
              </a:rPr>
              <a:t>বলে</a:t>
            </a:r>
            <a:r>
              <a:rPr lang="en-US" sz="3200" b="1" dirty="0">
                <a:latin typeface="NikoshBAN" pitchFamily="2" charset="0"/>
                <a:cs typeface="NikoshBAN" pitchFamily="2" charset="0"/>
              </a:rPr>
              <a:t>।</a:t>
            </a:r>
          </a:p>
          <a:p>
            <a:pPr algn="l"/>
            <a:endParaRPr lang="en-US" sz="3600" b="1" dirty="0">
              <a:latin typeface="NikoshBAN" pitchFamily="2" charset="0"/>
              <a:cs typeface="NikoshBAN" pitchFamily="2" charset="0"/>
            </a:endParaRPr>
          </a:p>
        </p:txBody>
      </p:sp>
      <p:sp>
        <p:nvSpPr>
          <p:cNvPr id="9" name="TextBox 8">
            <a:extLst>
              <a:ext uri="{FF2B5EF4-FFF2-40B4-BE49-F238E27FC236}">
                <a16:creationId xmlns:a16="http://schemas.microsoft.com/office/drawing/2014/main" id="{48CFE2DD-F963-4E27-8E2F-609AAA0D5AEC}"/>
              </a:ext>
            </a:extLst>
          </p:cNvPr>
          <p:cNvSpPr txBox="1"/>
          <p:nvPr/>
        </p:nvSpPr>
        <p:spPr>
          <a:xfrm>
            <a:off x="4129824" y="1101804"/>
            <a:ext cx="1204176" cy="1107996"/>
          </a:xfrm>
          <a:prstGeom prst="rect">
            <a:avLst/>
          </a:prstGeom>
          <a:noFill/>
        </p:spPr>
        <p:txBody>
          <a:bodyPr wrap="none" rtlCol="0">
            <a:spAutoFit/>
          </a:bodyPr>
          <a:lstStyle/>
          <a:p>
            <a:r>
              <a:rPr lang="en-US" sz="6600" b="1" dirty="0" err="1">
                <a:solidFill>
                  <a:srgbClr val="FFFF00"/>
                </a:solidFill>
                <a:latin typeface="NikoshBAN" panose="02000000000000000000" pitchFamily="2" charset="0"/>
                <a:cs typeface="NikoshBAN" panose="02000000000000000000" pitchFamily="2" charset="0"/>
              </a:rPr>
              <a:t>সূর্য</a:t>
            </a:r>
            <a:r>
              <a:rPr lang="en-US" sz="6600" b="1" dirty="0">
                <a:solidFill>
                  <a:srgbClr val="FFFF00"/>
                </a:solidFill>
                <a:latin typeface="NikoshBAN" panose="02000000000000000000" pitchFamily="2" charset="0"/>
                <a:cs typeface="NikoshBAN" panose="02000000000000000000" pitchFamily="2" charset="0"/>
              </a:rPr>
              <a:t> </a:t>
            </a:r>
          </a:p>
        </p:txBody>
      </p:sp>
      <p:sp>
        <p:nvSpPr>
          <p:cNvPr id="6" name="Star: 24 Points 5">
            <a:extLst>
              <a:ext uri="{FF2B5EF4-FFF2-40B4-BE49-F238E27FC236}">
                <a16:creationId xmlns:a16="http://schemas.microsoft.com/office/drawing/2014/main" id="{B8A65A41-8B11-47BF-AE3D-61290AE4BBA5}"/>
              </a:ext>
            </a:extLst>
          </p:cNvPr>
          <p:cNvSpPr/>
          <p:nvPr/>
        </p:nvSpPr>
        <p:spPr>
          <a:xfrm>
            <a:off x="3273425" y="98425"/>
            <a:ext cx="2800350" cy="2800350"/>
          </a:xfrm>
          <a:prstGeom prst="star2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50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456237BE-0624-4A39-83E0-B19FBCD29655}"/>
              </a:ext>
            </a:extLst>
          </p:cNvPr>
          <p:cNvSpPr/>
          <p:nvPr/>
        </p:nvSpPr>
        <p:spPr>
          <a:xfrm>
            <a:off x="-76200" y="0"/>
            <a:ext cx="9220200" cy="6858001"/>
          </a:xfrm>
          <a:prstGeom prst="frame">
            <a:avLst>
              <a:gd name="adj1" fmla="val 3686"/>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itle 3">
            <a:extLst>
              <a:ext uri="{FF2B5EF4-FFF2-40B4-BE49-F238E27FC236}">
                <a16:creationId xmlns:a16="http://schemas.microsoft.com/office/drawing/2014/main" id="{BEC83619-34F6-4974-882D-978D103B8E27}"/>
              </a:ext>
            </a:extLst>
          </p:cNvPr>
          <p:cNvSpPr txBox="1">
            <a:spLocks/>
          </p:cNvSpPr>
          <p:nvPr/>
        </p:nvSpPr>
        <p:spPr>
          <a:xfrm>
            <a:off x="228600" y="1676400"/>
            <a:ext cx="4267200" cy="4800600"/>
          </a:xfrm>
          <a:prstGeom prst="rect">
            <a:avLst/>
          </a:prstGeom>
          <a:noFill/>
          <a:ln w="76200">
            <a:solidFill>
              <a:schemeClr val="tx1"/>
            </a:solidFill>
          </a:ln>
          <a:effectLst>
            <a:glow rad="63500">
              <a:schemeClr val="accent3">
                <a:satMod val="175000"/>
                <a:alpha val="40000"/>
              </a:schemeClr>
            </a:glow>
            <a:outerShdw dist="50800" dir="1800000" algn="l" rotWithShape="0">
              <a:schemeClr val="tx2">
                <a:lumMod val="60000"/>
                <a:lumOff val="40000"/>
                <a:alpha val="35000"/>
              </a:schemeClr>
            </a:outerShdw>
            <a:softEdge rad="12700"/>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3600" b="1" dirty="0">
                <a:latin typeface="NikoshBAN" pitchFamily="2" charset="0"/>
                <a:cs typeface="NikoshBAN" pitchFamily="2" charset="0"/>
              </a:rPr>
              <a:t>বুধ সৌরজগতের </a:t>
            </a:r>
            <a:r>
              <a:rPr lang="bn-BD" sz="3600" b="1" dirty="0">
                <a:solidFill>
                  <a:srgbClr val="FF0000"/>
                </a:solidFill>
                <a:latin typeface="NikoshBAN" pitchFamily="2" charset="0"/>
                <a:cs typeface="NikoshBAN" pitchFamily="2" charset="0"/>
              </a:rPr>
              <a:t>ক্ষুদ্রতম</a:t>
            </a:r>
            <a:r>
              <a:rPr lang="bn-BD" sz="3600" b="1" dirty="0">
                <a:latin typeface="NikoshBAN" pitchFamily="2" charset="0"/>
                <a:cs typeface="NikoshBAN" pitchFamily="2" charset="0"/>
              </a:rPr>
              <a:t> এবং সূর্যের </a:t>
            </a:r>
            <a:r>
              <a:rPr lang="bn-BD" sz="3600" b="1" dirty="0">
                <a:solidFill>
                  <a:srgbClr val="FF0000"/>
                </a:solidFill>
                <a:latin typeface="NikoshBAN" pitchFamily="2" charset="0"/>
                <a:cs typeface="NikoshBAN" pitchFamily="2" charset="0"/>
              </a:rPr>
              <a:t>নিকটতম</a:t>
            </a:r>
            <a:r>
              <a:rPr lang="bn-BD" sz="3600" b="1" dirty="0">
                <a:latin typeface="NikoshBAN" pitchFamily="2" charset="0"/>
                <a:cs typeface="NikoshBAN" pitchFamily="2" charset="0"/>
              </a:rPr>
              <a:t> গ্রহ। এর ব্যাস ৪,৮৫০ কিলোমিটার এবং ওজন পৃথিবীর ৫০ভাগের ৩ ভাগের সমান। সূর্য থেকে এর গড় দূরত্ব ৫.</a:t>
            </a:r>
            <a:r>
              <a:rPr lang="en-US" sz="3600" b="1" dirty="0">
                <a:latin typeface="NikoshBAN" pitchFamily="2" charset="0"/>
                <a:cs typeface="NikoshBAN" pitchFamily="2" charset="0"/>
              </a:rPr>
              <a:t>৮ </a:t>
            </a:r>
            <a:r>
              <a:rPr lang="en-US" sz="3600" b="1" dirty="0" err="1">
                <a:latin typeface="NikoshBAN" pitchFamily="2" charset="0"/>
                <a:cs typeface="NikoshBAN" pitchFamily="2" charset="0"/>
              </a:rPr>
              <a:t>কোটি</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কি.মি</a:t>
            </a:r>
            <a:r>
              <a:rPr lang="en-US" sz="3600" b="1" dirty="0">
                <a:latin typeface="NikoshBAN" pitchFamily="2" charset="0"/>
                <a:cs typeface="NikoshBAN" pitchFamily="2" charset="0"/>
              </a:rPr>
              <a:t>. । </a:t>
            </a:r>
            <a:r>
              <a:rPr lang="en-US" sz="3600" b="1" dirty="0" err="1">
                <a:latin typeface="NikoshBAN" pitchFamily="2" charset="0"/>
                <a:cs typeface="NikoshBAN" pitchFamily="2" charset="0"/>
              </a:rPr>
              <a:t>সূর্যের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চারদিকে</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পরিক্রমণ</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করতে</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বুধ</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গ্রহের</a:t>
            </a:r>
            <a:r>
              <a:rPr lang="en-US" sz="3600" b="1" dirty="0">
                <a:latin typeface="NikoshBAN" pitchFamily="2" charset="0"/>
                <a:cs typeface="NikoshBAN" pitchFamily="2" charset="0"/>
              </a:rPr>
              <a:t> ৮৮ </a:t>
            </a:r>
            <a:r>
              <a:rPr lang="en-US" sz="3600" b="1" dirty="0" err="1">
                <a:latin typeface="NikoshBAN" pitchFamily="2" charset="0"/>
                <a:cs typeface="NikoshBAN" pitchFamily="2" charset="0"/>
              </a:rPr>
              <a:t>দিন</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সময়</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লাগে</a:t>
            </a:r>
            <a:r>
              <a:rPr lang="en-US" sz="3600" b="1" dirty="0">
                <a:latin typeface="NikoshBAN" pitchFamily="2" charset="0"/>
                <a:cs typeface="NikoshBAN" pitchFamily="2" charset="0"/>
              </a:rPr>
              <a:t>।</a:t>
            </a:r>
            <a:r>
              <a:rPr lang="bn-BD" sz="3600" b="1" dirty="0">
                <a:latin typeface="NikoshBAN" pitchFamily="2" charset="0"/>
                <a:cs typeface="NikoshBAN" pitchFamily="2" charset="0"/>
              </a:rPr>
              <a:t> </a:t>
            </a:r>
            <a:r>
              <a:rPr lang="en-US" sz="3600" b="1" dirty="0" err="1">
                <a:latin typeface="NikoshBAN" pitchFamily="2" charset="0"/>
                <a:cs typeface="NikoshBAN" pitchFamily="2" charset="0"/>
              </a:rPr>
              <a:t>বুধের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কোন</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উপগ্রহ</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নেই</a:t>
            </a:r>
            <a:r>
              <a:rPr lang="en-US" sz="3600" b="1" dirty="0">
                <a:latin typeface="NikoshBAN" pitchFamily="2" charset="0"/>
                <a:cs typeface="NikoshBAN" pitchFamily="2" charset="0"/>
              </a:rPr>
              <a:t>।</a:t>
            </a:r>
          </a:p>
        </p:txBody>
      </p:sp>
      <p:pic>
        <p:nvPicPr>
          <p:cNvPr id="9" name="Picture 8">
            <a:extLst>
              <a:ext uri="{FF2B5EF4-FFF2-40B4-BE49-F238E27FC236}">
                <a16:creationId xmlns:a16="http://schemas.microsoft.com/office/drawing/2014/main" id="{603F3BEE-5859-4BE7-AD68-82639183B3D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222" b="99556" l="0" r="98667"/>
                    </a14:imgEffect>
                  </a14:imgLayer>
                </a14:imgProps>
              </a:ext>
              <a:ext uri="{28A0092B-C50C-407E-A947-70E740481C1C}">
                <a14:useLocalDpi xmlns:a14="http://schemas.microsoft.com/office/drawing/2010/main" val="0"/>
              </a:ext>
            </a:extLst>
          </a:blip>
          <a:stretch>
            <a:fillRect/>
          </a:stretch>
        </p:blipFill>
        <p:spPr>
          <a:xfrm>
            <a:off x="1517838" y="450024"/>
            <a:ext cx="1072962" cy="1073976"/>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10CC359F-28AF-4FB0-9778-DC2334B27EF1}"/>
              </a:ext>
            </a:extLst>
          </p:cNvPr>
          <p:cNvSpPr txBox="1"/>
          <p:nvPr/>
        </p:nvSpPr>
        <p:spPr>
          <a:xfrm flipH="1">
            <a:off x="1670238" y="540603"/>
            <a:ext cx="920562" cy="830997"/>
          </a:xfrm>
          <a:prstGeom prst="rect">
            <a:avLst/>
          </a:prstGeom>
          <a:noFill/>
        </p:spPr>
        <p:txBody>
          <a:bodyPr wrap="square" rtlCol="0">
            <a:spAutoFit/>
          </a:bodyPr>
          <a:lstStyle/>
          <a:p>
            <a:r>
              <a:rPr lang="en-US" sz="4800" b="1" dirty="0" err="1">
                <a:solidFill>
                  <a:srgbClr val="FFFF00"/>
                </a:solidFill>
                <a:latin typeface="NikoshBAN" panose="02000000000000000000" pitchFamily="2" charset="0"/>
                <a:cs typeface="NikoshBAN" panose="02000000000000000000" pitchFamily="2" charset="0"/>
              </a:rPr>
              <a:t>বুধ</a:t>
            </a:r>
            <a:endParaRPr lang="en-US" sz="4800" b="1" dirty="0">
              <a:solidFill>
                <a:srgbClr val="FFFF00"/>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11FD17CB-6D77-449B-9CFA-C50C91894D8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149" b="96552" l="18685" r="80277"/>
                    </a14:imgEffect>
                  </a14:imgLayer>
                </a14:imgProps>
              </a:ext>
              <a:ext uri="{28A0092B-C50C-407E-A947-70E740481C1C}">
                <a14:useLocalDpi xmlns:a14="http://schemas.microsoft.com/office/drawing/2010/main" val="0"/>
              </a:ext>
            </a:extLst>
          </a:blip>
          <a:srcRect l="11865" r="11865"/>
          <a:stretch/>
        </p:blipFill>
        <p:spPr>
          <a:xfrm>
            <a:off x="6019800" y="311875"/>
            <a:ext cx="1752600" cy="1364525"/>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267E2694-1117-461B-9356-426B1CD99321}"/>
              </a:ext>
            </a:extLst>
          </p:cNvPr>
          <p:cNvSpPr txBox="1"/>
          <p:nvPr/>
        </p:nvSpPr>
        <p:spPr>
          <a:xfrm>
            <a:off x="6478054" y="464403"/>
            <a:ext cx="1065746" cy="830997"/>
          </a:xfrm>
          <a:prstGeom prst="rect">
            <a:avLst/>
          </a:prstGeom>
          <a:noFill/>
        </p:spPr>
        <p:txBody>
          <a:bodyPr wrap="square" rtlCol="0">
            <a:spAutoFit/>
          </a:bodyPr>
          <a:lstStyle/>
          <a:p>
            <a:r>
              <a:rPr lang="en-US" sz="4800" b="1" dirty="0" err="1">
                <a:solidFill>
                  <a:srgbClr val="008000"/>
                </a:solidFill>
                <a:latin typeface="NikoshBAN" panose="02000000000000000000" pitchFamily="2" charset="0"/>
                <a:cs typeface="NikoshBAN" panose="02000000000000000000" pitchFamily="2" charset="0"/>
              </a:rPr>
              <a:t>শুক্র</a:t>
            </a:r>
            <a:r>
              <a:rPr lang="en-US" sz="4800" b="1" dirty="0">
                <a:solidFill>
                  <a:srgbClr val="008000"/>
                </a:solidFill>
                <a:latin typeface="NikoshBAN" panose="02000000000000000000" pitchFamily="2" charset="0"/>
                <a:cs typeface="NikoshBAN" panose="02000000000000000000" pitchFamily="2" charset="0"/>
              </a:rPr>
              <a:t> </a:t>
            </a:r>
          </a:p>
        </p:txBody>
      </p:sp>
      <p:sp>
        <p:nvSpPr>
          <p:cNvPr id="20" name="Title 3">
            <a:extLst>
              <a:ext uri="{FF2B5EF4-FFF2-40B4-BE49-F238E27FC236}">
                <a16:creationId xmlns:a16="http://schemas.microsoft.com/office/drawing/2014/main" id="{777323F4-9DF5-4791-A8B2-8F60C3C42936}"/>
              </a:ext>
            </a:extLst>
          </p:cNvPr>
          <p:cNvSpPr txBox="1">
            <a:spLocks/>
          </p:cNvSpPr>
          <p:nvPr/>
        </p:nvSpPr>
        <p:spPr>
          <a:xfrm>
            <a:off x="4572000" y="1676400"/>
            <a:ext cx="4267200" cy="4800600"/>
          </a:xfrm>
          <a:prstGeom prst="rect">
            <a:avLst/>
          </a:prstGeom>
          <a:noFill/>
          <a:ln w="76200">
            <a:solidFill>
              <a:schemeClr val="tx1"/>
            </a:solidFill>
          </a:ln>
          <a:effectLst>
            <a:glow rad="63500">
              <a:schemeClr val="accent3">
                <a:satMod val="175000"/>
                <a:alpha val="40000"/>
              </a:schemeClr>
            </a:glow>
            <a:outerShdw dist="50800" dir="1800000" algn="l" rotWithShape="0">
              <a:schemeClr val="tx2">
                <a:lumMod val="60000"/>
                <a:lumOff val="40000"/>
                <a:alpha val="35000"/>
              </a:schemeClr>
            </a:outerShdw>
            <a:softEdge rad="12700"/>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n-BD" sz="3600" b="1" dirty="0">
                <a:latin typeface="NikoshBAN" pitchFamily="2" charset="0"/>
                <a:cs typeface="NikoshBAN" pitchFamily="2" charset="0"/>
              </a:rPr>
              <a:t>সূর্যের থেকে দূরত্বের দিক দিয়ে শুক্রের অবস্থান দ্বিতীয়। সুর্য থেকে শুক্র গ্রহের দুরত্ব ১০.৮ </a:t>
            </a:r>
            <a:r>
              <a:rPr lang="en-US" sz="3600" b="1" dirty="0" err="1">
                <a:latin typeface="NikoshBAN" pitchFamily="2" charset="0"/>
                <a:cs typeface="NikoshBAN" pitchFamily="2" charset="0"/>
              </a:rPr>
              <a:t>কোটি</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কি.মি</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এবং</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পৃথিবী</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থেকে</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এর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দুরত্ব</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মাত্র</a:t>
            </a:r>
            <a:r>
              <a:rPr lang="en-US" sz="3600" b="1" dirty="0">
                <a:latin typeface="NikoshBAN" pitchFamily="2" charset="0"/>
                <a:cs typeface="NikoshBAN" pitchFamily="2" charset="0"/>
              </a:rPr>
              <a:t> ৪৩ </a:t>
            </a:r>
            <a:r>
              <a:rPr lang="en-US" sz="3600" b="1" dirty="0" err="1">
                <a:latin typeface="NikoshBAN" pitchFamily="2" charset="0"/>
                <a:cs typeface="NikoshBAN" pitchFamily="2" charset="0"/>
              </a:rPr>
              <a:t>কোটি</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a:t>
            </a:r>
            <a:r>
              <a:rPr lang="bn-BD" sz="3600" b="1" dirty="0">
                <a:latin typeface="NikoshBAN" pitchFamily="2" charset="0"/>
                <a:cs typeface="NikoshBAN" pitchFamily="2" charset="0"/>
              </a:rPr>
              <a:t>.</a:t>
            </a:r>
            <a:r>
              <a:rPr lang="en-US" sz="3600" b="1" dirty="0" err="1">
                <a:latin typeface="NikoshBAN" pitchFamily="2" charset="0"/>
                <a:cs typeface="NikoshBAN" pitchFamily="2" charset="0"/>
              </a:rPr>
              <a:t>মি</a:t>
            </a:r>
            <a:r>
              <a:rPr lang="en-US" sz="3600" b="1" dirty="0">
                <a:latin typeface="NikoshBAN" pitchFamily="2" charset="0"/>
                <a:cs typeface="NikoshBAN" pitchFamily="2" charset="0"/>
              </a:rPr>
              <a:t> । </a:t>
            </a:r>
            <a:r>
              <a:rPr lang="en-US" sz="3600" b="1" dirty="0" err="1">
                <a:latin typeface="NikoshBAN" pitchFamily="2" charset="0"/>
                <a:cs typeface="NikoshBAN" pitchFamily="2" charset="0"/>
              </a:rPr>
              <a:t>সুর্যকে</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একবার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প্রদক্ষিন</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করতে</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এর</a:t>
            </a:r>
            <a:r>
              <a:rPr lang="en-US" sz="3600" b="1" dirty="0">
                <a:latin typeface="NikoshBAN" pitchFamily="2" charset="0"/>
                <a:cs typeface="NikoshBAN" pitchFamily="2" charset="0"/>
              </a:rPr>
              <a:t> ২২৫ </a:t>
            </a:r>
            <a:r>
              <a:rPr lang="en-US" sz="3600" b="1" dirty="0" err="1">
                <a:latin typeface="NikoshBAN" pitchFamily="2" charset="0"/>
                <a:cs typeface="NikoshBAN" pitchFamily="2" charset="0"/>
              </a:rPr>
              <a:t>দিন</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সময়</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লাগে</a:t>
            </a:r>
            <a:r>
              <a:rPr lang="en-US" sz="3600" b="1" dirty="0">
                <a:latin typeface="NikoshBAN" pitchFamily="2" charset="0"/>
                <a:cs typeface="NikoshBAN" pitchFamily="2" charset="0"/>
              </a:rPr>
              <a:t>। </a:t>
            </a:r>
          </a:p>
          <a:p>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3871269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500"/>
                                  </p:iterate>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1" presetClass="entr" presetSubtype="0" fill="hold" grpId="0" nodeType="withEffect">
                                  <p:stCondLst>
                                    <p:cond delay="0"/>
                                  </p:stCondLst>
                                  <p:iterate type="wd">
                                    <p:tmAbs val="500"/>
                                  </p:iterate>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B34495BE-7BC5-426A-A6C1-B2159406FE0E}"/>
              </a:ext>
            </a:extLst>
          </p:cNvPr>
          <p:cNvSpPr/>
          <p:nvPr/>
        </p:nvSpPr>
        <p:spPr>
          <a:xfrm>
            <a:off x="-76200" y="0"/>
            <a:ext cx="9296400" cy="6858001"/>
          </a:xfrm>
          <a:prstGeom prst="frame">
            <a:avLst>
              <a:gd name="adj1" fmla="val 3686"/>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0F2B8C-E628-44D0-8005-63F69DD95942}"/>
              </a:ext>
            </a:extLst>
          </p:cNvPr>
          <p:cNvSpPr/>
          <p:nvPr/>
        </p:nvSpPr>
        <p:spPr>
          <a:xfrm>
            <a:off x="1600200" y="228600"/>
            <a:ext cx="1364525" cy="1364525"/>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FF00"/>
                </a:solidFill>
                <a:effectLst>
                  <a:glow rad="228600">
                    <a:schemeClr val="accent6">
                      <a:satMod val="175000"/>
                      <a:alpha val="40000"/>
                    </a:schemeClr>
                  </a:glow>
                </a:effectLst>
                <a:latin typeface="NikoshBAN" panose="02000000000000000000" pitchFamily="2" charset="0"/>
                <a:cs typeface="NikoshBAN" panose="02000000000000000000" pitchFamily="2" charset="0"/>
              </a:rPr>
              <a:t>পৃথিবী</a:t>
            </a:r>
            <a:r>
              <a:rPr lang="en-US" sz="3600" b="1" dirty="0">
                <a:latin typeface="NikoshBAN" panose="02000000000000000000" pitchFamily="2" charset="0"/>
                <a:cs typeface="NikoshBAN" panose="02000000000000000000" pitchFamily="2" charset="0"/>
              </a:rPr>
              <a:t> </a:t>
            </a:r>
          </a:p>
        </p:txBody>
      </p:sp>
      <p:sp>
        <p:nvSpPr>
          <p:cNvPr id="11" name="Title 3">
            <a:extLst>
              <a:ext uri="{FF2B5EF4-FFF2-40B4-BE49-F238E27FC236}">
                <a16:creationId xmlns:a16="http://schemas.microsoft.com/office/drawing/2014/main" id="{A2E91022-9375-41A2-B4A0-11EFC8271EEB}"/>
              </a:ext>
            </a:extLst>
          </p:cNvPr>
          <p:cNvSpPr txBox="1">
            <a:spLocks/>
          </p:cNvSpPr>
          <p:nvPr/>
        </p:nvSpPr>
        <p:spPr>
          <a:xfrm>
            <a:off x="304800" y="1676400"/>
            <a:ext cx="4267200" cy="4800600"/>
          </a:xfrm>
          <a:prstGeom prst="rect">
            <a:avLst/>
          </a:prstGeom>
          <a:noFill/>
          <a:ln w="76200">
            <a:solidFill>
              <a:schemeClr val="tx1"/>
            </a:solidFill>
          </a:ln>
          <a:effectLst>
            <a:glow rad="63500">
              <a:schemeClr val="accent3">
                <a:satMod val="175000"/>
                <a:alpha val="40000"/>
              </a:schemeClr>
            </a:glow>
            <a:outerShdw dist="50800" dir="1800000" algn="l" rotWithShape="0">
              <a:schemeClr val="tx2">
                <a:lumMod val="60000"/>
                <a:lumOff val="40000"/>
                <a:alpha val="35000"/>
              </a:schemeClr>
            </a:outerShdw>
            <a:softEdge rad="12700"/>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3600" b="1" dirty="0">
                <a:latin typeface="NikoshBAN" pitchFamily="2" charset="0"/>
                <a:cs typeface="NikoshBAN" pitchFamily="2" charset="0"/>
              </a:rPr>
              <a:t>পৃথিবী সূর্যের তৃতীয় নিকটতম গ্রহ। </a:t>
            </a:r>
            <a:r>
              <a:rPr lang="bn-BD" sz="3600" b="1" dirty="0">
                <a:solidFill>
                  <a:srgbClr val="FF0000"/>
                </a:solidFill>
                <a:latin typeface="NikoshBAN" pitchFamily="2" charset="0"/>
                <a:cs typeface="NikoshBAN" pitchFamily="2" charset="0"/>
              </a:rPr>
              <a:t>চন্দ্র </a:t>
            </a:r>
            <a:r>
              <a:rPr lang="bn-BD" sz="3600" b="1" dirty="0">
                <a:latin typeface="NikoshBAN" pitchFamily="2" charset="0"/>
                <a:cs typeface="NikoshBAN" pitchFamily="2" charset="0"/>
              </a:rPr>
              <a:t>পৃথিবীর একমাত্র </a:t>
            </a:r>
            <a:r>
              <a:rPr lang="bn-BD" sz="3600" b="1" dirty="0">
                <a:solidFill>
                  <a:srgbClr val="FF0000"/>
                </a:solidFill>
                <a:latin typeface="NikoshBAN" pitchFamily="2" charset="0"/>
                <a:cs typeface="NikoshBAN" pitchFamily="2" charset="0"/>
              </a:rPr>
              <a:t>উপগ্রহ</a:t>
            </a:r>
            <a:r>
              <a:rPr lang="bn-BD" sz="3600" b="1" dirty="0">
                <a:latin typeface="NikoshBAN" pitchFamily="2" charset="0"/>
                <a:cs typeface="NikoshBAN" pitchFamily="2" charset="0"/>
              </a:rPr>
              <a:t>।পৃথিবীর আয়তন ৫১০,১০০,৪২২ বর্গ কলোমিটার। সূর্য থেকে পৃথিবীর গড় দূরত্ব ১৫ কোটি কি.মি</a:t>
            </a:r>
            <a:r>
              <a:rPr lang="en-US" sz="3600" b="1" dirty="0">
                <a:latin typeface="NikoshBAN" pitchFamily="2" charset="0"/>
                <a:cs typeface="NikoshBAN" pitchFamily="2" charset="0"/>
              </a:rPr>
              <a:t>।</a:t>
            </a:r>
            <a:r>
              <a:rPr lang="en-US" sz="3600" b="1" dirty="0" err="1">
                <a:latin typeface="NikoshBAN" pitchFamily="2" charset="0"/>
                <a:cs typeface="NikoshBAN" pitchFamily="2" charset="0"/>
              </a:rPr>
              <a:t>পৃথিবী</a:t>
            </a:r>
            <a:r>
              <a:rPr lang="en-US" sz="3600" b="1" dirty="0">
                <a:latin typeface="NikoshBAN" pitchFamily="2" charset="0"/>
                <a:cs typeface="NikoshBAN" pitchFamily="2" charset="0"/>
              </a:rPr>
              <a:t> </a:t>
            </a:r>
            <a:r>
              <a:rPr lang="bn-BD" sz="3600" b="1" dirty="0">
                <a:latin typeface="NikoshBAN" pitchFamily="2" charset="0"/>
                <a:cs typeface="NikoshBAN" pitchFamily="2" charset="0"/>
              </a:rPr>
              <a:t>থেকে </a:t>
            </a:r>
            <a:r>
              <a:rPr lang="en-US" sz="3600" b="1" dirty="0" err="1">
                <a:latin typeface="NikoshBAN" pitchFamily="2" charset="0"/>
                <a:cs typeface="NikoshBAN" pitchFamily="2" charset="0"/>
              </a:rPr>
              <a:t>চন্দ্রের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গড়</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দুরত্ব</a:t>
            </a:r>
            <a:r>
              <a:rPr lang="en-US" sz="3600" b="1" dirty="0">
                <a:latin typeface="NikoshBAN" pitchFamily="2" charset="0"/>
                <a:cs typeface="NikoshBAN" pitchFamily="2" charset="0"/>
              </a:rPr>
              <a:t> ৩,৮১,৫০০ </a:t>
            </a:r>
            <a:r>
              <a:rPr lang="en-US" sz="3600" b="1" dirty="0" err="1">
                <a:latin typeface="NikoshBAN" pitchFamily="2" charset="0"/>
                <a:cs typeface="NikoshBAN" pitchFamily="2" charset="0"/>
              </a:rPr>
              <a:t>কি.মি</a:t>
            </a:r>
            <a:r>
              <a:rPr lang="en-US" sz="3600" b="1" dirty="0">
                <a:latin typeface="NikoshBAN" pitchFamily="2" charset="0"/>
                <a:cs typeface="NikoshBAN" pitchFamily="2" charset="0"/>
              </a:rPr>
              <a:t>।</a:t>
            </a:r>
          </a:p>
        </p:txBody>
      </p:sp>
      <p:pic>
        <p:nvPicPr>
          <p:cNvPr id="2" name="Picture 1">
            <a:extLst>
              <a:ext uri="{FF2B5EF4-FFF2-40B4-BE49-F238E27FC236}">
                <a16:creationId xmlns:a16="http://schemas.microsoft.com/office/drawing/2014/main" id="{BD70620B-9FBA-4168-A56C-0DCD5D472A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33" b="97778" l="3556" r="97778"/>
                    </a14:imgEffect>
                  </a14:imgLayer>
                </a14:imgProps>
              </a:ext>
              <a:ext uri="{28A0092B-C50C-407E-A947-70E740481C1C}">
                <a14:useLocalDpi xmlns:a14="http://schemas.microsoft.com/office/drawing/2010/main" val="0"/>
              </a:ext>
            </a:extLst>
          </a:blip>
          <a:stretch>
            <a:fillRect/>
          </a:stretch>
        </p:blipFill>
        <p:spPr>
          <a:xfrm>
            <a:off x="6248400" y="208935"/>
            <a:ext cx="1447800" cy="1494503"/>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7268995-A0E0-48AF-9405-5AF8EFC4EA18}"/>
              </a:ext>
            </a:extLst>
          </p:cNvPr>
          <p:cNvSpPr txBox="1"/>
          <p:nvPr/>
        </p:nvSpPr>
        <p:spPr>
          <a:xfrm>
            <a:off x="6400800" y="435114"/>
            <a:ext cx="1205779" cy="707886"/>
          </a:xfrm>
          <a:prstGeom prst="rect">
            <a:avLst/>
          </a:prstGeom>
          <a:noFill/>
        </p:spPr>
        <p:txBody>
          <a:bodyPr wrap="none" rtlCol="0">
            <a:spAutoFit/>
          </a:bodyPr>
          <a:lstStyle/>
          <a:p>
            <a:r>
              <a:rPr lang="en-US" sz="4000" b="1" dirty="0" err="1">
                <a:latin typeface="NikoshBAN" panose="02000000000000000000" pitchFamily="2" charset="0"/>
                <a:cs typeface="NikoshBAN" panose="02000000000000000000" pitchFamily="2" charset="0"/>
              </a:rPr>
              <a:t>মঙ্গল</a:t>
            </a:r>
            <a:r>
              <a:rPr lang="en-US" sz="4000" b="1" dirty="0">
                <a:latin typeface="NikoshBAN" panose="02000000000000000000" pitchFamily="2" charset="0"/>
                <a:cs typeface="NikoshBAN" panose="02000000000000000000" pitchFamily="2" charset="0"/>
              </a:rPr>
              <a:t> </a:t>
            </a:r>
          </a:p>
        </p:txBody>
      </p:sp>
      <p:sp>
        <p:nvSpPr>
          <p:cNvPr id="17" name="Title 3">
            <a:extLst>
              <a:ext uri="{FF2B5EF4-FFF2-40B4-BE49-F238E27FC236}">
                <a16:creationId xmlns:a16="http://schemas.microsoft.com/office/drawing/2014/main" id="{EE4CBA54-4BBA-44D0-930E-54CC6DCB76CE}"/>
              </a:ext>
            </a:extLst>
          </p:cNvPr>
          <p:cNvSpPr txBox="1">
            <a:spLocks/>
          </p:cNvSpPr>
          <p:nvPr/>
        </p:nvSpPr>
        <p:spPr>
          <a:xfrm>
            <a:off x="4876800" y="1679842"/>
            <a:ext cx="3886200" cy="4800600"/>
          </a:xfrm>
          <a:prstGeom prst="rect">
            <a:avLst/>
          </a:prstGeom>
          <a:noFill/>
          <a:ln w="76200">
            <a:solidFill>
              <a:schemeClr val="tx1"/>
            </a:solidFill>
          </a:ln>
          <a:effectLst>
            <a:glow rad="63500">
              <a:schemeClr val="accent3">
                <a:satMod val="175000"/>
                <a:alpha val="40000"/>
              </a:schemeClr>
            </a:glow>
            <a:outerShdw dist="50800" dir="1800000" algn="l" rotWithShape="0">
              <a:schemeClr val="tx2">
                <a:lumMod val="60000"/>
                <a:lumOff val="40000"/>
                <a:alpha val="35000"/>
              </a:schemeClr>
            </a:outerShdw>
            <a:softEdge rad="12700"/>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n-BD" sz="3200" b="1" dirty="0">
                <a:latin typeface="NikoshBAN" pitchFamily="2" charset="0"/>
                <a:cs typeface="NikoshBAN" pitchFamily="2" charset="0"/>
              </a:rPr>
              <a:t>সূর্য থেকে দুরত্বের দিক থেকে পৃথিবীর পরেই মঙ্গলের</a:t>
            </a:r>
            <a:r>
              <a:rPr lang="en-US" sz="3200" b="1" dirty="0">
                <a:latin typeface="NikoshBAN" pitchFamily="2" charset="0"/>
                <a:cs typeface="NikoshBAN" pitchFamily="2" charset="0"/>
              </a:rPr>
              <a:t> </a:t>
            </a:r>
            <a:r>
              <a:rPr lang="bn-BD" sz="3200" b="1" dirty="0">
                <a:latin typeface="NikoshBAN" pitchFamily="2" charset="0"/>
                <a:cs typeface="NikoshBAN" pitchFamily="2" charset="0"/>
              </a:rPr>
              <a:t>অবস্থান। সূর্য থেকে গড় দুরত্ব ২২.৮ কোটি কিলোমিটার এবং পৃথিবী থেকে ৭.৮</a:t>
            </a:r>
            <a:r>
              <a:rPr lang="en-US" sz="3200" b="1" dirty="0">
                <a:latin typeface="NikoshBAN" pitchFamily="2" charset="0"/>
                <a:cs typeface="NikoshBAN" pitchFamily="2" charset="0"/>
              </a:rPr>
              <a:t> </a:t>
            </a:r>
            <a:r>
              <a:rPr lang="bn-BD" sz="3200" b="1" dirty="0">
                <a:latin typeface="NikoshBAN" pitchFamily="2" charset="0"/>
                <a:cs typeface="NikoshBAN" pitchFamily="2" charset="0"/>
              </a:rPr>
              <a:t>কোটি কিলোমিটার।</a:t>
            </a:r>
            <a:r>
              <a:rPr lang="en-US" sz="3200" b="1" dirty="0" err="1">
                <a:latin typeface="NikoshBAN" pitchFamily="2" charset="0"/>
                <a:cs typeface="NikoshBAN" pitchFamily="2" charset="0"/>
              </a:rPr>
              <a:t>মঙ্গল</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গ্রহের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দুটি</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উপগ্রহ</a:t>
            </a:r>
            <a:r>
              <a:rPr lang="en-US" sz="3200" b="1" dirty="0">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ডিমোস</a:t>
            </a:r>
            <a:r>
              <a:rPr lang="en-US" sz="3200" b="1" dirty="0">
                <a:latin typeface="NikoshBAN" pitchFamily="2" charset="0"/>
                <a:cs typeface="NikoshBAN" pitchFamily="2" charset="0"/>
              </a:rPr>
              <a:t> ও</a:t>
            </a:r>
            <a:r>
              <a:rPr lang="bn-BD" sz="3200" b="1" dirty="0">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ফেবো</a:t>
            </a:r>
            <a:r>
              <a:rPr lang="bn-BD" sz="3200" b="1" dirty="0">
                <a:solidFill>
                  <a:srgbClr val="FF0000"/>
                </a:solidFill>
                <a:latin typeface="NikoshBAN" pitchFamily="2" charset="0"/>
                <a:cs typeface="NikoshBAN" pitchFamily="2" charset="0"/>
              </a:rPr>
              <a:t>স</a:t>
            </a:r>
            <a:r>
              <a:rPr lang="en-US" sz="3200" b="1" dirty="0">
                <a:latin typeface="NikoshBAN" pitchFamily="2" charset="0"/>
                <a:cs typeface="NikoshBAN" pitchFamily="2" charset="0"/>
              </a:rPr>
              <a:t>।</a:t>
            </a:r>
            <a:endParaRPr lang="bn-BD" sz="3200" b="1" dirty="0">
              <a:latin typeface="NikoshBAN" pitchFamily="2" charset="0"/>
              <a:cs typeface="NikoshBAN" pitchFamily="2" charset="0"/>
            </a:endParaRPr>
          </a:p>
        </p:txBody>
      </p:sp>
    </p:spTree>
    <p:extLst>
      <p:ext uri="{BB962C8B-B14F-4D97-AF65-F5344CB8AC3E}">
        <p14:creationId xmlns:p14="http://schemas.microsoft.com/office/powerpoint/2010/main" val="1991654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500"/>
                                  </p:iterate>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1" presetClass="entr" presetSubtype="0" fill="hold" grpId="0" nodeType="withEffect">
                                  <p:stCondLst>
                                    <p:cond delay="0"/>
                                  </p:stCondLst>
                                  <p:iterate type="wd">
                                    <p:tmAbs val="500"/>
                                  </p:iterate>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4F22B782-5CF2-42CE-937E-360A60B57C49}"/>
              </a:ext>
            </a:extLst>
          </p:cNvPr>
          <p:cNvSpPr/>
          <p:nvPr/>
        </p:nvSpPr>
        <p:spPr>
          <a:xfrm>
            <a:off x="-76200" y="0"/>
            <a:ext cx="9220200" cy="6858001"/>
          </a:xfrm>
          <a:prstGeom prst="frame">
            <a:avLst>
              <a:gd name="adj1" fmla="val 3686"/>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57D5E262-A1C7-4FA1-80CE-C49410101B6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9286" l="0" r="100000"/>
                    </a14:imgEffect>
                  </a14:imgLayer>
                </a14:imgProps>
              </a:ext>
              <a:ext uri="{28A0092B-C50C-407E-A947-70E740481C1C}">
                <a14:useLocalDpi xmlns:a14="http://schemas.microsoft.com/office/drawing/2010/main" val="0"/>
              </a:ext>
            </a:extLst>
          </a:blip>
          <a:stretch>
            <a:fillRect/>
          </a:stretch>
        </p:blipFill>
        <p:spPr>
          <a:xfrm>
            <a:off x="990600" y="304800"/>
            <a:ext cx="1600200" cy="1702643"/>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A09B1EB4-AEE5-4C61-B73E-52CBA915219D}"/>
              </a:ext>
            </a:extLst>
          </p:cNvPr>
          <p:cNvSpPr txBox="1"/>
          <p:nvPr/>
        </p:nvSpPr>
        <p:spPr>
          <a:xfrm>
            <a:off x="1231877" y="457200"/>
            <a:ext cx="1282723" cy="584775"/>
          </a:xfrm>
          <a:prstGeom prst="rect">
            <a:avLst/>
          </a:prstGeom>
          <a:noFill/>
        </p:spPr>
        <p:txBody>
          <a:bodyPr wrap="none" rtlCol="0">
            <a:spAutoFit/>
          </a:bodyPr>
          <a:lstStyle/>
          <a:p>
            <a:r>
              <a:rPr lang="en-US" sz="3200" b="1" dirty="0" err="1">
                <a:latin typeface="NikoshBAN" panose="02000000000000000000" pitchFamily="2" charset="0"/>
                <a:cs typeface="NikoshBAN" panose="02000000000000000000" pitchFamily="2" charset="0"/>
              </a:rPr>
              <a:t>বৃহষ্পতি</a:t>
            </a:r>
            <a:r>
              <a:rPr lang="en-US" sz="3200" b="1" dirty="0">
                <a:latin typeface="NikoshBAN" panose="02000000000000000000" pitchFamily="2" charset="0"/>
                <a:cs typeface="NikoshBAN" panose="02000000000000000000" pitchFamily="2" charset="0"/>
              </a:rPr>
              <a:t> </a:t>
            </a:r>
          </a:p>
        </p:txBody>
      </p:sp>
      <p:sp>
        <p:nvSpPr>
          <p:cNvPr id="14" name="Title 3">
            <a:extLst>
              <a:ext uri="{FF2B5EF4-FFF2-40B4-BE49-F238E27FC236}">
                <a16:creationId xmlns:a16="http://schemas.microsoft.com/office/drawing/2014/main" id="{1421CD20-56F2-42BA-B2F5-156C4B8517DE}"/>
              </a:ext>
            </a:extLst>
          </p:cNvPr>
          <p:cNvSpPr txBox="1">
            <a:spLocks/>
          </p:cNvSpPr>
          <p:nvPr/>
        </p:nvSpPr>
        <p:spPr>
          <a:xfrm>
            <a:off x="228600" y="1999016"/>
            <a:ext cx="4065444" cy="4477984"/>
          </a:xfrm>
          <a:prstGeom prst="rect">
            <a:avLst/>
          </a:prstGeom>
          <a:noFill/>
          <a:ln w="76200">
            <a:solidFill>
              <a:schemeClr val="tx1"/>
            </a:solidFill>
          </a:ln>
          <a:effectLst>
            <a:glow rad="63500">
              <a:schemeClr val="accent3">
                <a:satMod val="175000"/>
                <a:alpha val="40000"/>
              </a:schemeClr>
            </a:glow>
            <a:outerShdw dist="50800" dir="1800000" algn="l" rotWithShape="0">
              <a:schemeClr val="tx2">
                <a:lumMod val="60000"/>
                <a:lumOff val="40000"/>
                <a:alpha val="35000"/>
              </a:schemeClr>
            </a:outerShdw>
            <a:softEdge rad="12700"/>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n-BD" sz="3200" b="1" dirty="0">
                <a:latin typeface="NikoshBAN" pitchFamily="2" charset="0"/>
                <a:cs typeface="NikoshBAN" pitchFamily="2" charset="0"/>
              </a:rPr>
              <a:t>সৌরজগতের </a:t>
            </a:r>
            <a:r>
              <a:rPr lang="bn-BD" sz="3200" b="1" dirty="0">
                <a:solidFill>
                  <a:srgbClr val="FF0000"/>
                </a:solidFill>
                <a:latin typeface="NikoshBAN" pitchFamily="2" charset="0"/>
                <a:cs typeface="NikoshBAN" pitchFamily="2" charset="0"/>
              </a:rPr>
              <a:t>সর্ববৃহৎ গ্রহ </a:t>
            </a:r>
            <a:r>
              <a:rPr lang="bn-BD" sz="3200" b="1" dirty="0">
                <a:latin typeface="NikoshBAN" pitchFamily="2" charset="0"/>
                <a:cs typeface="NikoshBAN" pitchFamily="2" charset="0"/>
              </a:rPr>
              <a:t>বৃহষ্পতি। এর আয়তন পৃথিবীর প্রায় ১,৩০০ গুন। এর ব্যাস, ১,৩৯,৮২২ কিলোমিটার।</a:t>
            </a:r>
            <a:r>
              <a:rPr lang="en-US" sz="3200" b="1" dirty="0">
                <a:latin typeface="NikoshBAN" pitchFamily="2" charset="0"/>
                <a:cs typeface="NikoshBAN" pitchFamily="2" charset="0"/>
              </a:rPr>
              <a:t> </a:t>
            </a:r>
            <a:r>
              <a:rPr lang="bn-BD" sz="3200" b="1" dirty="0">
                <a:latin typeface="NikoshBAN" pitchFamily="2" charset="0"/>
                <a:cs typeface="NikoshBAN" pitchFamily="2" charset="0"/>
              </a:rPr>
              <a:t>এটি </a:t>
            </a:r>
            <a:r>
              <a:rPr lang="en-US" sz="3200" b="1" dirty="0" err="1">
                <a:latin typeface="NikoshBAN" pitchFamily="2" charset="0"/>
                <a:cs typeface="NikoshBAN" pitchFamily="2" charset="0"/>
              </a:rPr>
              <a:t>সূ</a:t>
            </a:r>
            <a:r>
              <a:rPr lang="bn-BD" sz="3200" b="1" dirty="0">
                <a:latin typeface="NikoshBAN" pitchFamily="2" charset="0"/>
                <a:cs typeface="NikoshBAN" pitchFamily="2" charset="0"/>
              </a:rPr>
              <a:t>র্য থেকে প্রায় ৭৭.</a:t>
            </a:r>
            <a:r>
              <a:rPr lang="en-US" sz="3200" b="1" dirty="0">
                <a:latin typeface="NikoshBAN" pitchFamily="2" charset="0"/>
                <a:cs typeface="NikoshBAN" pitchFamily="2" charset="0"/>
              </a:rPr>
              <a:t>৮ </a:t>
            </a:r>
            <a:r>
              <a:rPr lang="en-US" sz="3200" b="1" dirty="0" err="1">
                <a:latin typeface="NikoshBAN" pitchFamily="2" charset="0"/>
                <a:cs typeface="NikoshBAN" pitchFamily="2" charset="0"/>
              </a:rPr>
              <a:t>কোটি</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কি.মি</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দূরে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অবস্থিত</a:t>
            </a:r>
            <a:r>
              <a:rPr lang="en-US" sz="3200" b="1" dirty="0">
                <a:latin typeface="NikoshBAN" pitchFamily="2" charset="0"/>
                <a:cs typeface="NikoshBAN" pitchFamily="2" charset="0"/>
              </a:rPr>
              <a:t>। </a:t>
            </a:r>
            <a:r>
              <a:rPr lang="bn-BD" sz="3200" b="1" dirty="0">
                <a:latin typeface="NikoshBAN" pitchFamily="2" charset="0"/>
                <a:cs typeface="NikoshBAN" pitchFamily="2" charset="0"/>
              </a:rPr>
              <a:t>এর উপগ্রহের সংখ্যা    ৬৭টি</a:t>
            </a:r>
            <a:r>
              <a:rPr lang="bn-BD" sz="3200" b="1" dirty="0">
                <a:ln>
                  <a:solidFill>
                    <a:schemeClr val="tx1"/>
                  </a:solidFill>
                </a:ln>
                <a:latin typeface="NikoshBAN" pitchFamily="2" charset="0"/>
                <a:cs typeface="NikoshBAN" pitchFamily="2" charset="0"/>
              </a:rPr>
              <a:t>।</a:t>
            </a:r>
            <a:endParaRPr lang="en-US" sz="3200" b="1" dirty="0">
              <a:ln>
                <a:solidFill>
                  <a:schemeClr val="tx1"/>
                </a:solidFill>
              </a:ln>
              <a:latin typeface="NikoshBAN" pitchFamily="2" charset="0"/>
              <a:cs typeface="NikoshBAN" pitchFamily="2" charset="0"/>
            </a:endParaRPr>
          </a:p>
        </p:txBody>
      </p:sp>
      <p:pic>
        <p:nvPicPr>
          <p:cNvPr id="4" name="Picture 3">
            <a:extLst>
              <a:ext uri="{FF2B5EF4-FFF2-40B4-BE49-F238E27FC236}">
                <a16:creationId xmlns:a16="http://schemas.microsoft.com/office/drawing/2014/main" id="{005B1455-3055-4E3D-96E2-23C058B081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638800" y="304799"/>
            <a:ext cx="2775929" cy="1676401"/>
          </a:xfrm>
          <a:prstGeom prst="rect">
            <a:avLst/>
          </a:prstGeom>
        </p:spPr>
      </p:pic>
      <p:sp>
        <p:nvSpPr>
          <p:cNvPr id="5" name="TextBox 4">
            <a:extLst>
              <a:ext uri="{FF2B5EF4-FFF2-40B4-BE49-F238E27FC236}">
                <a16:creationId xmlns:a16="http://schemas.microsoft.com/office/drawing/2014/main" id="{444951AA-1E4D-4962-ABCE-2CF38A1D328F}"/>
              </a:ext>
            </a:extLst>
          </p:cNvPr>
          <p:cNvSpPr txBox="1"/>
          <p:nvPr/>
        </p:nvSpPr>
        <p:spPr>
          <a:xfrm>
            <a:off x="7838605" y="381000"/>
            <a:ext cx="1000595" cy="769441"/>
          </a:xfrm>
          <a:prstGeom prst="rect">
            <a:avLst/>
          </a:prstGeom>
          <a:noFill/>
        </p:spPr>
        <p:txBody>
          <a:bodyPr wrap="none" rtlCol="0">
            <a:spAutoFit/>
          </a:bodyPr>
          <a:lstStyle/>
          <a:p>
            <a:r>
              <a:rPr lang="en-US" sz="4400" b="1" dirty="0" err="1">
                <a:solidFill>
                  <a:schemeClr val="accent6">
                    <a:lumMod val="75000"/>
                  </a:schemeClr>
                </a:solidFill>
                <a:latin typeface="NikoshBAN" panose="02000000000000000000" pitchFamily="2" charset="0"/>
                <a:cs typeface="NikoshBAN" panose="02000000000000000000" pitchFamily="2" charset="0"/>
              </a:rPr>
              <a:t>শনি</a:t>
            </a:r>
            <a:r>
              <a:rPr lang="en-US" sz="4400" b="1" dirty="0">
                <a:latin typeface="NikoshBAN" panose="02000000000000000000" pitchFamily="2" charset="0"/>
                <a:cs typeface="NikoshBAN" panose="02000000000000000000" pitchFamily="2" charset="0"/>
              </a:rPr>
              <a:t> </a:t>
            </a:r>
          </a:p>
        </p:txBody>
      </p:sp>
      <p:sp>
        <p:nvSpPr>
          <p:cNvPr id="21" name="Title 3">
            <a:extLst>
              <a:ext uri="{FF2B5EF4-FFF2-40B4-BE49-F238E27FC236}">
                <a16:creationId xmlns:a16="http://schemas.microsoft.com/office/drawing/2014/main" id="{705107AD-0C74-4248-A06C-D089DBA84D3F}"/>
              </a:ext>
            </a:extLst>
          </p:cNvPr>
          <p:cNvSpPr txBox="1">
            <a:spLocks/>
          </p:cNvSpPr>
          <p:nvPr/>
        </p:nvSpPr>
        <p:spPr>
          <a:xfrm>
            <a:off x="4495800" y="1999016"/>
            <a:ext cx="4343400" cy="4477984"/>
          </a:xfrm>
          <a:prstGeom prst="rect">
            <a:avLst/>
          </a:prstGeom>
          <a:noFill/>
          <a:ln w="76200">
            <a:solidFill>
              <a:schemeClr val="tx1"/>
            </a:solidFill>
          </a:ln>
          <a:effectLst>
            <a:glow rad="63500">
              <a:schemeClr val="accent3">
                <a:satMod val="175000"/>
                <a:alpha val="40000"/>
              </a:schemeClr>
            </a:glow>
            <a:outerShdw dist="50800" dir="1800000" algn="l" rotWithShape="0">
              <a:schemeClr val="tx2">
                <a:lumMod val="60000"/>
                <a:lumOff val="40000"/>
                <a:alpha val="35000"/>
              </a:schemeClr>
            </a:outerShdw>
            <a:softEdge rad="12700"/>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3200" b="1" dirty="0">
                <a:latin typeface="NikoshBAN" pitchFamily="2" charset="0"/>
                <a:cs typeface="NikoshBAN" pitchFamily="2" charset="0"/>
              </a:rPr>
              <a:t>শনি সৌরজগতের দ্বিতীয় বৃহত্তম গ্রহ। সূর্য থেকে এর দুরত্ব ১৪৩ কোটি কি.মি</a:t>
            </a:r>
            <a:r>
              <a:rPr lang="en-US" sz="3200" b="1" dirty="0">
                <a:latin typeface="NikoshBAN" pitchFamily="2" charset="0"/>
                <a:cs typeface="NikoshBAN" pitchFamily="2" charset="0"/>
              </a:rPr>
              <a:t>।</a:t>
            </a:r>
            <a:r>
              <a:rPr lang="bn-BD" sz="3200" b="1" dirty="0">
                <a:latin typeface="NikoshBAN" pitchFamily="2" charset="0"/>
                <a:cs typeface="NikoshBAN" pitchFamily="2" charset="0"/>
              </a:rPr>
              <a:t> শনি পৃথিবী থেকে প্রায় ৯গুন বড় এবং খালি চোখে এটি দেখা যায়। </a:t>
            </a:r>
            <a:r>
              <a:rPr lang="bn-BD" sz="3200" b="1" dirty="0">
                <a:solidFill>
                  <a:srgbClr val="FF0000"/>
                </a:solidFill>
                <a:latin typeface="NikoshBAN" pitchFamily="2" charset="0"/>
                <a:cs typeface="NikoshBAN" pitchFamily="2" charset="0"/>
              </a:rPr>
              <a:t>তিনটি</a:t>
            </a:r>
            <a:r>
              <a:rPr lang="bn-BD" sz="3200" b="1" dirty="0">
                <a:latin typeface="NikoshBAN" pitchFamily="2" charset="0"/>
                <a:cs typeface="NikoshBAN" pitchFamily="2" charset="0"/>
              </a:rPr>
              <a:t> উজ্জ্বল </a:t>
            </a:r>
            <a:r>
              <a:rPr lang="bn-BD" sz="3200" b="1" dirty="0">
                <a:solidFill>
                  <a:srgbClr val="FF0000"/>
                </a:solidFill>
                <a:latin typeface="NikoshBAN" pitchFamily="2" charset="0"/>
                <a:cs typeface="NikoshBAN" pitchFamily="2" charset="0"/>
              </a:rPr>
              <a:t>বলয়</a:t>
            </a:r>
            <a:r>
              <a:rPr lang="bn-BD" sz="3200" b="1" dirty="0">
                <a:latin typeface="NikoshBAN" pitchFamily="2" charset="0"/>
                <a:cs typeface="NikoshBAN" pitchFamily="2" charset="0"/>
              </a:rPr>
              <a:t> শনিকে বেষ্টন করে আছে।</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শনি</a:t>
            </a:r>
            <a:r>
              <a:rPr lang="en-US" sz="3200" b="1" dirty="0">
                <a:latin typeface="NikoshBAN" pitchFamily="2" charset="0"/>
                <a:cs typeface="NikoshBAN" pitchFamily="2" charset="0"/>
              </a:rPr>
              <a:t> ২৯ </a:t>
            </a:r>
            <a:r>
              <a:rPr lang="en-US" sz="3200" b="1" dirty="0" err="1">
                <a:latin typeface="NikoshBAN" pitchFamily="2" charset="0"/>
                <a:cs typeface="NikoshBAN" pitchFamily="2" charset="0"/>
              </a:rPr>
              <a:t>বছর</a:t>
            </a:r>
            <a:r>
              <a:rPr lang="en-US" sz="3200" b="1" dirty="0">
                <a:latin typeface="NikoshBAN" pitchFamily="2" charset="0"/>
                <a:cs typeface="NikoshBAN" pitchFamily="2" charset="0"/>
              </a:rPr>
              <a:t> ৫মাসে </a:t>
            </a:r>
            <a:r>
              <a:rPr lang="bn-BD" sz="3200" b="1" dirty="0">
                <a:latin typeface="NikoshBAN" pitchFamily="2" charset="0"/>
                <a:cs typeface="NikoshBAN" pitchFamily="2" charset="0"/>
              </a:rPr>
              <a:t>সূর্য</a:t>
            </a:r>
            <a:r>
              <a:rPr lang="en-US" sz="3200" b="1" dirty="0" err="1">
                <a:latin typeface="NikoshBAN" pitchFamily="2" charset="0"/>
                <a:cs typeface="NikoshBAN" pitchFamily="2" charset="0"/>
              </a:rPr>
              <a:t>কে</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একবার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প্রদক্ষিণ</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করে</a:t>
            </a:r>
            <a:r>
              <a:rPr lang="en-US" sz="3200" b="1" dirty="0">
                <a:latin typeface="NikoshBAN" pitchFamily="2" charset="0"/>
                <a:cs typeface="NikoshBAN" pitchFamily="2" charset="0"/>
              </a:rPr>
              <a:t>।</a:t>
            </a:r>
          </a:p>
        </p:txBody>
      </p:sp>
    </p:spTree>
    <p:extLst>
      <p:ext uri="{BB962C8B-B14F-4D97-AF65-F5344CB8AC3E}">
        <p14:creationId xmlns:p14="http://schemas.microsoft.com/office/powerpoint/2010/main" val="3471905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500"/>
                                  </p:iterate>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1" presetClass="entr" presetSubtype="0" fill="hold" grpId="0" nodeType="withEffect">
                                  <p:stCondLst>
                                    <p:cond delay="0"/>
                                  </p:stCondLst>
                                  <p:iterate type="wd">
                                    <p:tmAbs val="500"/>
                                  </p:iterate>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8A0288FA-F87E-45EC-9378-7B2DF6C30995}"/>
              </a:ext>
            </a:extLst>
          </p:cNvPr>
          <p:cNvSpPr/>
          <p:nvPr/>
        </p:nvSpPr>
        <p:spPr>
          <a:xfrm>
            <a:off x="-152400" y="0"/>
            <a:ext cx="9372600" cy="6858001"/>
          </a:xfrm>
          <a:prstGeom prst="frame">
            <a:avLst>
              <a:gd name="adj1" fmla="val 3686"/>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3FD2ACA7-B25D-43E4-90E8-EAB81B2666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7562" y="219881"/>
            <a:ext cx="3032838" cy="1780369"/>
          </a:xfrm>
          <a:prstGeom prst="rect">
            <a:avLst/>
          </a:prstGeom>
        </p:spPr>
      </p:pic>
      <p:sp>
        <p:nvSpPr>
          <p:cNvPr id="2" name="TextBox 1">
            <a:extLst>
              <a:ext uri="{FF2B5EF4-FFF2-40B4-BE49-F238E27FC236}">
                <a16:creationId xmlns:a16="http://schemas.microsoft.com/office/drawing/2014/main" id="{1038AF7E-EBAF-4FD9-98F9-F07AB82BD32A}"/>
              </a:ext>
            </a:extLst>
          </p:cNvPr>
          <p:cNvSpPr txBox="1"/>
          <p:nvPr/>
        </p:nvSpPr>
        <p:spPr>
          <a:xfrm>
            <a:off x="76200" y="1030069"/>
            <a:ext cx="1825284" cy="646331"/>
          </a:xfrm>
          <a:prstGeom prst="rect">
            <a:avLst/>
          </a:prstGeom>
          <a:noFill/>
        </p:spPr>
        <p:txBody>
          <a:bodyPr wrap="square" rtlCol="0">
            <a:spAutoFit/>
          </a:bodyPr>
          <a:lstStyle/>
          <a:p>
            <a:r>
              <a:rPr lang="bn-BD" sz="3600" b="1" dirty="0">
                <a:solidFill>
                  <a:srgbClr val="00B0F0"/>
                </a:solidFill>
                <a:latin typeface="NikoshBAN" pitchFamily="2" charset="0"/>
                <a:cs typeface="NikoshBAN" pitchFamily="2" charset="0"/>
              </a:rPr>
              <a:t>ইউরেনাস</a:t>
            </a:r>
            <a:endParaRPr lang="en-US" sz="3600" dirty="0">
              <a:solidFill>
                <a:srgbClr val="00B0F0"/>
              </a:solidFill>
            </a:endParaRPr>
          </a:p>
        </p:txBody>
      </p:sp>
      <p:sp>
        <p:nvSpPr>
          <p:cNvPr id="6" name="Title 3">
            <a:extLst>
              <a:ext uri="{FF2B5EF4-FFF2-40B4-BE49-F238E27FC236}">
                <a16:creationId xmlns:a16="http://schemas.microsoft.com/office/drawing/2014/main" id="{6DDA827C-65C4-46DC-B1CF-0768CC613DF9}"/>
              </a:ext>
            </a:extLst>
          </p:cNvPr>
          <p:cNvSpPr txBox="1">
            <a:spLocks/>
          </p:cNvSpPr>
          <p:nvPr/>
        </p:nvSpPr>
        <p:spPr>
          <a:xfrm>
            <a:off x="277956" y="2143760"/>
            <a:ext cx="4065444" cy="4409439"/>
          </a:xfrm>
          <a:prstGeom prst="rect">
            <a:avLst/>
          </a:prstGeom>
          <a:noFill/>
          <a:ln w="76200">
            <a:solidFill>
              <a:schemeClr val="tx1"/>
            </a:solidFill>
          </a:ln>
          <a:effectLst>
            <a:glow rad="63500">
              <a:schemeClr val="accent3">
                <a:satMod val="175000"/>
                <a:alpha val="40000"/>
              </a:schemeClr>
            </a:glow>
            <a:outerShdw dist="50800" dir="1800000" algn="l" rotWithShape="0">
              <a:schemeClr val="tx2">
                <a:lumMod val="60000"/>
                <a:lumOff val="40000"/>
                <a:alpha val="35000"/>
              </a:schemeClr>
            </a:outerShdw>
            <a:softEdge rad="12700"/>
          </a:effectLst>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n-BD" sz="3200" b="1" dirty="0">
                <a:latin typeface="NikoshBAN" pitchFamily="2" charset="0"/>
                <a:cs typeface="NikoshBAN" pitchFamily="2" charset="0"/>
              </a:rPr>
              <a:t>ইউরেনাস সৌরজগতের তৃতীয় বৃহত্তম গ্রহ। </a:t>
            </a:r>
            <a:r>
              <a:rPr lang="en-US" sz="3200" b="1" dirty="0" err="1">
                <a:latin typeface="NikoshBAN" pitchFamily="2" charset="0"/>
                <a:cs typeface="NikoshBAN" pitchFamily="2" charset="0"/>
              </a:rPr>
              <a:t>সূর্য</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থেকে</a:t>
            </a:r>
            <a:r>
              <a:rPr lang="en-US" sz="3200" b="1" dirty="0">
                <a:latin typeface="NikoshBAN" pitchFamily="2" charset="0"/>
                <a:cs typeface="NikoshBAN" pitchFamily="2" charset="0"/>
              </a:rPr>
              <a:t> ২৮৭ </a:t>
            </a:r>
            <a:r>
              <a:rPr lang="en-US" sz="3200" b="1" dirty="0" err="1">
                <a:latin typeface="NikoshBAN" pitchFamily="2" charset="0"/>
                <a:cs typeface="NikoshBAN" pitchFamily="2" charset="0"/>
              </a:rPr>
              <a:t>কোটি</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কিলোমিটার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দূরে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অবস্থিত</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এই</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গ্রহটি</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এটি</a:t>
            </a:r>
            <a:r>
              <a:rPr lang="en-US" sz="3200" b="1" dirty="0">
                <a:latin typeface="NikoshBAN" pitchFamily="2" charset="0"/>
                <a:cs typeface="NikoshBAN" pitchFamily="2" charset="0"/>
              </a:rPr>
              <a:t> ৮৪ </a:t>
            </a:r>
            <a:r>
              <a:rPr lang="en-US" sz="3200" b="1" dirty="0" err="1">
                <a:latin typeface="NikoshBAN" pitchFamily="2" charset="0"/>
                <a:cs typeface="NikoshBAN" pitchFamily="2" charset="0"/>
              </a:rPr>
              <a:t>বছরে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একবার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সূর্যকে</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প্রদক্ষিন</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করে</a:t>
            </a:r>
            <a:r>
              <a:rPr lang="en-US" sz="3200" b="1" dirty="0">
                <a:latin typeface="NikoshBAN" pitchFamily="2" charset="0"/>
                <a:cs typeface="NikoshBAN" pitchFamily="2" charset="0"/>
              </a:rPr>
              <a:t> ।</a:t>
            </a:r>
            <a:r>
              <a:rPr lang="bn-BD" sz="3200" b="1" dirty="0">
                <a:latin typeface="NikoshBAN" pitchFamily="2" charset="0"/>
                <a:cs typeface="NikoshBAN" pitchFamily="2" charset="0"/>
              </a:rPr>
              <a:t>এর গড় ব্যাস প্রায় ৪৯,০০০ কি.মি</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এর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আয়তন</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পৃথিবীর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প্রায়</a:t>
            </a:r>
            <a:r>
              <a:rPr lang="en-US" sz="3200" b="1" dirty="0">
                <a:latin typeface="NikoshBAN" pitchFamily="2" charset="0"/>
                <a:cs typeface="NikoshBAN" pitchFamily="2" charset="0"/>
              </a:rPr>
              <a:t> ৬৪ </a:t>
            </a:r>
            <a:r>
              <a:rPr lang="en-US" sz="3200" b="1" dirty="0" err="1">
                <a:latin typeface="NikoshBAN" pitchFamily="2" charset="0"/>
                <a:cs typeface="NikoshBAN" pitchFamily="2" charset="0"/>
              </a:rPr>
              <a:t>গুন</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এবং</a:t>
            </a:r>
            <a:r>
              <a:rPr lang="en-US" sz="3200" b="1" dirty="0">
                <a:latin typeface="NikoshBAN" pitchFamily="2" charset="0"/>
                <a:cs typeface="NikoshBAN" pitchFamily="2" charset="0"/>
              </a:rPr>
              <a:t> ২৭ </a:t>
            </a:r>
            <a:r>
              <a:rPr lang="en-US" sz="3200" b="1" dirty="0" err="1">
                <a:latin typeface="NikoshBAN" pitchFamily="2" charset="0"/>
                <a:cs typeface="NikoshBAN" pitchFamily="2" charset="0"/>
              </a:rPr>
              <a:t>টি</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উপগ্রহ</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রয়েছে</a:t>
            </a:r>
            <a:r>
              <a:rPr lang="en-US" sz="3200" b="1" dirty="0">
                <a:latin typeface="NikoshBAN" pitchFamily="2" charset="0"/>
                <a:cs typeface="NikoshBAN" pitchFamily="2" charset="0"/>
              </a:rPr>
              <a:t>। </a:t>
            </a:r>
          </a:p>
        </p:txBody>
      </p:sp>
      <p:pic>
        <p:nvPicPr>
          <p:cNvPr id="8" name="Picture 7">
            <a:extLst>
              <a:ext uri="{FF2B5EF4-FFF2-40B4-BE49-F238E27FC236}">
                <a16:creationId xmlns:a16="http://schemas.microsoft.com/office/drawing/2014/main" id="{7AD36935-317E-43E1-B3EA-1CC4AB2F4A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40259" y="203200"/>
            <a:ext cx="3451341" cy="2143760"/>
          </a:xfrm>
          <a:prstGeom prst="rect">
            <a:avLst/>
          </a:prstGeom>
        </p:spPr>
      </p:pic>
      <p:sp>
        <p:nvSpPr>
          <p:cNvPr id="12" name="Title 3">
            <a:extLst>
              <a:ext uri="{FF2B5EF4-FFF2-40B4-BE49-F238E27FC236}">
                <a16:creationId xmlns:a16="http://schemas.microsoft.com/office/drawing/2014/main" id="{7C458529-F4BF-4E96-97E8-846D47A7C5D1}"/>
              </a:ext>
            </a:extLst>
          </p:cNvPr>
          <p:cNvSpPr txBox="1">
            <a:spLocks/>
          </p:cNvSpPr>
          <p:nvPr/>
        </p:nvSpPr>
        <p:spPr>
          <a:xfrm>
            <a:off x="4495800" y="2346960"/>
            <a:ext cx="4267200" cy="4206238"/>
          </a:xfrm>
          <a:prstGeom prst="rect">
            <a:avLst/>
          </a:prstGeom>
          <a:noFill/>
          <a:ln w="76200">
            <a:solidFill>
              <a:schemeClr val="tx1"/>
            </a:solidFill>
          </a:ln>
          <a:effectLst>
            <a:glow rad="63500">
              <a:schemeClr val="accent3">
                <a:satMod val="175000"/>
                <a:alpha val="40000"/>
              </a:schemeClr>
            </a:glow>
            <a:outerShdw dist="50800" dir="1800000" algn="l" rotWithShape="0">
              <a:schemeClr val="tx2">
                <a:lumMod val="60000"/>
                <a:lumOff val="40000"/>
                <a:alpha val="35000"/>
              </a:schemeClr>
            </a:outerShdw>
            <a:softEdge rad="12700"/>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n-BD" sz="3200" b="1" dirty="0">
                <a:latin typeface="NikoshBAN" pitchFamily="2" charset="0"/>
                <a:cs typeface="NikoshBAN" pitchFamily="2" charset="0"/>
              </a:rPr>
              <a:t>সূর্য থেকে অধিক দুরত্বের কারনে এটি শীতল। গ্রহটি দেখতে নীলাভ বর্ণের। নেপচুনের গড় ব্যাস ৪৯,২৪৪ কি.মি </a:t>
            </a:r>
            <a:r>
              <a:rPr lang="en-US" sz="3200" b="1" dirty="0" err="1">
                <a:latin typeface="NikoshBAN" pitchFamily="2" charset="0"/>
                <a:cs typeface="NikoshBAN" pitchFamily="2" charset="0"/>
              </a:rPr>
              <a:t>এবং</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সূর্য</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থেকে</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দুরত্ব</a:t>
            </a:r>
            <a:r>
              <a:rPr lang="en-US" sz="3200" b="1" dirty="0">
                <a:latin typeface="NikoshBAN" pitchFamily="2" charset="0"/>
                <a:cs typeface="NikoshBAN" pitchFamily="2" charset="0"/>
              </a:rPr>
              <a:t> ৪৫০ </a:t>
            </a:r>
            <a:r>
              <a:rPr lang="en-US" sz="3200" b="1" dirty="0" err="1">
                <a:latin typeface="NikoshBAN" pitchFamily="2" charset="0"/>
                <a:cs typeface="NikoshBAN" pitchFamily="2" charset="0"/>
              </a:rPr>
              <a:t>কোটি</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কি.মি</a:t>
            </a:r>
            <a:r>
              <a:rPr lang="en-US" sz="3200" b="1" dirty="0">
                <a:latin typeface="NikoshBAN" pitchFamily="2" charset="0"/>
                <a:cs typeface="NikoshBAN" pitchFamily="2" charset="0"/>
              </a:rPr>
              <a:t> ।</a:t>
            </a:r>
            <a:r>
              <a:rPr lang="bn-BD" sz="3200" b="1" dirty="0">
                <a:latin typeface="NikoshBAN" pitchFamily="2" charset="0"/>
                <a:cs typeface="NikoshBAN" pitchFamily="2" charset="0"/>
              </a:rPr>
              <a:t> </a:t>
            </a:r>
            <a:r>
              <a:rPr lang="en-US" sz="3200" b="1" dirty="0" err="1">
                <a:latin typeface="NikoshBAN" pitchFamily="2" charset="0"/>
                <a:cs typeface="NikoshBAN" pitchFamily="2" charset="0"/>
              </a:rPr>
              <a:t>নেপচুন</a:t>
            </a:r>
            <a:r>
              <a:rPr lang="en-US" sz="3200" b="1" dirty="0">
                <a:latin typeface="NikoshBAN" pitchFamily="2" charset="0"/>
                <a:cs typeface="NikoshBAN" pitchFamily="2" charset="0"/>
              </a:rPr>
              <a:t> ১৬৫ </a:t>
            </a:r>
            <a:r>
              <a:rPr lang="en-US" sz="3200" b="1" dirty="0" err="1">
                <a:latin typeface="NikoshBAN" pitchFamily="2" charset="0"/>
                <a:cs typeface="NikoshBAN" pitchFamily="2" charset="0"/>
              </a:rPr>
              <a:t>বছরে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সূর্যকে</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একবার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পরিক্রমণ</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করে</a:t>
            </a:r>
            <a:r>
              <a:rPr lang="en-US" sz="3200" b="1" dirty="0">
                <a:latin typeface="NikoshBAN" pitchFamily="2" charset="0"/>
                <a:cs typeface="NikoshBAN" pitchFamily="2" charset="0"/>
              </a:rPr>
              <a:t> </a:t>
            </a:r>
            <a:r>
              <a:rPr lang="bn-BD" sz="3200" b="1" dirty="0">
                <a:latin typeface="NikoshBAN" pitchFamily="2" charset="0"/>
                <a:cs typeface="NikoshBAN" pitchFamily="2" charset="0"/>
              </a:rPr>
              <a:t>এর উপগ্রহ সংখ্যা ১৪ টি।</a:t>
            </a:r>
            <a:endParaRPr lang="en-US" sz="3200" b="1" dirty="0">
              <a:latin typeface="NikoshBAN" pitchFamily="2" charset="0"/>
              <a:cs typeface="NikoshBAN" pitchFamily="2" charset="0"/>
            </a:endParaRPr>
          </a:p>
        </p:txBody>
      </p:sp>
      <p:sp>
        <p:nvSpPr>
          <p:cNvPr id="5" name="TextBox 4">
            <a:extLst>
              <a:ext uri="{FF2B5EF4-FFF2-40B4-BE49-F238E27FC236}">
                <a16:creationId xmlns:a16="http://schemas.microsoft.com/office/drawing/2014/main" id="{E006657C-5596-46A9-B4B5-6EA1F0448FC9}"/>
              </a:ext>
            </a:extLst>
          </p:cNvPr>
          <p:cNvSpPr txBox="1"/>
          <p:nvPr/>
        </p:nvSpPr>
        <p:spPr>
          <a:xfrm>
            <a:off x="7924800" y="1524000"/>
            <a:ext cx="1253869" cy="707886"/>
          </a:xfrm>
          <a:prstGeom prst="rect">
            <a:avLst/>
          </a:prstGeom>
          <a:noFill/>
        </p:spPr>
        <p:txBody>
          <a:bodyPr wrap="none" rtlCol="0">
            <a:spAutoFit/>
          </a:bodyPr>
          <a:lstStyle/>
          <a:p>
            <a:r>
              <a:rPr lang="en-US" sz="4000" b="1" dirty="0" err="1">
                <a:solidFill>
                  <a:srgbClr val="0066FF"/>
                </a:solidFill>
                <a:latin typeface="NikoshBAN" panose="02000000000000000000" pitchFamily="2" charset="0"/>
                <a:cs typeface="NikoshBAN" panose="02000000000000000000" pitchFamily="2" charset="0"/>
              </a:rPr>
              <a:t>নেপচুন</a:t>
            </a:r>
            <a:endParaRPr lang="en-US" sz="4000" b="1" dirty="0">
              <a:solidFill>
                <a:srgbClr val="0066FF"/>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44071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500"/>
                                  </p:iterate>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1" presetClass="entr" presetSubtype="0" fill="hold" grpId="0" nodeType="withEffect">
                                  <p:stCondLst>
                                    <p:cond delay="0"/>
                                  </p:stCondLst>
                                  <p:iterate type="wd">
                                    <p:tmAbs val="500"/>
                                  </p:iterate>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DA98A993-94AF-4E6B-96AD-5C4FB5262A3E}"/>
              </a:ext>
            </a:extLst>
          </p:cNvPr>
          <p:cNvSpPr/>
          <p:nvPr/>
        </p:nvSpPr>
        <p:spPr>
          <a:xfrm>
            <a:off x="-76200" y="0"/>
            <a:ext cx="9296400" cy="6858001"/>
          </a:xfrm>
          <a:prstGeom prst="frame">
            <a:avLst>
              <a:gd name="adj1" fmla="val 3686"/>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DAAA0B57-C0FC-4D59-B5B2-F633DFA7A364}"/>
              </a:ext>
            </a:extLst>
          </p:cNvPr>
          <p:cNvSpPr txBox="1">
            <a:spLocks/>
          </p:cNvSpPr>
          <p:nvPr/>
        </p:nvSpPr>
        <p:spPr>
          <a:xfrm>
            <a:off x="381000" y="457199"/>
            <a:ext cx="8077200" cy="1371601"/>
          </a:xfrm>
          <a:prstGeom prst="rect">
            <a:avLst/>
          </a:prstGeom>
          <a:noFill/>
          <a:ln w="57150">
            <a:noFill/>
          </a:ln>
          <a:effectLst>
            <a:glow rad="63500">
              <a:schemeClr val="accent3">
                <a:satMod val="175000"/>
                <a:alpha val="40000"/>
              </a:schemeClr>
            </a:glow>
            <a:outerShdw dist="50800" dir="1800000" algn="l" rotWithShape="0">
              <a:schemeClr val="tx2">
                <a:lumMod val="60000"/>
                <a:lumOff val="40000"/>
                <a:alpha val="35000"/>
              </a:schemeClr>
            </a:outerShdw>
            <a:softEdge rad="12700"/>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b="1" dirty="0" err="1">
                <a:solidFill>
                  <a:srgbClr val="008000"/>
                </a:solidFill>
                <a:latin typeface="NikoshBAN" pitchFamily="2" charset="0"/>
                <a:cs typeface="NikoshBAN" pitchFamily="2" charset="0"/>
              </a:rPr>
              <a:t>দলীয়</a:t>
            </a:r>
            <a:r>
              <a:rPr lang="en-US" sz="8800" b="1" dirty="0">
                <a:solidFill>
                  <a:srgbClr val="008000"/>
                </a:solidFill>
                <a:latin typeface="NikoshBAN" pitchFamily="2" charset="0"/>
                <a:cs typeface="NikoshBAN" pitchFamily="2" charset="0"/>
              </a:rPr>
              <a:t> </a:t>
            </a:r>
            <a:r>
              <a:rPr lang="en-US" sz="8800" b="1" dirty="0" err="1">
                <a:solidFill>
                  <a:srgbClr val="008000"/>
                </a:solidFill>
                <a:latin typeface="NikoshBAN" pitchFamily="2" charset="0"/>
                <a:cs typeface="NikoshBAN" pitchFamily="2" charset="0"/>
              </a:rPr>
              <a:t>কাজ</a:t>
            </a:r>
            <a:r>
              <a:rPr lang="en-US" sz="8800" b="1" dirty="0">
                <a:solidFill>
                  <a:srgbClr val="008000"/>
                </a:solidFill>
                <a:latin typeface="NikoshBAN" pitchFamily="2" charset="0"/>
                <a:cs typeface="NikoshBAN" pitchFamily="2" charset="0"/>
              </a:rPr>
              <a:t> </a:t>
            </a:r>
          </a:p>
        </p:txBody>
      </p:sp>
      <p:sp>
        <p:nvSpPr>
          <p:cNvPr id="5" name="Title 3">
            <a:extLst>
              <a:ext uri="{FF2B5EF4-FFF2-40B4-BE49-F238E27FC236}">
                <a16:creationId xmlns:a16="http://schemas.microsoft.com/office/drawing/2014/main" id="{8E21015C-148A-4F3A-A3EB-02CFD859411D}"/>
              </a:ext>
            </a:extLst>
          </p:cNvPr>
          <p:cNvSpPr txBox="1">
            <a:spLocks/>
          </p:cNvSpPr>
          <p:nvPr/>
        </p:nvSpPr>
        <p:spPr>
          <a:xfrm>
            <a:off x="304800" y="3429000"/>
            <a:ext cx="8415444" cy="2056109"/>
          </a:xfrm>
          <a:prstGeom prst="rect">
            <a:avLst/>
          </a:prstGeom>
          <a:noFill/>
          <a:ln w="57150">
            <a:noFill/>
          </a:ln>
          <a:effectLst>
            <a:glow rad="63500">
              <a:schemeClr val="accent3">
                <a:satMod val="175000"/>
                <a:alpha val="40000"/>
              </a:schemeClr>
            </a:glow>
            <a:outerShdw dist="50800" dir="1800000" algn="l" rotWithShape="0">
              <a:schemeClr val="tx2">
                <a:lumMod val="60000"/>
                <a:lumOff val="40000"/>
                <a:alpha val="35000"/>
              </a:schemeClr>
            </a:outerShdw>
            <a:softEdge rad="12700"/>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n-BD" sz="5400" b="1" dirty="0">
                <a:latin typeface="Nikosh" pitchFamily="2" charset="0"/>
                <a:cs typeface="Nikosh" pitchFamily="2" charset="0"/>
              </a:rPr>
              <a:t>সৌরজগতের বৃহত্তম ও ক্ষুদ্রতম গ্রহের বিবরণ</a:t>
            </a:r>
            <a:r>
              <a:rPr lang="en-US" sz="5400" b="1" dirty="0">
                <a:latin typeface="Nikosh" pitchFamily="2" charset="0"/>
                <a:cs typeface="Nikosh" pitchFamily="2" charset="0"/>
              </a:rPr>
              <a:t> </a:t>
            </a:r>
            <a:r>
              <a:rPr lang="bn-BD" sz="5400" b="1" dirty="0">
                <a:latin typeface="Nikosh" pitchFamily="2" charset="0"/>
                <a:cs typeface="Nikosh" pitchFamily="2" charset="0"/>
              </a:rPr>
              <a:t>লিখ</a:t>
            </a:r>
            <a:r>
              <a:rPr lang="bn-BD" sz="3600" dirty="0">
                <a:latin typeface="Nikosh" pitchFamily="2" charset="0"/>
                <a:cs typeface="Nikosh" pitchFamily="2" charset="0"/>
              </a:rPr>
              <a:t>।</a:t>
            </a:r>
            <a:endParaRPr lang="en-US" sz="3600" b="1" dirty="0">
              <a:solidFill>
                <a:srgbClr val="0066FF"/>
              </a:solidFill>
              <a:latin typeface="NikoshBAN" pitchFamily="2" charset="0"/>
              <a:cs typeface="NikoshBAN" pitchFamily="2" charset="0"/>
            </a:endParaRPr>
          </a:p>
        </p:txBody>
      </p:sp>
    </p:spTree>
    <p:extLst>
      <p:ext uri="{BB962C8B-B14F-4D97-AF65-F5344CB8AC3E}">
        <p14:creationId xmlns:p14="http://schemas.microsoft.com/office/powerpoint/2010/main" val="9002400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500"/>
                                  </p:iterate>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iterate type="wd">
                                    <p:tmAbs val="500"/>
                                  </p:iterate>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457201" y="1447800"/>
            <a:ext cx="5482155"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3200" b="1" dirty="0">
                <a:latin typeface="Nikosh" pitchFamily="2" charset="0"/>
                <a:cs typeface="Nikosh" pitchFamily="2" charset="0"/>
              </a:rPr>
              <a:t>১।</a:t>
            </a:r>
            <a:r>
              <a:rPr lang="bn-BD" sz="3200" b="1" dirty="0">
                <a:latin typeface="Nikosh" pitchFamily="2" charset="0"/>
                <a:cs typeface="Nikosh" pitchFamily="2" charset="0"/>
              </a:rPr>
              <a:t>মঙ্গল গ্রহের কয়টি উপগ্রহ আছে? </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466284" y="3460195"/>
            <a:ext cx="5474684" cy="58477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a:t>
            </a:r>
            <a:r>
              <a:rPr lang="bn-BD"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মঙ্গল গ্রহের বর্ণ কেমন? </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466283" y="5443174"/>
            <a:ext cx="5474685"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৫। </a:t>
            </a:r>
            <a:r>
              <a:rPr lang="bn-BD"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সৌরজগতের  বৃহত্তম গ্রহের নাম কী? </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457203" y="4451684"/>
            <a:ext cx="5482154"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a:latin typeface="NikoshBAN" pitchFamily="2" charset="0"/>
                <a:cs typeface="NikoshBAN" pitchFamily="2" charset="0"/>
              </a:rPr>
              <a:t>৪।পৃথিবীর </a:t>
            </a:r>
            <a:r>
              <a:rPr lang="en-US" sz="3200" b="1" dirty="0" err="1">
                <a:latin typeface="NikoshBAN" pitchFamily="2" charset="0"/>
                <a:cs typeface="NikoshBAN" pitchFamily="2" charset="0"/>
              </a:rPr>
              <a:t>উপগ্রহ</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কয়টি</a:t>
            </a:r>
            <a:r>
              <a:rPr lang="en-US" sz="3200" b="1" dirty="0">
                <a:latin typeface="NikoshBAN" pitchFamily="2" charset="0"/>
                <a:cs typeface="NikoshBAN" pitchFamily="2" charset="0"/>
              </a:rPr>
              <a:t> ও </a:t>
            </a:r>
            <a:r>
              <a:rPr lang="en-US" sz="3200" b="1" dirty="0" err="1">
                <a:latin typeface="NikoshBAN" pitchFamily="2" charset="0"/>
                <a:cs typeface="NikoshBAN" pitchFamily="2" charset="0"/>
              </a:rPr>
              <a:t>তার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নাম</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কী</a:t>
            </a: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481111" y="2439290"/>
            <a:ext cx="5462489"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latin typeface="NikoshBAN" pitchFamily="2" charset="0"/>
                <a:cs typeface="NikoshBAN" pitchFamily="2" charset="0"/>
              </a:rPr>
              <a:t>২।সূর্য </a:t>
            </a:r>
            <a:r>
              <a:rPr lang="en-US" sz="3200" b="1" dirty="0" err="1">
                <a:latin typeface="NikoshBAN" pitchFamily="2" charset="0"/>
                <a:cs typeface="NikoshBAN" pitchFamily="2" charset="0"/>
              </a:rPr>
              <a:t>থেকে</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পৃথিবীর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দূরত্ব</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কত</a:t>
            </a:r>
            <a:r>
              <a:rPr lang="en-US" sz="3200" b="1" dirty="0">
                <a:latin typeface="NikoshBAN" pitchFamily="2" charset="0"/>
                <a:cs typeface="NikoshBAN" pitchFamily="2" charset="0"/>
              </a:rPr>
              <a:t>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6172199" y="1454550"/>
            <a:ext cx="2362199"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২টি </a:t>
            </a:r>
          </a:p>
        </p:txBody>
      </p:sp>
      <p:sp>
        <p:nvSpPr>
          <p:cNvPr id="9" name="TextBox 8"/>
          <p:cNvSpPr txBox="1"/>
          <p:nvPr/>
        </p:nvSpPr>
        <p:spPr>
          <a:xfrm>
            <a:off x="6172199" y="2451931"/>
            <a:ext cx="2362199"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a:latin typeface="NikoshBAN" pitchFamily="2" charset="0"/>
                <a:cs typeface="NikoshBAN" pitchFamily="2" charset="0"/>
              </a:rPr>
              <a:t>১৫ </a:t>
            </a:r>
            <a:r>
              <a:rPr lang="en-US" sz="3200" dirty="0" err="1">
                <a:latin typeface="NikoshBAN" pitchFamily="2" charset="0"/>
                <a:cs typeface="NikoshBAN" pitchFamily="2" charset="0"/>
              </a:rPr>
              <a:t>কোটি</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কি.মি</a:t>
            </a:r>
            <a:endParaRPr lang="en-US" sz="3200" dirty="0">
              <a:latin typeface="NikoshBAN" pitchFamily="2" charset="0"/>
              <a:cs typeface="NikoshBAN" pitchFamily="2" charset="0"/>
            </a:endParaRPr>
          </a:p>
        </p:txBody>
      </p:sp>
      <p:sp>
        <p:nvSpPr>
          <p:cNvPr id="10" name="Rectangle 9"/>
          <p:cNvSpPr/>
          <p:nvPr/>
        </p:nvSpPr>
        <p:spPr>
          <a:xfrm>
            <a:off x="6172199" y="3460194"/>
            <a:ext cx="2362199" cy="58477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bn-BD"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লালচে</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6154828" y="4343400"/>
            <a:ext cx="2362199" cy="1077218"/>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a:latin typeface="NikoshBAN" pitchFamily="2" charset="0"/>
                <a:cs typeface="NikoshBAN" pitchFamily="2" charset="0"/>
              </a:rPr>
              <a:t>১টি , </a:t>
            </a:r>
            <a:r>
              <a:rPr lang="en-US" sz="3200" b="1" dirty="0" err="1">
                <a:latin typeface="NikoshBAN" pitchFamily="2" charset="0"/>
                <a:cs typeface="NikoshBAN" pitchFamily="2" charset="0"/>
              </a:rPr>
              <a:t>চাঁদ</a:t>
            </a:r>
            <a:r>
              <a:rPr lang="en-US" sz="3200" b="1" dirty="0">
                <a:latin typeface="NikoshBAN" pitchFamily="2" charset="0"/>
                <a:cs typeface="NikoshBAN" pitchFamily="2" charset="0"/>
              </a:rPr>
              <a:t> </a:t>
            </a:r>
          </a:p>
          <a:p>
            <a:pPr algn="ct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6135623" y="5468720"/>
            <a:ext cx="2396938"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বৃহস্পতি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Rectangle 12">
            <a:extLst>
              <a:ext uri="{FF2B5EF4-FFF2-40B4-BE49-F238E27FC236}">
                <a16:creationId xmlns:a16="http://schemas.microsoft.com/office/drawing/2014/main" id="{BB8F77B9-1E87-45E9-9C21-A9AC411487E0}"/>
              </a:ext>
            </a:extLst>
          </p:cNvPr>
          <p:cNvSpPr/>
          <p:nvPr/>
        </p:nvSpPr>
        <p:spPr>
          <a:xfrm>
            <a:off x="3123368" y="152400"/>
            <a:ext cx="2515432" cy="1015663"/>
          </a:xfrm>
          <a:prstGeom prst="rect">
            <a:avLst/>
          </a:prstGeom>
        </p:spPr>
        <p:txBody>
          <a:bodyPr wrap="none">
            <a:spAutoFit/>
          </a:bodyPr>
          <a:lstStyle/>
          <a:p>
            <a:pPr lvl="0"/>
            <a:r>
              <a:rPr lang="bn-BD" sz="4050" b="1" dirty="0">
                <a:solidFill>
                  <a:schemeClr val="accent6">
                    <a:lumMod val="50000"/>
                  </a:schemeClr>
                </a:solidFill>
                <a:latin typeface="NikoshBAN" pitchFamily="2" charset="0"/>
                <a:cs typeface="NikoshBAN" pitchFamily="2" charset="0"/>
              </a:rPr>
              <a:t> </a:t>
            </a:r>
            <a:r>
              <a:rPr lang="bn-BD" sz="6000" b="1" dirty="0">
                <a:solidFill>
                  <a:schemeClr val="accent6">
                    <a:lumMod val="50000"/>
                  </a:schemeClr>
                </a:solidFill>
                <a:latin typeface="NikoshBAN" pitchFamily="2" charset="0"/>
                <a:cs typeface="NikoshBAN" pitchFamily="2" charset="0"/>
              </a:rPr>
              <a:t>মূল্যায়ন  </a:t>
            </a:r>
            <a:endParaRPr lang="en-US" sz="6000" b="1" dirty="0">
              <a:solidFill>
                <a:schemeClr val="accent6">
                  <a:lumMod val="50000"/>
                </a:schemeClr>
              </a:solidFill>
              <a:latin typeface="NikoshBAN" pitchFamily="2" charset="0"/>
              <a:cs typeface="NikoshBAN" pitchFamily="2" charset="0"/>
            </a:endParaRPr>
          </a:p>
        </p:txBody>
      </p:sp>
      <p:pic>
        <p:nvPicPr>
          <p:cNvPr id="14" name="Picture 13">
            <a:extLst>
              <a:ext uri="{FF2B5EF4-FFF2-40B4-BE49-F238E27FC236}">
                <a16:creationId xmlns:a16="http://schemas.microsoft.com/office/drawing/2014/main" id="{256C6ED6-8ED3-4825-A2F1-0FE88E8537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247227"/>
            <a:ext cx="1700719" cy="127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1538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3"/>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5"/>
                                        </p:tgtEl>
                                        <p:attrNameLst>
                                          <p:attrName>ppt_y</p:attrName>
                                        </p:attrNameLst>
                                      </p:cBhvr>
                                      <p:tavLst>
                                        <p:tav tm="0">
                                          <p:val>
                                            <p:strVal val="#ppt_y"/>
                                          </p:val>
                                        </p:tav>
                                        <p:tav tm="100000">
                                          <p:val>
                                            <p:strVal val="#ppt_y"/>
                                          </p:val>
                                        </p:tav>
                                      </p:tavLst>
                                    </p:anim>
                                    <p:anim calcmode="lin" valueType="num">
                                      <p:cBhvr>
                                        <p:cTn id="3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900" decel="100000" fill="hold"/>
                                        <p:tgtEl>
                                          <p:spTgt spid="4"/>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strips(down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9"/>
                                        </p:tgtEl>
                                        <p:attrNameLst>
                                          <p:attrName>ppt_y</p:attrName>
                                        </p:attrNameLst>
                                      </p:cBhvr>
                                      <p:tavLst>
                                        <p:tav tm="0">
                                          <p:val>
                                            <p:strVal val="#ppt_y"/>
                                          </p:val>
                                        </p:tav>
                                        <p:tav tm="100000">
                                          <p:val>
                                            <p:strVal val="#ppt_y"/>
                                          </p:val>
                                        </p:tav>
                                      </p:tavLst>
                                    </p:anim>
                                    <p:anim calcmode="lin" valueType="num">
                                      <p:cBhvr>
                                        <p:cTn id="5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000" fill="hold"/>
                                        <p:tgtEl>
                                          <p:spTgt spid="10"/>
                                        </p:tgtEl>
                                        <p:attrNameLst>
                                          <p:attrName>ppt_w</p:attrName>
                                        </p:attrNameLst>
                                      </p:cBhvr>
                                      <p:tavLst>
                                        <p:tav tm="0">
                                          <p:val>
                                            <p:strVal val="#ppt_w+.3"/>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animEffect transition="in" filter="fade">
                                      <p:cBhvr>
                                        <p:cTn id="61" dur="10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1"/>
                                        </p:tgtEl>
                                        <p:attrNameLst>
                                          <p:attrName>ppt_y</p:attrName>
                                        </p:attrNameLst>
                                      </p:cBhvr>
                                      <p:tavLst>
                                        <p:tav tm="0">
                                          <p:val>
                                            <p:strVal val="#ppt_y"/>
                                          </p:val>
                                        </p:tav>
                                        <p:tav tm="100000">
                                          <p:val>
                                            <p:strVal val="#ppt_y"/>
                                          </p:val>
                                        </p:tav>
                                      </p:tavLst>
                                    </p:anim>
                                    <p:anim calcmode="lin" valueType="num">
                                      <p:cBhvr>
                                        <p:cTn id="6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grpId="0" nodeType="clickEffect">
                                  <p:stCondLst>
                                    <p:cond delay="0"/>
                                  </p:stCondLst>
                                  <p:iterate type="lt">
                                    <p:tmPct val="10000"/>
                                  </p:iterate>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12"/>
                                        </p:tgtEl>
                                        <p:attrNameLst>
                                          <p:attrName>ppt_y</p:attrName>
                                        </p:attrNameLst>
                                      </p:cBhvr>
                                      <p:tavLst>
                                        <p:tav tm="0">
                                          <p:val>
                                            <p:strVal val="#ppt_y"/>
                                          </p:val>
                                        </p:tav>
                                        <p:tav tm="100000">
                                          <p:val>
                                            <p:strVal val="#ppt_y"/>
                                          </p:val>
                                        </p:tav>
                                      </p:tavLst>
                                    </p:anim>
                                    <p:anim calcmode="lin" valueType="num">
                                      <p:cBhvr>
                                        <p:cTn id="7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457201" y="1447800"/>
            <a:ext cx="5482155"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৬। </a:t>
            </a:r>
            <a:r>
              <a:rPr lang="en-US" sz="32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সূর্য</a:t>
            </a:r>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পৃথিবী</a:t>
            </a:r>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অপেক্ষা</a:t>
            </a:r>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কতগুণ</a:t>
            </a:r>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a:t>
            </a:r>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3" name="Rectangle 2"/>
          <p:cNvSpPr/>
          <p:nvPr/>
        </p:nvSpPr>
        <p:spPr>
          <a:xfrm>
            <a:off x="466284" y="3460195"/>
            <a:ext cx="5474684" cy="58477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৮। </a:t>
            </a:r>
            <a:r>
              <a:rPr lang="en-US" sz="32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সৌরকলঙ্ক</a:t>
            </a:r>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466283" y="5443174"/>
            <a:ext cx="5474685"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১০। </a:t>
            </a:r>
            <a:r>
              <a:rPr lang="en-US" sz="32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পৃথিবীর</a:t>
            </a:r>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গড়</a:t>
            </a:r>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তাপমাত্রা</a:t>
            </a:r>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কত</a:t>
            </a:r>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457203" y="4451684"/>
            <a:ext cx="5482154"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৯। </a:t>
            </a: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সূর্যের নিকটতম গ্রহ কোনটি?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481111" y="2439290"/>
            <a:ext cx="5462489"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৭।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গ্রহের</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৩টি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বলয়</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আছে</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Up Ribbon 6"/>
          <p:cNvSpPr/>
          <p:nvPr/>
        </p:nvSpPr>
        <p:spPr>
          <a:xfrm>
            <a:off x="2267399" y="381000"/>
            <a:ext cx="4373877" cy="991695"/>
          </a:xfrm>
          <a:prstGeom prst="ribbon2">
            <a:avLst/>
          </a:prstGeom>
          <a:noFill/>
          <a:ln w="28575">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0" tIns="45705" rIns="91410" bIns="45705">
            <a:spAutoFit/>
          </a:bodyPr>
          <a:lstStyle/>
          <a:p>
            <a:pPr algn="ctr">
              <a:defRPr/>
            </a:pPr>
            <a:r>
              <a:rPr lang="bn-BD" sz="48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মূল্যায়ন</a:t>
            </a:r>
            <a:endParaRPr lang="en-US" sz="48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w Cen MT"/>
            </a:endParaRPr>
          </a:p>
        </p:txBody>
      </p:sp>
      <p:sp>
        <p:nvSpPr>
          <p:cNvPr id="8" name="Rectangle 7"/>
          <p:cNvSpPr/>
          <p:nvPr/>
        </p:nvSpPr>
        <p:spPr>
          <a:xfrm>
            <a:off x="6172199" y="1454550"/>
            <a:ext cx="2362199"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১৩ </a:t>
            </a:r>
            <a:r>
              <a:rPr lang="en-US" sz="32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লক্ষ</a:t>
            </a:r>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গুণ</a:t>
            </a:r>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a:t>
            </a:r>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9" name="TextBox 8"/>
          <p:cNvSpPr txBox="1"/>
          <p:nvPr/>
        </p:nvSpPr>
        <p:spPr>
          <a:xfrm>
            <a:off x="6172199" y="2451931"/>
            <a:ext cx="2362199"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শনি</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0" name="Rectangle 9"/>
          <p:cNvSpPr/>
          <p:nvPr/>
        </p:nvSpPr>
        <p:spPr>
          <a:xfrm>
            <a:off x="6172199" y="3460194"/>
            <a:ext cx="2362199" cy="58477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32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সূর্যের</a:t>
            </a:r>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a:t>
            </a:r>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দাগ</a:t>
            </a:r>
            <a:r>
              <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1" name="TextBox 10"/>
          <p:cNvSpPr txBox="1"/>
          <p:nvPr/>
        </p:nvSpPr>
        <p:spPr>
          <a:xfrm>
            <a:off x="6154829" y="4451683"/>
            <a:ext cx="2396938"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বুধ</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6135622" y="5468720"/>
            <a:ext cx="2779778"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১৩.৯০●সেলসিয়াস। </a:t>
            </a:r>
          </a:p>
        </p:txBody>
      </p:sp>
    </p:spTree>
    <p:extLst>
      <p:ext uri="{BB962C8B-B14F-4D97-AF65-F5344CB8AC3E}">
        <p14:creationId xmlns:p14="http://schemas.microsoft.com/office/powerpoint/2010/main" val="34332795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3"/>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5"/>
                                        </p:tgtEl>
                                        <p:attrNameLst>
                                          <p:attrName>ppt_y</p:attrName>
                                        </p:attrNameLst>
                                      </p:cBhvr>
                                      <p:tavLst>
                                        <p:tav tm="0">
                                          <p:val>
                                            <p:strVal val="#ppt_y"/>
                                          </p:val>
                                        </p:tav>
                                        <p:tav tm="100000">
                                          <p:val>
                                            <p:strVal val="#ppt_y"/>
                                          </p:val>
                                        </p:tav>
                                      </p:tavLst>
                                    </p:anim>
                                    <p:anim calcmode="lin" valueType="num">
                                      <p:cBhvr>
                                        <p:cTn id="3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900" decel="100000" fill="hold"/>
                                        <p:tgtEl>
                                          <p:spTgt spid="4"/>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strips(down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9"/>
                                        </p:tgtEl>
                                        <p:attrNameLst>
                                          <p:attrName>ppt_y</p:attrName>
                                        </p:attrNameLst>
                                      </p:cBhvr>
                                      <p:tavLst>
                                        <p:tav tm="0">
                                          <p:val>
                                            <p:strVal val="#ppt_y"/>
                                          </p:val>
                                        </p:tav>
                                        <p:tav tm="100000">
                                          <p:val>
                                            <p:strVal val="#ppt_y"/>
                                          </p:val>
                                        </p:tav>
                                      </p:tavLst>
                                    </p:anim>
                                    <p:anim calcmode="lin" valueType="num">
                                      <p:cBhvr>
                                        <p:cTn id="5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000" fill="hold"/>
                                        <p:tgtEl>
                                          <p:spTgt spid="10"/>
                                        </p:tgtEl>
                                        <p:attrNameLst>
                                          <p:attrName>ppt_w</p:attrName>
                                        </p:attrNameLst>
                                      </p:cBhvr>
                                      <p:tavLst>
                                        <p:tav tm="0">
                                          <p:val>
                                            <p:strVal val="#ppt_w+.3"/>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animEffect transition="in" filter="fade">
                                      <p:cBhvr>
                                        <p:cTn id="61" dur="10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1"/>
                                        </p:tgtEl>
                                        <p:attrNameLst>
                                          <p:attrName>ppt_y</p:attrName>
                                        </p:attrNameLst>
                                      </p:cBhvr>
                                      <p:tavLst>
                                        <p:tav tm="0">
                                          <p:val>
                                            <p:strVal val="#ppt_y"/>
                                          </p:val>
                                        </p:tav>
                                        <p:tav tm="100000">
                                          <p:val>
                                            <p:strVal val="#ppt_y"/>
                                          </p:val>
                                        </p:tav>
                                      </p:tavLst>
                                    </p:anim>
                                    <p:anim calcmode="lin" valueType="num">
                                      <p:cBhvr>
                                        <p:cTn id="6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grpId="0" nodeType="clickEffect">
                                  <p:stCondLst>
                                    <p:cond delay="0"/>
                                  </p:stCondLst>
                                  <p:iterate type="lt">
                                    <p:tmPct val="10000"/>
                                  </p:iterate>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12"/>
                                        </p:tgtEl>
                                        <p:attrNameLst>
                                          <p:attrName>ppt_y</p:attrName>
                                        </p:attrNameLst>
                                      </p:cBhvr>
                                      <p:tavLst>
                                        <p:tav tm="0">
                                          <p:val>
                                            <p:strVal val="#ppt_y"/>
                                          </p:val>
                                        </p:tav>
                                        <p:tav tm="100000">
                                          <p:val>
                                            <p:strVal val="#ppt_y"/>
                                          </p:val>
                                        </p:tav>
                                      </p:tavLst>
                                    </p:anim>
                                    <p:anim calcmode="lin" valueType="num">
                                      <p:cBhvr>
                                        <p:cTn id="7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5" name="Isosceles Triangle 4"/>
          <p:cNvSpPr/>
          <p:nvPr/>
        </p:nvSpPr>
        <p:spPr>
          <a:xfrm>
            <a:off x="1760220" y="914400"/>
            <a:ext cx="5848895" cy="1516379"/>
          </a:xfrm>
          <a:prstGeom prst="triangle">
            <a:avLst/>
          </a:prstGeom>
          <a:solidFill>
            <a:schemeClr val="accent6">
              <a:lumMod val="25000"/>
            </a:schemeClr>
          </a:solidFill>
          <a:ln>
            <a:solidFill>
              <a:schemeClr val="accent6">
                <a:lumMod val="90000"/>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950" b="1" dirty="0">
                <a:solidFill>
                  <a:schemeClr val="bg2"/>
                </a:solidFill>
                <a:latin typeface="NikoshBAN" pitchFamily="2" charset="0"/>
                <a:cs typeface="NikoshBAN" pitchFamily="2" charset="0"/>
              </a:rPr>
              <a:t>বাড়ির কাজ </a:t>
            </a:r>
            <a:endParaRPr lang="en-US" sz="4950" b="1" dirty="0">
              <a:solidFill>
                <a:schemeClr val="bg2"/>
              </a:solidFill>
              <a:latin typeface="NikoshBAN" pitchFamily="2" charset="0"/>
              <a:cs typeface="NikoshBAN" pitchFamily="2" charset="0"/>
            </a:endParaRPr>
          </a:p>
        </p:txBody>
      </p:sp>
      <p:sp>
        <p:nvSpPr>
          <p:cNvPr id="9" name="Rectangle 8"/>
          <p:cNvSpPr/>
          <p:nvPr/>
        </p:nvSpPr>
        <p:spPr>
          <a:xfrm>
            <a:off x="2171701" y="2430820"/>
            <a:ext cx="5116850" cy="1969730"/>
          </a:xfrm>
          <a:prstGeom prst="rect">
            <a:avLst/>
          </a:prstGeom>
          <a:solidFill>
            <a:srgbClr val="0070C0"/>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16"/>
          <p:cNvGrpSpPr/>
          <p:nvPr/>
        </p:nvGrpSpPr>
        <p:grpSpPr>
          <a:xfrm>
            <a:off x="2388870" y="2971800"/>
            <a:ext cx="1400992" cy="840559"/>
            <a:chOff x="4572379" y="3007117"/>
            <a:chExt cx="1867989" cy="1120745"/>
          </a:xfrm>
        </p:grpSpPr>
        <p:sp>
          <p:nvSpPr>
            <p:cNvPr id="11" name="Rectangle 10"/>
            <p:cNvSpPr/>
            <p:nvPr/>
          </p:nvSpPr>
          <p:spPr>
            <a:xfrm>
              <a:off x="4572379" y="3007117"/>
              <a:ext cx="901338" cy="545980"/>
            </a:xfrm>
            <a:prstGeom prst="rect">
              <a:avLst/>
            </a:prstGeom>
            <a:solidFill>
              <a:schemeClr val="bg2"/>
            </a:solidFill>
            <a:ln>
              <a:solidFill>
                <a:schemeClr val="accent1">
                  <a:shade val="50000"/>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5539030" y="3007117"/>
              <a:ext cx="901338" cy="545980"/>
            </a:xfrm>
            <a:prstGeom prst="rect">
              <a:avLst/>
            </a:prstGeom>
            <a:solidFill>
              <a:schemeClr val="bg2"/>
            </a:solidFill>
            <a:ln>
              <a:solidFill>
                <a:schemeClr val="accent1">
                  <a:shade val="50000"/>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4572379" y="3581882"/>
              <a:ext cx="901338" cy="545980"/>
            </a:xfrm>
            <a:prstGeom prst="rect">
              <a:avLst/>
            </a:prstGeom>
            <a:solidFill>
              <a:schemeClr val="bg2"/>
            </a:solidFill>
            <a:ln>
              <a:solidFill>
                <a:schemeClr val="accent1">
                  <a:shade val="50000"/>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5539030" y="3581882"/>
              <a:ext cx="901338" cy="545980"/>
            </a:xfrm>
            <a:prstGeom prst="rect">
              <a:avLst/>
            </a:prstGeom>
            <a:solidFill>
              <a:schemeClr val="bg2"/>
            </a:solidFill>
            <a:ln>
              <a:solidFill>
                <a:schemeClr val="accent1">
                  <a:shade val="50000"/>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 name="Rectangle 14"/>
          <p:cNvSpPr/>
          <p:nvPr/>
        </p:nvSpPr>
        <p:spPr>
          <a:xfrm>
            <a:off x="4286250" y="2651761"/>
            <a:ext cx="984614" cy="143047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3">
            <a:extLst>
              <a:ext uri="{FF2B5EF4-FFF2-40B4-BE49-F238E27FC236}">
                <a16:creationId xmlns:a16="http://schemas.microsoft.com/office/drawing/2014/main" id="{4B777B27-EF81-4218-A0F6-FC1F4C625AB8}"/>
              </a:ext>
            </a:extLst>
          </p:cNvPr>
          <p:cNvSpPr txBox="1">
            <a:spLocks/>
          </p:cNvSpPr>
          <p:nvPr/>
        </p:nvSpPr>
        <p:spPr>
          <a:xfrm>
            <a:off x="274320" y="4762500"/>
            <a:ext cx="8446770" cy="1257300"/>
          </a:xfrm>
          <a:prstGeom prst="rect">
            <a:avLst/>
          </a:prstGeom>
          <a:noFill/>
          <a:ln w="57150">
            <a:noFill/>
          </a:ln>
          <a:effectLst>
            <a:glow rad="63500">
              <a:schemeClr val="accent3">
                <a:satMod val="175000"/>
                <a:alpha val="40000"/>
              </a:schemeClr>
            </a:glow>
            <a:outerShdw dist="50800" dir="1800000" algn="l" rotWithShape="0">
              <a:schemeClr val="tx2">
                <a:lumMod val="60000"/>
                <a:lumOff val="40000"/>
                <a:alpha val="35000"/>
              </a:schemeClr>
            </a:outerShdw>
            <a:softEdge rad="12700"/>
          </a:effectLst>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6000" dirty="0">
                <a:ln>
                  <a:solidFill>
                    <a:schemeClr val="tx1"/>
                  </a:solidFill>
                </a:ln>
                <a:latin typeface="NikoshBAN" pitchFamily="2" charset="0"/>
                <a:cs typeface="NikoshBAN" pitchFamily="2" charset="0"/>
              </a:rPr>
              <a:t>“পৃথিবীই একমাত্র গ্রহ যা প্রাণী ও উদ্ভিদকূলের জন্য বাসযোগ্য”- উক্তিটি বিশ্লেষণ কর। </a:t>
            </a:r>
            <a:endParaRPr lang="en-US" sz="6000" dirty="0">
              <a:ln>
                <a:solidFill>
                  <a:schemeClr val="tx1"/>
                </a:solidFill>
              </a:ln>
              <a:latin typeface="NikoshBAN" pitchFamily="2" charset="0"/>
              <a:cs typeface="NikoshBAN" pitchFamily="2" charset="0"/>
            </a:endParaRPr>
          </a:p>
        </p:txBody>
      </p:sp>
      <p:grpSp>
        <p:nvGrpSpPr>
          <p:cNvPr id="17" name="Group 16"/>
          <p:cNvGrpSpPr/>
          <p:nvPr/>
        </p:nvGrpSpPr>
        <p:grpSpPr>
          <a:xfrm>
            <a:off x="5657850" y="2960370"/>
            <a:ext cx="1400992" cy="840559"/>
            <a:chOff x="4572379" y="3007117"/>
            <a:chExt cx="1867989" cy="1120745"/>
          </a:xfrm>
        </p:grpSpPr>
        <p:sp>
          <p:nvSpPr>
            <p:cNvPr id="18" name="Rectangle 17"/>
            <p:cNvSpPr/>
            <p:nvPr/>
          </p:nvSpPr>
          <p:spPr>
            <a:xfrm>
              <a:off x="4572379" y="3007117"/>
              <a:ext cx="901338" cy="545980"/>
            </a:xfrm>
            <a:prstGeom prst="rect">
              <a:avLst/>
            </a:prstGeom>
            <a:solidFill>
              <a:schemeClr val="bg2"/>
            </a:solidFill>
            <a:ln>
              <a:solidFill>
                <a:schemeClr val="accent1">
                  <a:shade val="50000"/>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5539030" y="3007117"/>
              <a:ext cx="901338" cy="545980"/>
            </a:xfrm>
            <a:prstGeom prst="rect">
              <a:avLst/>
            </a:prstGeom>
            <a:solidFill>
              <a:schemeClr val="bg2"/>
            </a:solidFill>
            <a:ln>
              <a:solidFill>
                <a:schemeClr val="accent1">
                  <a:shade val="50000"/>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4572379" y="3581882"/>
              <a:ext cx="901338" cy="545980"/>
            </a:xfrm>
            <a:prstGeom prst="rect">
              <a:avLst/>
            </a:prstGeom>
            <a:solidFill>
              <a:schemeClr val="bg2"/>
            </a:solidFill>
            <a:ln>
              <a:solidFill>
                <a:schemeClr val="accent1">
                  <a:shade val="50000"/>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5539030" y="3581882"/>
              <a:ext cx="901338" cy="545980"/>
            </a:xfrm>
            <a:prstGeom prst="rect">
              <a:avLst/>
            </a:prstGeom>
            <a:solidFill>
              <a:schemeClr val="bg2"/>
            </a:solidFill>
            <a:ln>
              <a:solidFill>
                <a:schemeClr val="accent1">
                  <a:shade val="50000"/>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Frame 1">
            <a:extLst>
              <a:ext uri="{FF2B5EF4-FFF2-40B4-BE49-F238E27FC236}">
                <a16:creationId xmlns:a16="http://schemas.microsoft.com/office/drawing/2014/main" id="{0D4A8D67-F969-4AE8-9033-0359DCE13F0A}"/>
              </a:ext>
            </a:extLst>
          </p:cNvPr>
          <p:cNvSpPr/>
          <p:nvPr/>
        </p:nvSpPr>
        <p:spPr>
          <a:xfrm>
            <a:off x="-76200" y="0"/>
            <a:ext cx="9372600" cy="6858001"/>
          </a:xfrm>
          <a:prstGeom prst="frame">
            <a:avLst>
              <a:gd name="adj1" fmla="val 3686"/>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16462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500"/>
                                  </p:iterate>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nk-flower-border-clip-art-nTXbk6yTB.png">
            <a:extLst>
              <a:ext uri="{FF2B5EF4-FFF2-40B4-BE49-F238E27FC236}">
                <a16:creationId xmlns:a16="http://schemas.microsoft.com/office/drawing/2014/main" id="{06D52382-04CE-40AC-B86A-AD7C66F7A0BF}"/>
              </a:ext>
            </a:extLst>
          </p:cNvPr>
          <p:cNvPicPr>
            <a:picLocks noChangeAspect="1"/>
          </p:cNvPicPr>
          <p:nvPr/>
        </p:nvPicPr>
        <p:blipFill>
          <a:blip r:embed="rId2" cstate="print"/>
          <a:stretch>
            <a:fillRect/>
          </a:stretch>
        </p:blipFill>
        <p:spPr>
          <a:xfrm>
            <a:off x="222920" y="221212"/>
            <a:ext cx="1986880" cy="1836188"/>
          </a:xfrm>
          <a:prstGeom prst="rect">
            <a:avLst/>
          </a:prstGeom>
        </p:spPr>
      </p:pic>
      <p:pic>
        <p:nvPicPr>
          <p:cNvPr id="10" name="Picture 9" descr="pink-flower-border-clip-art-nTXbk6yTB.png">
            <a:extLst>
              <a:ext uri="{FF2B5EF4-FFF2-40B4-BE49-F238E27FC236}">
                <a16:creationId xmlns:a16="http://schemas.microsoft.com/office/drawing/2014/main" id="{1F8C53EF-6700-4482-8DCC-D6ED660AFB71}"/>
              </a:ext>
            </a:extLst>
          </p:cNvPr>
          <p:cNvPicPr>
            <a:picLocks noChangeAspect="1"/>
          </p:cNvPicPr>
          <p:nvPr/>
        </p:nvPicPr>
        <p:blipFill>
          <a:blip r:embed="rId3" cstate="print"/>
          <a:stretch>
            <a:fillRect/>
          </a:stretch>
        </p:blipFill>
        <p:spPr>
          <a:xfrm rot="16200000">
            <a:off x="72202" y="4652199"/>
            <a:ext cx="2114839" cy="1954442"/>
          </a:xfrm>
          <a:prstGeom prst="rect">
            <a:avLst/>
          </a:prstGeom>
        </p:spPr>
      </p:pic>
      <p:pic>
        <p:nvPicPr>
          <p:cNvPr id="12" name="Picture 11" descr="pink-flower-border-clip-art-nTXbk6yTB.png">
            <a:extLst>
              <a:ext uri="{FF2B5EF4-FFF2-40B4-BE49-F238E27FC236}">
                <a16:creationId xmlns:a16="http://schemas.microsoft.com/office/drawing/2014/main" id="{A165CF46-ABDC-4526-A87D-E1073FC25784}"/>
              </a:ext>
            </a:extLst>
          </p:cNvPr>
          <p:cNvPicPr>
            <a:picLocks noChangeAspect="1"/>
          </p:cNvPicPr>
          <p:nvPr/>
        </p:nvPicPr>
        <p:blipFill>
          <a:blip r:embed="rId4" cstate="print"/>
          <a:stretch>
            <a:fillRect/>
          </a:stretch>
        </p:blipFill>
        <p:spPr>
          <a:xfrm rot="5400000">
            <a:off x="7092954" y="298446"/>
            <a:ext cx="1841844" cy="1702152"/>
          </a:xfrm>
          <a:prstGeom prst="rect">
            <a:avLst/>
          </a:prstGeom>
        </p:spPr>
      </p:pic>
      <p:pic>
        <p:nvPicPr>
          <p:cNvPr id="14" name="Picture 13" descr="pink-flower-border-clip-art-nTXbk6yTB.png">
            <a:extLst>
              <a:ext uri="{FF2B5EF4-FFF2-40B4-BE49-F238E27FC236}">
                <a16:creationId xmlns:a16="http://schemas.microsoft.com/office/drawing/2014/main" id="{80D06339-3F9E-41DA-BFCA-CB18B6D72825}"/>
              </a:ext>
            </a:extLst>
          </p:cNvPr>
          <p:cNvPicPr>
            <a:picLocks noChangeAspect="1"/>
          </p:cNvPicPr>
          <p:nvPr/>
        </p:nvPicPr>
        <p:blipFill>
          <a:blip r:embed="rId5" cstate="print"/>
          <a:stretch>
            <a:fillRect/>
          </a:stretch>
        </p:blipFill>
        <p:spPr>
          <a:xfrm rot="10800000">
            <a:off x="7010400" y="4903557"/>
            <a:ext cx="1949932" cy="1802042"/>
          </a:xfrm>
          <a:prstGeom prst="rect">
            <a:avLst/>
          </a:prstGeom>
        </p:spPr>
      </p:pic>
      <p:pic>
        <p:nvPicPr>
          <p:cNvPr id="16" name="Picture 2" descr="C:\Users\Sanjoy\Downloads\red-rose-psiffvu1aa.gif">
            <a:extLst>
              <a:ext uri="{FF2B5EF4-FFF2-40B4-BE49-F238E27FC236}">
                <a16:creationId xmlns:a16="http://schemas.microsoft.com/office/drawing/2014/main" id="{7F9BF3BE-DBF0-4B88-987B-F4BCDBA84E2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142999"/>
            <a:ext cx="5867400" cy="464820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A426218-F4E7-4516-B24A-3D0CE2D0CAA5}"/>
              </a:ext>
            </a:extLst>
          </p:cNvPr>
          <p:cNvSpPr txBox="1"/>
          <p:nvPr/>
        </p:nvSpPr>
        <p:spPr>
          <a:xfrm>
            <a:off x="1447800" y="4297501"/>
            <a:ext cx="6766557" cy="3170099"/>
          </a:xfrm>
          <a:prstGeom prst="rect">
            <a:avLst/>
          </a:prstGeom>
          <a:noFill/>
        </p:spPr>
        <p:txBody>
          <a:bodyPr wrap="square" rtlCol="0">
            <a:spAutoFit/>
          </a:bodyPr>
          <a:lstStyle/>
          <a:p>
            <a:r>
              <a:rPr lang="en-US" sz="20000" b="1" dirty="0" err="1">
                <a:solidFill>
                  <a:srgbClr val="00FF00"/>
                </a:solidFill>
                <a:latin typeface="NikoshBAN" panose="02000000000000000000" pitchFamily="2" charset="0"/>
                <a:cs typeface="NikoshBAN" panose="02000000000000000000" pitchFamily="2" charset="0"/>
              </a:rPr>
              <a:t>স্বা</a:t>
            </a:r>
            <a:r>
              <a:rPr lang="en-US" sz="20000" b="1" dirty="0" err="1">
                <a:solidFill>
                  <a:srgbClr val="00B0F0"/>
                </a:solidFill>
                <a:latin typeface="NikoshBAN" panose="02000000000000000000" pitchFamily="2" charset="0"/>
                <a:cs typeface="NikoshBAN" panose="02000000000000000000" pitchFamily="2" charset="0"/>
              </a:rPr>
              <a:t>গ</a:t>
            </a:r>
            <a:r>
              <a:rPr lang="en-US" sz="20000" b="1" dirty="0" err="1">
                <a:solidFill>
                  <a:srgbClr val="00FFFF"/>
                </a:solidFill>
                <a:latin typeface="NikoshBAN" panose="02000000000000000000" pitchFamily="2" charset="0"/>
                <a:cs typeface="NikoshBAN" panose="02000000000000000000" pitchFamily="2" charset="0"/>
              </a:rPr>
              <a:t>ত</a:t>
            </a:r>
            <a:r>
              <a:rPr lang="en-US" sz="20000" b="1" dirty="0" err="1">
                <a:solidFill>
                  <a:srgbClr val="FFFF00"/>
                </a:solidFill>
                <a:latin typeface="NikoshBAN" panose="02000000000000000000" pitchFamily="2" charset="0"/>
                <a:cs typeface="NikoshBAN" panose="02000000000000000000" pitchFamily="2" charset="0"/>
              </a:rPr>
              <a:t>ম</a:t>
            </a:r>
            <a:r>
              <a:rPr lang="en-US" sz="20000" dirty="0">
                <a:latin typeface="NikoshBAN" panose="02000000000000000000" pitchFamily="2" charset="0"/>
                <a:cs typeface="NikoshBAN" panose="02000000000000000000" pitchFamily="2" charset="0"/>
              </a:rPr>
              <a:t> </a:t>
            </a:r>
          </a:p>
        </p:txBody>
      </p:sp>
      <p:sp>
        <p:nvSpPr>
          <p:cNvPr id="3" name="Frame 2">
            <a:extLst>
              <a:ext uri="{FF2B5EF4-FFF2-40B4-BE49-F238E27FC236}">
                <a16:creationId xmlns:a16="http://schemas.microsoft.com/office/drawing/2014/main" id="{3F8E50BA-B588-4351-A312-0F256E94BBF0}"/>
              </a:ext>
            </a:extLst>
          </p:cNvPr>
          <p:cNvSpPr/>
          <p:nvPr/>
        </p:nvSpPr>
        <p:spPr>
          <a:xfrm>
            <a:off x="-76200" y="0"/>
            <a:ext cx="9296400" cy="6858001"/>
          </a:xfrm>
          <a:prstGeom prst="frame">
            <a:avLst>
              <a:gd name="adj1" fmla="val 3686"/>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918708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by="(-#ppt_w*2)" calcmode="lin" valueType="num">
                                      <p:cBhvr rctx="PPT">
                                        <p:cTn id="7" dur="500" autoRev="1" fill="hold">
                                          <p:stCondLst>
                                            <p:cond delay="0"/>
                                          </p:stCondLst>
                                        </p:cTn>
                                        <p:tgtEl>
                                          <p:spTgt spid="17"/>
                                        </p:tgtEl>
                                        <p:attrNameLst>
                                          <p:attrName>ppt_w</p:attrName>
                                        </p:attrNameLst>
                                      </p:cBhvr>
                                    </p:anim>
                                    <p:anim by="(#ppt_w*0.50)" calcmode="lin" valueType="num">
                                      <p:cBhvr>
                                        <p:cTn id="8" dur="500" decel="50000" autoRev="1" fill="hold">
                                          <p:stCondLst>
                                            <p:cond delay="0"/>
                                          </p:stCondLst>
                                        </p:cTn>
                                        <p:tgtEl>
                                          <p:spTgt spid="17"/>
                                        </p:tgtEl>
                                        <p:attrNameLst>
                                          <p:attrName>ppt_x</p:attrName>
                                        </p:attrNameLst>
                                      </p:cBhvr>
                                    </p:anim>
                                    <p:anim from="(-#ppt_h/2)" to="(#ppt_y)" calcmode="lin" valueType="num">
                                      <p:cBhvr>
                                        <p:cTn id="9" dur="1000" fill="hold">
                                          <p:stCondLst>
                                            <p:cond delay="0"/>
                                          </p:stCondLst>
                                        </p:cTn>
                                        <p:tgtEl>
                                          <p:spTgt spid="17"/>
                                        </p:tgtEl>
                                        <p:attrNameLst>
                                          <p:attrName>ppt_y</p:attrName>
                                        </p:attrNameLst>
                                      </p:cBhvr>
                                    </p:anim>
                                    <p:animRot by="21600000">
                                      <p:cBhvr>
                                        <p:cTn id="10" dur="100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1885951" y="1394890"/>
            <a:ext cx="5620449" cy="2977738"/>
          </a:xfrm>
          <a:prstGeom prst="rect">
            <a:avLst/>
          </a:prstGeom>
        </p:spPr>
        <p:txBody>
          <a:bodyPr wrap="none">
            <a:spAutoFit/>
          </a:bodyPr>
          <a:lstStyle/>
          <a:p>
            <a:r>
              <a:rPr lang="bn-BD" sz="18750" b="1" dirty="0">
                <a:solidFill>
                  <a:srgbClr val="00B0F0"/>
                </a:solidFill>
                <a:latin typeface="NikoshBAN" pitchFamily="2" charset="0"/>
                <a:cs typeface="NikoshBAN" pitchFamily="2" charset="0"/>
              </a:rPr>
              <a:t>ধ</a:t>
            </a:r>
            <a:r>
              <a:rPr lang="bn-BD" sz="18750" b="1" dirty="0">
                <a:solidFill>
                  <a:srgbClr val="FFC000"/>
                </a:solidFill>
                <a:latin typeface="NikoshBAN" pitchFamily="2" charset="0"/>
                <a:cs typeface="NikoshBAN" pitchFamily="2" charset="0"/>
              </a:rPr>
              <a:t>ন্য</a:t>
            </a:r>
            <a:r>
              <a:rPr lang="bn-BD" sz="18750" b="1" dirty="0">
                <a:solidFill>
                  <a:srgbClr val="FF0066"/>
                </a:solidFill>
                <a:latin typeface="NikoshBAN" pitchFamily="2" charset="0"/>
                <a:cs typeface="NikoshBAN" pitchFamily="2" charset="0"/>
              </a:rPr>
              <a:t>বা</a:t>
            </a:r>
            <a:r>
              <a:rPr lang="bn-BD" sz="18750" b="1" dirty="0">
                <a:solidFill>
                  <a:srgbClr val="00B050"/>
                </a:solidFill>
                <a:latin typeface="NikoshBAN" pitchFamily="2" charset="0"/>
                <a:cs typeface="NikoshBAN" pitchFamily="2" charset="0"/>
              </a:rPr>
              <a:t>দ</a:t>
            </a:r>
            <a:endParaRPr lang="en-US" sz="1875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4572001"/>
            <a:ext cx="8763001" cy="213359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1" y="4966782"/>
            <a:ext cx="805988" cy="9768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27634" flipH="1">
            <a:off x="3222883" y="4736876"/>
            <a:ext cx="805988" cy="97681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321640" flipV="1">
            <a:off x="8045564" y="5068007"/>
            <a:ext cx="805988" cy="976818"/>
          </a:xfrm>
          <a:prstGeom prst="rect">
            <a:avLst/>
          </a:prstGeom>
        </p:spPr>
      </p:pic>
      <p:sp>
        <p:nvSpPr>
          <p:cNvPr id="8" name="Frame 7">
            <a:extLst>
              <a:ext uri="{FF2B5EF4-FFF2-40B4-BE49-F238E27FC236}">
                <a16:creationId xmlns:a16="http://schemas.microsoft.com/office/drawing/2014/main" id="{7BAB0AE5-272D-4DC6-B8A7-C5D38C8E08AB}"/>
              </a:ext>
            </a:extLst>
          </p:cNvPr>
          <p:cNvSpPr/>
          <p:nvPr/>
        </p:nvSpPr>
        <p:spPr>
          <a:xfrm>
            <a:off x="-76200" y="0"/>
            <a:ext cx="9296400" cy="6858001"/>
          </a:xfrm>
          <a:prstGeom prst="frame">
            <a:avLst>
              <a:gd name="adj1" fmla="val 3686"/>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92612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614275" y="910184"/>
            <a:ext cx="2088971" cy="2239117"/>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
        <p:nvSpPr>
          <p:cNvPr id="9" name="TextBox 8"/>
          <p:cNvSpPr txBox="1"/>
          <p:nvPr/>
        </p:nvSpPr>
        <p:spPr>
          <a:xfrm>
            <a:off x="3352800" y="228600"/>
            <a:ext cx="2940229" cy="1107996"/>
          </a:xfrm>
          <a:prstGeom prst="rect">
            <a:avLst/>
          </a:prstGeom>
          <a:noFill/>
          <a:ln>
            <a:noFill/>
          </a:ln>
        </p:spPr>
        <p:txBody>
          <a:bodyPr wrap="square" rtlCol="0">
            <a:spAutoFit/>
          </a:bodyPr>
          <a:lstStyle/>
          <a:p>
            <a:r>
              <a:rPr lang="en-US" sz="4950" b="1" spc="-225"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bn-BD" sz="6600" b="1" spc="-225" dirty="0">
                <a:solidFill>
                  <a:srgbClr val="C00000"/>
                </a:solidFill>
                <a:effectLst>
                  <a:outerShdw blurRad="38100" dist="38100" dir="2700000" algn="tl">
                    <a:srgbClr val="000000">
                      <a:alpha val="43137"/>
                    </a:srgbClr>
                  </a:outerShdw>
                </a:effectLst>
                <a:latin typeface="NikoshBAN" pitchFamily="2" charset="0"/>
                <a:cs typeface="NikoshBAN" pitchFamily="2" charset="0"/>
              </a:rPr>
              <a:t>পরিচিতি</a:t>
            </a:r>
            <a:endParaRPr lang="en-US" sz="6600" b="1" spc="-225"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Rectangle 9"/>
          <p:cNvSpPr/>
          <p:nvPr/>
        </p:nvSpPr>
        <p:spPr>
          <a:xfrm>
            <a:off x="239152" y="3347242"/>
            <a:ext cx="5016386" cy="1877437"/>
          </a:xfrm>
          <a:prstGeom prst="rect">
            <a:avLst/>
          </a:prstGeom>
        </p:spPr>
        <p:txBody>
          <a:bodyPr wrap="square">
            <a:spAutoFit/>
          </a:bodyPr>
          <a:lstStyle/>
          <a:p>
            <a:r>
              <a:rPr lang="en-US" sz="4400" b="1" dirty="0" err="1">
                <a:solidFill>
                  <a:srgbClr val="0066FF"/>
                </a:solidFill>
                <a:latin typeface="NikoshBAN" pitchFamily="2" charset="0"/>
                <a:cs typeface="NikoshBAN" pitchFamily="2" charset="0"/>
              </a:rPr>
              <a:t>সোনালী</a:t>
            </a:r>
            <a:r>
              <a:rPr lang="en-US" sz="4400" b="1" dirty="0">
                <a:solidFill>
                  <a:srgbClr val="0066FF"/>
                </a:solidFill>
                <a:latin typeface="NikoshBAN" pitchFamily="2" charset="0"/>
                <a:cs typeface="NikoshBAN" pitchFamily="2" charset="0"/>
              </a:rPr>
              <a:t> </a:t>
            </a:r>
            <a:r>
              <a:rPr lang="en-US" sz="4400" b="1" dirty="0" err="1">
                <a:solidFill>
                  <a:srgbClr val="0066FF"/>
                </a:solidFill>
                <a:latin typeface="NikoshBAN" pitchFamily="2" charset="0"/>
                <a:cs typeface="NikoshBAN" pitchFamily="2" charset="0"/>
              </a:rPr>
              <a:t>দেবনাথ</a:t>
            </a:r>
            <a:r>
              <a:rPr lang="en-US" sz="4400" b="1" dirty="0">
                <a:solidFill>
                  <a:srgbClr val="0066FF"/>
                </a:solidFill>
                <a:latin typeface="NikoshBAN" pitchFamily="2" charset="0"/>
                <a:cs typeface="NikoshBAN" pitchFamily="2" charset="0"/>
              </a:rPr>
              <a:t> </a:t>
            </a:r>
          </a:p>
          <a:p>
            <a:r>
              <a:rPr lang="en-US" sz="2400" b="1" dirty="0" err="1">
                <a:latin typeface="NikoshBAN" pitchFamily="2" charset="0"/>
                <a:cs typeface="NikoshBAN" pitchFamily="2" charset="0"/>
              </a:rPr>
              <a:t>সহকারী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শিক্ষক</a:t>
            </a:r>
            <a:endParaRPr lang="en-US" sz="2400" b="1" dirty="0">
              <a:latin typeface="NikoshBAN" pitchFamily="2" charset="0"/>
              <a:cs typeface="NikoshBAN" pitchFamily="2" charset="0"/>
            </a:endParaRPr>
          </a:p>
          <a:p>
            <a:r>
              <a:rPr lang="en-US" sz="2400" b="1" dirty="0" err="1">
                <a:latin typeface="NikoshBAN" pitchFamily="2" charset="0"/>
                <a:cs typeface="NikoshBAN" pitchFamily="2" charset="0"/>
              </a:rPr>
              <a:t>ফিরোজপুর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জনকল্যান</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উচ্চ</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বিদ্যালয়</a:t>
            </a:r>
            <a:r>
              <a:rPr lang="en-US" sz="2400" b="1" dirty="0">
                <a:latin typeface="NikoshBAN" pitchFamily="2" charset="0"/>
                <a:cs typeface="NikoshBAN" pitchFamily="2" charset="0"/>
              </a:rPr>
              <a:t> , </a:t>
            </a:r>
          </a:p>
          <a:p>
            <a:r>
              <a:rPr lang="en-US" sz="2400" b="1" dirty="0" err="1">
                <a:latin typeface="NikoshBAN" pitchFamily="2" charset="0"/>
                <a:cs typeface="NikoshBAN" pitchFamily="2" charset="0"/>
              </a:rPr>
              <a:t>ফরিদগঞ্জ</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চাঁদপুর</a:t>
            </a:r>
            <a:r>
              <a:rPr lang="en-US" sz="2400" b="1" dirty="0">
                <a:latin typeface="NikoshBAN" pitchFamily="2" charset="0"/>
                <a:cs typeface="NikoshBAN" pitchFamily="2" charset="0"/>
              </a:rPr>
              <a:t> । </a:t>
            </a:r>
          </a:p>
        </p:txBody>
      </p:sp>
      <p:grpSp>
        <p:nvGrpSpPr>
          <p:cNvPr id="11" name="Group 10"/>
          <p:cNvGrpSpPr/>
          <p:nvPr/>
        </p:nvGrpSpPr>
        <p:grpSpPr>
          <a:xfrm rot="21389453" flipH="1">
            <a:off x="3256603" y="2719780"/>
            <a:ext cx="1842628" cy="3658632"/>
            <a:chOff x="10621841" y="2571566"/>
            <a:chExt cx="1570159" cy="4286434"/>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V="1">
              <a:off x="9391416" y="4057416"/>
              <a:ext cx="4286434" cy="131473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524190" flipH="1">
              <a:off x="10647131" y="2954904"/>
              <a:ext cx="1200750" cy="1251329"/>
            </a:xfrm>
            <a:prstGeom prst="rect">
              <a:avLst/>
            </a:prstGeom>
          </p:spPr>
        </p:pic>
      </p:grpSp>
      <p:sp>
        <p:nvSpPr>
          <p:cNvPr id="14" name="TextBox 13"/>
          <p:cNvSpPr txBox="1"/>
          <p:nvPr/>
        </p:nvSpPr>
        <p:spPr>
          <a:xfrm>
            <a:off x="4572001" y="3465255"/>
            <a:ext cx="4452260" cy="2554545"/>
          </a:xfrm>
          <a:prstGeom prst="rect">
            <a:avLst/>
          </a:prstGeom>
          <a:noFill/>
        </p:spPr>
        <p:txBody>
          <a:bodyPr wrap="square" rtlCol="0">
            <a:spAutoFit/>
          </a:bodyPr>
          <a:lstStyle/>
          <a:p>
            <a:r>
              <a:rPr lang="bn-BD" sz="3200" b="1" dirty="0">
                <a:latin typeface="NikoshBAN" pitchFamily="2" charset="0"/>
                <a:cs typeface="NikoshBAN" pitchFamily="2" charset="0"/>
              </a:rPr>
              <a:t>শ্রেণিঃ</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নবম-দশম</a:t>
            </a:r>
            <a:r>
              <a:rPr lang="en-US" sz="3200" b="1" dirty="0">
                <a:latin typeface="NikoshBAN" pitchFamily="2" charset="0"/>
                <a:cs typeface="NikoshBAN" pitchFamily="2" charset="0"/>
              </a:rPr>
              <a:t>। </a:t>
            </a:r>
          </a:p>
          <a:p>
            <a:r>
              <a:rPr lang="bn-BD" sz="3200" b="1" dirty="0">
                <a:latin typeface="NikoshBAN" pitchFamily="2" charset="0"/>
                <a:cs typeface="NikoshBAN" pitchFamily="2" charset="0"/>
              </a:rPr>
              <a:t>বিষয়ঃ </a:t>
            </a:r>
            <a:r>
              <a:rPr lang="en-US" sz="3200" b="1" dirty="0" err="1">
                <a:solidFill>
                  <a:srgbClr val="FFFF00"/>
                </a:solidFill>
                <a:latin typeface="NikoshBAN" panose="02000000000000000000" pitchFamily="2" charset="0"/>
                <a:cs typeface="NikoshBAN" panose="02000000000000000000" pitchFamily="2" charset="0"/>
              </a:rPr>
              <a:t>বাংলাদেশ</a:t>
            </a:r>
            <a:r>
              <a:rPr lang="en-US" sz="3200" b="1" dirty="0">
                <a:solidFill>
                  <a:srgbClr val="FFFF00"/>
                </a:solidFill>
                <a:latin typeface="NikoshBAN" panose="02000000000000000000" pitchFamily="2" charset="0"/>
                <a:cs typeface="NikoshBAN" panose="02000000000000000000" pitchFamily="2" charset="0"/>
              </a:rPr>
              <a:t> ও </a:t>
            </a:r>
            <a:r>
              <a:rPr lang="en-US" sz="3200" b="1" dirty="0" err="1">
                <a:solidFill>
                  <a:srgbClr val="FFFF00"/>
                </a:solidFill>
                <a:latin typeface="NikoshBAN" panose="02000000000000000000" pitchFamily="2" charset="0"/>
                <a:cs typeface="NikoshBAN" panose="02000000000000000000" pitchFamily="2" charset="0"/>
              </a:rPr>
              <a:t>বিশ্বপরিচয়</a:t>
            </a:r>
            <a:r>
              <a:rPr lang="en-US" sz="3200" b="1" dirty="0">
                <a:solidFill>
                  <a:srgbClr val="FFFF00"/>
                </a:solidFill>
                <a:latin typeface="NikoshBAN" panose="02000000000000000000" pitchFamily="2" charset="0"/>
                <a:cs typeface="NikoshBAN" panose="02000000000000000000" pitchFamily="2" charset="0"/>
              </a:rPr>
              <a:t>। </a:t>
            </a:r>
          </a:p>
          <a:p>
            <a:r>
              <a:rPr lang="bn-BD" sz="3200" b="1" dirty="0">
                <a:latin typeface="NikoshBAN" pitchFamily="2" charset="0"/>
                <a:cs typeface="NikoshBAN" pitchFamily="2" charset="0"/>
              </a:rPr>
              <a:t>অধ্যায়ঃ </a:t>
            </a:r>
            <a:r>
              <a:rPr lang="en-US" sz="3200" b="1" dirty="0" err="1">
                <a:latin typeface="NikoshBAN" pitchFamily="2" charset="0"/>
                <a:cs typeface="NikoshBAN" pitchFamily="2" charset="0"/>
              </a:rPr>
              <a:t>তৃতীয়</a:t>
            </a:r>
            <a:r>
              <a:rPr lang="en-US" sz="3200" b="1" dirty="0">
                <a:latin typeface="NikoshBAN" pitchFamily="2" charset="0"/>
                <a:cs typeface="NikoshBAN" pitchFamily="2" charset="0"/>
              </a:rPr>
              <a:t>।  </a:t>
            </a:r>
            <a:r>
              <a:rPr lang="bn-IN" sz="3200" b="1" dirty="0">
                <a:latin typeface="NikoshBAN" pitchFamily="2" charset="0"/>
                <a:cs typeface="NikoshBAN" pitchFamily="2" charset="0"/>
              </a:rPr>
              <a:t> </a:t>
            </a:r>
          </a:p>
          <a:p>
            <a:r>
              <a:rPr lang="en-US" sz="3200" b="1" dirty="0">
                <a:latin typeface="NikoshBAN" pitchFamily="2" charset="0"/>
                <a:cs typeface="NikoshBAN" pitchFamily="2" charset="0"/>
              </a:rPr>
              <a:t>(</a:t>
            </a:r>
            <a:r>
              <a:rPr lang="en-US" sz="3200" b="1" dirty="0" err="1">
                <a:latin typeface="NikoshBAN" pitchFamily="2" charset="0"/>
                <a:cs typeface="NikoshBAN" pitchFamily="2" charset="0"/>
              </a:rPr>
              <a:t>সৌরজগ</a:t>
            </a:r>
            <a:r>
              <a:rPr lang="en-US" sz="3200" b="1" dirty="0">
                <a:latin typeface="NikoshBAN" pitchFamily="2" charset="0"/>
                <a:cs typeface="NikoshBAN" pitchFamily="2" charset="0"/>
              </a:rPr>
              <a:t>ৎ ও </a:t>
            </a:r>
            <a:r>
              <a:rPr lang="en-US" sz="3200" b="1" dirty="0" err="1">
                <a:latin typeface="NikoshBAN" pitchFamily="2" charset="0"/>
                <a:cs typeface="NikoshBAN" pitchFamily="2" charset="0"/>
              </a:rPr>
              <a:t>ভূমন্ডল</a:t>
            </a:r>
            <a:r>
              <a:rPr lang="en-US" sz="3200" b="1" dirty="0">
                <a:latin typeface="NikoshBAN" pitchFamily="2" charset="0"/>
                <a:cs typeface="NikoshBAN" pitchFamily="2" charset="0"/>
              </a:rPr>
              <a:t>।)  </a:t>
            </a:r>
          </a:p>
          <a:p>
            <a:endParaRPr lang="en-US" sz="3000" b="1" spc="-113" dirty="0">
              <a:solidFill>
                <a:srgbClr val="00B0F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Frame 2">
            <a:extLst>
              <a:ext uri="{FF2B5EF4-FFF2-40B4-BE49-F238E27FC236}">
                <a16:creationId xmlns:a16="http://schemas.microsoft.com/office/drawing/2014/main" id="{41834E7D-2806-4A68-B786-8988527B70AF}"/>
              </a:ext>
            </a:extLst>
          </p:cNvPr>
          <p:cNvSpPr/>
          <p:nvPr/>
        </p:nvSpPr>
        <p:spPr>
          <a:xfrm>
            <a:off x="-76200" y="0"/>
            <a:ext cx="9296400" cy="6858001"/>
          </a:xfrm>
          <a:prstGeom prst="frame">
            <a:avLst>
              <a:gd name="adj1" fmla="val 3686"/>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2214F646-90A7-4344-A6F5-297A9114171E}"/>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33156" t="10924" r="33154" b="12032"/>
          <a:stretch/>
        </p:blipFill>
        <p:spPr>
          <a:xfrm>
            <a:off x="6327538" y="472910"/>
            <a:ext cx="1989593" cy="249837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551486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5" name="Picture 4" descr="C:\Users\Suraya\Pictures\3333.jpg">
            <a:extLst>
              <a:ext uri="{FF2B5EF4-FFF2-40B4-BE49-F238E27FC236}">
                <a16:creationId xmlns:a16="http://schemas.microsoft.com/office/drawing/2014/main" id="{1CBC249B-0BC7-40AF-A24B-30F64B1B38B1}"/>
              </a:ext>
            </a:extLst>
          </p:cNvPr>
          <p:cNvPicPr>
            <a:picLocks noChangeAspect="1" noChangeArrowheads="1"/>
          </p:cNvPicPr>
          <p:nvPr/>
        </p:nvPicPr>
        <p:blipFill>
          <a:blip r:embed="rId2"/>
          <a:srcRect/>
          <a:stretch>
            <a:fillRect/>
          </a:stretch>
        </p:blipFill>
        <p:spPr bwMode="auto">
          <a:xfrm>
            <a:off x="-47581" y="0"/>
            <a:ext cx="9182271" cy="6858000"/>
          </a:xfrm>
          <a:prstGeom prst="rect">
            <a:avLst/>
          </a:prstGeom>
          <a:noFill/>
        </p:spPr>
      </p:pic>
      <p:sp>
        <p:nvSpPr>
          <p:cNvPr id="2" name="Title 3">
            <a:extLst>
              <a:ext uri="{FF2B5EF4-FFF2-40B4-BE49-F238E27FC236}">
                <a16:creationId xmlns:a16="http://schemas.microsoft.com/office/drawing/2014/main" id="{A1A893B5-4A9E-46FF-8057-640DEA50778C}"/>
              </a:ext>
            </a:extLst>
          </p:cNvPr>
          <p:cNvSpPr txBox="1">
            <a:spLocks/>
          </p:cNvSpPr>
          <p:nvPr/>
        </p:nvSpPr>
        <p:spPr>
          <a:xfrm>
            <a:off x="228600" y="304801"/>
            <a:ext cx="8610600" cy="685800"/>
          </a:xfrm>
          <a:prstGeom prst="rect">
            <a:avLst/>
          </a:prstGeom>
          <a:noFill/>
          <a:ln w="57150">
            <a:noFill/>
          </a:ln>
          <a:effectLst>
            <a:glow rad="63500">
              <a:schemeClr val="accent3">
                <a:satMod val="175000"/>
                <a:alpha val="40000"/>
              </a:schemeClr>
            </a:glow>
            <a:outerShdw dist="50800" dir="1800000" algn="l" rotWithShape="0">
              <a:schemeClr val="tx2">
                <a:lumMod val="60000"/>
                <a:lumOff val="40000"/>
                <a:alpha val="35000"/>
              </a:schemeClr>
            </a:outerShdw>
            <a:softEdge rad="12700"/>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n-BD" sz="3200" b="1" dirty="0">
                <a:ln w="11430"/>
                <a:gradFill flip="none" rotWithShape="1">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scaled="1"/>
                  <a:tileRect/>
                </a:gradFill>
                <a:effectLst>
                  <a:outerShdw blurRad="50800" dist="39000" dir="5460000" algn="tl">
                    <a:srgbClr val="000000">
                      <a:alpha val="38000"/>
                    </a:srgbClr>
                  </a:outerShdw>
                </a:effectLst>
                <a:latin typeface="Nikosh" pitchFamily="2" charset="0"/>
                <a:cs typeface="Nikosh" pitchFamily="2" charset="0"/>
              </a:rPr>
              <a:t>ছবিটি লক্ষ্য কর</a:t>
            </a:r>
            <a:r>
              <a:rPr lang="en-US" sz="3200" b="1" dirty="0">
                <a:ln w="11430"/>
                <a:gradFill flip="none" rotWithShape="1">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scaled="1"/>
                  <a:tileRect/>
                </a:gradFill>
                <a:effectLst>
                  <a:outerShdw blurRad="50800" dist="39000" dir="5460000" algn="tl">
                    <a:srgbClr val="000000">
                      <a:alpha val="38000"/>
                    </a:srgbClr>
                  </a:outerShdw>
                </a:effectLst>
                <a:latin typeface="Nikosh" pitchFamily="2" charset="0"/>
                <a:cs typeface="Nikosh" pitchFamily="2" charset="0"/>
              </a:rPr>
              <a:t>ি </a:t>
            </a:r>
            <a:r>
              <a:rPr lang="en-US" sz="3200" b="1" dirty="0" err="1">
                <a:ln w="11430"/>
                <a:gradFill flip="none" rotWithShape="1">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scaled="1"/>
                  <a:tileRect/>
                </a:gradFill>
                <a:effectLst>
                  <a:outerShdw blurRad="50800" dist="39000" dir="5460000" algn="tl">
                    <a:srgbClr val="000000">
                      <a:alpha val="38000"/>
                    </a:srgbClr>
                  </a:outerShdw>
                </a:effectLst>
                <a:latin typeface="Nikosh" pitchFamily="2" charset="0"/>
                <a:cs typeface="Nikosh" pitchFamily="2" charset="0"/>
              </a:rPr>
              <a:t>এবংকিসের</a:t>
            </a:r>
            <a:r>
              <a:rPr lang="en-US" sz="3200" b="1" dirty="0">
                <a:ln w="11430"/>
                <a:gradFill flip="none" rotWithShape="1">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scaled="1"/>
                  <a:tileRect/>
                </a:gradFill>
                <a:effectLst>
                  <a:outerShdw blurRad="50800" dist="39000" dir="5460000" algn="tl">
                    <a:srgbClr val="000000">
                      <a:alpha val="38000"/>
                    </a:srgbClr>
                  </a:outerShdw>
                </a:effectLst>
                <a:latin typeface="Nikosh" pitchFamily="2" charset="0"/>
                <a:cs typeface="Nikosh" pitchFamily="2" charset="0"/>
              </a:rPr>
              <a:t> </a:t>
            </a:r>
            <a:r>
              <a:rPr lang="en-US" sz="3200" b="1" dirty="0" err="1">
                <a:ln w="11430"/>
                <a:gradFill flip="none" rotWithShape="1">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scaled="1"/>
                  <a:tileRect/>
                </a:gradFill>
                <a:effectLst>
                  <a:outerShdw blurRad="50800" dist="39000" dir="5460000" algn="tl">
                    <a:srgbClr val="000000">
                      <a:alpha val="38000"/>
                    </a:srgbClr>
                  </a:outerShdw>
                </a:effectLst>
                <a:latin typeface="Nikosh" pitchFamily="2" charset="0"/>
                <a:cs typeface="Nikosh" pitchFamily="2" charset="0"/>
              </a:rPr>
              <a:t>সাথে</a:t>
            </a:r>
            <a:r>
              <a:rPr lang="en-US" sz="3200" b="1" dirty="0">
                <a:ln w="11430"/>
                <a:gradFill flip="none" rotWithShape="1">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scaled="1"/>
                  <a:tileRect/>
                </a:gradFill>
                <a:effectLst>
                  <a:outerShdw blurRad="50800" dist="39000" dir="5460000" algn="tl">
                    <a:srgbClr val="000000">
                      <a:alpha val="38000"/>
                    </a:srgbClr>
                  </a:outerShdw>
                </a:effectLst>
                <a:latin typeface="Nikosh" pitchFamily="2" charset="0"/>
                <a:cs typeface="Nikosh" pitchFamily="2" charset="0"/>
              </a:rPr>
              <a:t> </a:t>
            </a:r>
            <a:r>
              <a:rPr lang="en-US" sz="3200" b="1" dirty="0" err="1">
                <a:ln w="11430"/>
                <a:gradFill flip="none" rotWithShape="1">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scaled="1"/>
                  <a:tileRect/>
                </a:gradFill>
                <a:effectLst>
                  <a:outerShdw blurRad="50800" dist="39000" dir="5460000" algn="tl">
                    <a:srgbClr val="000000">
                      <a:alpha val="38000"/>
                    </a:srgbClr>
                  </a:outerShdw>
                </a:effectLst>
                <a:latin typeface="Nikosh" pitchFamily="2" charset="0"/>
                <a:cs typeface="Nikosh" pitchFamily="2" charset="0"/>
              </a:rPr>
              <a:t>সাদৃশ্য</a:t>
            </a:r>
            <a:r>
              <a:rPr lang="en-US" sz="3200" b="1" dirty="0">
                <a:ln w="11430"/>
                <a:gradFill flip="none" rotWithShape="1">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scaled="1"/>
                  <a:tileRect/>
                </a:gradFill>
                <a:effectLst>
                  <a:outerShdw blurRad="50800" dist="39000" dir="5460000" algn="tl">
                    <a:srgbClr val="000000">
                      <a:alpha val="38000"/>
                    </a:srgbClr>
                  </a:outerShdw>
                </a:effectLst>
                <a:latin typeface="Nikosh" pitchFamily="2" charset="0"/>
                <a:cs typeface="Nikosh" pitchFamily="2" charset="0"/>
              </a:rPr>
              <a:t> </a:t>
            </a:r>
            <a:r>
              <a:rPr lang="en-US" sz="3200" b="1" dirty="0" err="1">
                <a:ln w="11430"/>
                <a:gradFill flip="none" rotWithShape="1">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scaled="1"/>
                  <a:tileRect/>
                </a:gradFill>
                <a:effectLst>
                  <a:outerShdw blurRad="50800" dist="39000" dir="5460000" algn="tl">
                    <a:srgbClr val="000000">
                      <a:alpha val="38000"/>
                    </a:srgbClr>
                  </a:outerShdw>
                </a:effectLst>
                <a:latin typeface="Nikosh" pitchFamily="2" charset="0"/>
                <a:cs typeface="Nikosh" pitchFamily="2" charset="0"/>
              </a:rPr>
              <a:t>আছে</a:t>
            </a:r>
            <a:r>
              <a:rPr lang="en-US" sz="3200" b="1" dirty="0">
                <a:ln w="11430"/>
                <a:gradFill flip="none" rotWithShape="1">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scaled="1"/>
                  <a:tileRect/>
                </a:gradFill>
                <a:effectLst>
                  <a:outerShdw blurRad="50800" dist="39000" dir="5460000" algn="tl">
                    <a:srgbClr val="000000">
                      <a:alpha val="38000"/>
                    </a:srgbClr>
                  </a:outerShdw>
                </a:effectLst>
                <a:latin typeface="Nikosh" pitchFamily="2" charset="0"/>
                <a:cs typeface="Nikosh" pitchFamily="2" charset="0"/>
              </a:rPr>
              <a:t>  </a:t>
            </a:r>
            <a:r>
              <a:rPr lang="en-US" sz="3200" b="1" dirty="0" err="1">
                <a:ln w="11430"/>
                <a:gradFill flip="none" rotWithShape="1">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scaled="1"/>
                  <a:tileRect/>
                </a:gradFill>
                <a:effectLst>
                  <a:outerShdw blurRad="50800" dist="39000" dir="5460000" algn="tl">
                    <a:srgbClr val="000000">
                      <a:alpha val="38000"/>
                    </a:srgbClr>
                  </a:outerShdw>
                </a:effectLst>
                <a:latin typeface="Nikosh" pitchFamily="2" charset="0"/>
                <a:cs typeface="Nikosh" pitchFamily="2" charset="0"/>
              </a:rPr>
              <a:t>বোঝার</a:t>
            </a:r>
            <a:r>
              <a:rPr lang="en-US" sz="3200" b="1" dirty="0">
                <a:ln w="11430"/>
                <a:gradFill flip="none" rotWithShape="1">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scaled="1"/>
                  <a:tileRect/>
                </a:gradFill>
                <a:effectLst>
                  <a:outerShdw blurRad="50800" dist="39000" dir="5460000" algn="tl">
                    <a:srgbClr val="000000">
                      <a:alpha val="38000"/>
                    </a:srgbClr>
                  </a:outerShdw>
                </a:effectLst>
                <a:latin typeface="Nikosh" pitchFamily="2" charset="0"/>
                <a:cs typeface="Nikosh" pitchFamily="2" charset="0"/>
              </a:rPr>
              <a:t> </a:t>
            </a:r>
            <a:r>
              <a:rPr lang="en-US" sz="3200" b="1" dirty="0" err="1">
                <a:ln w="11430"/>
                <a:gradFill flip="none" rotWithShape="1">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scaled="1"/>
                  <a:tileRect/>
                </a:gradFill>
                <a:effectLst>
                  <a:outerShdw blurRad="50800" dist="39000" dir="5460000" algn="tl">
                    <a:srgbClr val="000000">
                      <a:alpha val="38000"/>
                    </a:srgbClr>
                  </a:outerShdw>
                </a:effectLst>
                <a:latin typeface="Nikosh" pitchFamily="2" charset="0"/>
                <a:cs typeface="Nikosh" pitchFamily="2" charset="0"/>
              </a:rPr>
              <a:t>চেষ্টা</a:t>
            </a:r>
            <a:r>
              <a:rPr lang="en-US" sz="3200" b="1" dirty="0">
                <a:ln w="11430"/>
                <a:gradFill flip="none" rotWithShape="1">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scaled="1"/>
                  <a:tileRect/>
                </a:gradFill>
                <a:effectLst>
                  <a:outerShdw blurRad="50800" dist="39000" dir="5460000" algn="tl">
                    <a:srgbClr val="000000">
                      <a:alpha val="38000"/>
                    </a:srgbClr>
                  </a:outerShdw>
                </a:effectLst>
                <a:latin typeface="Nikosh" pitchFamily="2" charset="0"/>
                <a:cs typeface="Nikosh" pitchFamily="2" charset="0"/>
              </a:rPr>
              <a:t> </a:t>
            </a:r>
            <a:r>
              <a:rPr lang="en-US" sz="3200" b="1" dirty="0" err="1">
                <a:ln w="11430"/>
                <a:gradFill flip="none" rotWithShape="1">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scaled="1"/>
                  <a:tileRect/>
                </a:gradFill>
                <a:effectLst>
                  <a:outerShdw blurRad="50800" dist="39000" dir="5460000" algn="tl">
                    <a:srgbClr val="000000">
                      <a:alpha val="38000"/>
                    </a:srgbClr>
                  </a:outerShdw>
                </a:effectLst>
                <a:latin typeface="Nikosh" pitchFamily="2" charset="0"/>
                <a:cs typeface="Nikosh" pitchFamily="2" charset="0"/>
              </a:rPr>
              <a:t>করি</a:t>
            </a:r>
            <a:r>
              <a:rPr lang="en-US" sz="3200" b="1" dirty="0">
                <a:ln w="11430"/>
                <a:gradFill flip="none" rotWithShape="1">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scaled="1"/>
                  <a:tileRect/>
                </a:gradFill>
                <a:effectLst>
                  <a:outerShdw blurRad="50800" dist="39000" dir="5460000" algn="tl">
                    <a:srgbClr val="000000">
                      <a:alpha val="38000"/>
                    </a:srgbClr>
                  </a:outerShdw>
                </a:effectLst>
                <a:latin typeface="Nikosh" pitchFamily="2" charset="0"/>
                <a:cs typeface="Nikosh" pitchFamily="2" charset="0"/>
              </a:rPr>
              <a:t>। </a:t>
            </a:r>
            <a:endParaRPr lang="en-US" sz="3200" b="1" dirty="0">
              <a:ln w="11430"/>
              <a:gradFill flip="none" rotWithShape="1">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scaled="1"/>
                <a:tileRect/>
              </a:gradFill>
              <a:effectLst>
                <a:outerShdw blurRad="50800" dist="39000" dir="5460000" algn="tl">
                  <a:srgbClr val="000000">
                    <a:alpha val="38000"/>
                  </a:srgbClr>
                </a:outerShdw>
              </a:effectLst>
            </a:endParaRPr>
          </a:p>
          <a:p>
            <a:endParaRPr lang="en-US" sz="5400" b="1" dirty="0">
              <a:latin typeface="NikoshBAN" pitchFamily="2" charset="0"/>
              <a:cs typeface="NikoshBAN" pitchFamily="2" charset="0"/>
            </a:endParaRPr>
          </a:p>
        </p:txBody>
      </p:sp>
      <p:sp>
        <p:nvSpPr>
          <p:cNvPr id="4" name="Frame 3">
            <a:extLst>
              <a:ext uri="{FF2B5EF4-FFF2-40B4-BE49-F238E27FC236}">
                <a16:creationId xmlns:a16="http://schemas.microsoft.com/office/drawing/2014/main" id="{0C3C2C82-B4D7-476B-A78D-24CB8BA847EA}"/>
              </a:ext>
            </a:extLst>
          </p:cNvPr>
          <p:cNvSpPr/>
          <p:nvPr/>
        </p:nvSpPr>
        <p:spPr>
          <a:xfrm>
            <a:off x="-76200" y="0"/>
            <a:ext cx="9372600" cy="6858001"/>
          </a:xfrm>
          <a:prstGeom prst="frame">
            <a:avLst>
              <a:gd name="adj1" fmla="val 3686"/>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7527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Documents and Settings\USER\Desktop\Alamgir\splash-planets.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6" name="TextBox 15"/>
          <p:cNvSpPr txBox="1"/>
          <p:nvPr/>
        </p:nvSpPr>
        <p:spPr>
          <a:xfrm>
            <a:off x="731520" y="5943600"/>
            <a:ext cx="868680" cy="646331"/>
          </a:xfrm>
          <a:prstGeom prst="rect">
            <a:avLst/>
          </a:prstGeom>
          <a:noFill/>
        </p:spPr>
        <p:txBody>
          <a:bodyPr wrap="square" rtlCol="0">
            <a:spAutoFit/>
          </a:bodyPr>
          <a:lstStyle/>
          <a:p>
            <a:r>
              <a:rPr lang="bn-BD" sz="3600" dirty="0">
                <a:solidFill>
                  <a:srgbClr val="FFFF00"/>
                </a:solidFill>
                <a:latin typeface="NikoshBAN" pitchFamily="2" charset="0"/>
                <a:cs typeface="NikoshBAN" pitchFamily="2" charset="0"/>
              </a:rPr>
              <a:t>বুধ</a:t>
            </a:r>
            <a:endParaRPr lang="en-US" sz="3600" dirty="0">
              <a:solidFill>
                <a:srgbClr val="FFFF00"/>
              </a:solidFill>
              <a:latin typeface="NikoshBAN" pitchFamily="2" charset="0"/>
              <a:cs typeface="NikoshBAN" pitchFamily="2" charset="0"/>
            </a:endParaRPr>
          </a:p>
        </p:txBody>
      </p:sp>
      <p:sp>
        <p:nvSpPr>
          <p:cNvPr id="17" name="TextBox 16"/>
          <p:cNvSpPr txBox="1"/>
          <p:nvPr/>
        </p:nvSpPr>
        <p:spPr>
          <a:xfrm>
            <a:off x="1752600" y="5715000"/>
            <a:ext cx="838200" cy="646331"/>
          </a:xfrm>
          <a:prstGeom prst="rect">
            <a:avLst/>
          </a:prstGeom>
          <a:noFill/>
        </p:spPr>
        <p:txBody>
          <a:bodyPr wrap="square" rtlCol="0">
            <a:spAutoFit/>
          </a:bodyPr>
          <a:lstStyle/>
          <a:p>
            <a:r>
              <a:rPr lang="bn-BD" sz="3600" dirty="0">
                <a:solidFill>
                  <a:srgbClr val="FFFF00"/>
                </a:solidFill>
                <a:latin typeface="NikoshBAN" pitchFamily="2" charset="0"/>
                <a:cs typeface="NikoshBAN" pitchFamily="2" charset="0"/>
              </a:rPr>
              <a:t>শুক্র</a:t>
            </a:r>
            <a:endParaRPr lang="en-US" sz="3600" dirty="0">
              <a:solidFill>
                <a:srgbClr val="FFFF00"/>
              </a:solidFill>
              <a:latin typeface="NikoshBAN" pitchFamily="2" charset="0"/>
              <a:cs typeface="NikoshBAN" pitchFamily="2" charset="0"/>
            </a:endParaRPr>
          </a:p>
        </p:txBody>
      </p:sp>
      <p:sp>
        <p:nvSpPr>
          <p:cNvPr id="18" name="TextBox 17"/>
          <p:cNvSpPr txBox="1"/>
          <p:nvPr/>
        </p:nvSpPr>
        <p:spPr>
          <a:xfrm>
            <a:off x="3276600" y="4724400"/>
            <a:ext cx="1143000" cy="646331"/>
          </a:xfrm>
          <a:prstGeom prst="rect">
            <a:avLst/>
          </a:prstGeom>
          <a:noFill/>
        </p:spPr>
        <p:txBody>
          <a:bodyPr wrap="square" rtlCol="0">
            <a:spAutoFit/>
          </a:bodyPr>
          <a:lstStyle/>
          <a:p>
            <a:r>
              <a:rPr lang="bn-BD" sz="3600" dirty="0">
                <a:solidFill>
                  <a:srgbClr val="FFFF00"/>
                </a:solidFill>
                <a:latin typeface="NikoshBAN" pitchFamily="2" charset="0"/>
                <a:cs typeface="NikoshBAN" pitchFamily="2" charset="0"/>
              </a:rPr>
              <a:t>মঙ্গল</a:t>
            </a:r>
            <a:endParaRPr lang="en-US" sz="3600" dirty="0">
              <a:solidFill>
                <a:srgbClr val="FFFF00"/>
              </a:solidFill>
              <a:latin typeface="NikoshBAN" pitchFamily="2" charset="0"/>
              <a:cs typeface="NikoshBAN" pitchFamily="2" charset="0"/>
            </a:endParaRPr>
          </a:p>
        </p:txBody>
      </p:sp>
      <p:sp>
        <p:nvSpPr>
          <p:cNvPr id="19" name="TextBox 18"/>
          <p:cNvSpPr txBox="1"/>
          <p:nvPr/>
        </p:nvSpPr>
        <p:spPr>
          <a:xfrm>
            <a:off x="4572000" y="3657600"/>
            <a:ext cx="1524000" cy="646331"/>
          </a:xfrm>
          <a:prstGeom prst="rect">
            <a:avLst/>
          </a:prstGeom>
          <a:noFill/>
        </p:spPr>
        <p:txBody>
          <a:bodyPr wrap="square" rtlCol="0">
            <a:spAutoFit/>
          </a:bodyPr>
          <a:lstStyle/>
          <a:p>
            <a:r>
              <a:rPr lang="bn-BD" sz="3600" dirty="0">
                <a:solidFill>
                  <a:srgbClr val="FFFF00"/>
                </a:solidFill>
                <a:latin typeface="NikoshBAN" pitchFamily="2" charset="0"/>
                <a:cs typeface="NikoshBAN" pitchFamily="2" charset="0"/>
              </a:rPr>
              <a:t>বৃহস্পতি</a:t>
            </a:r>
            <a:endParaRPr lang="en-US" sz="3600" dirty="0">
              <a:solidFill>
                <a:srgbClr val="FFFF00"/>
              </a:solidFill>
              <a:latin typeface="NikoshBAN" pitchFamily="2" charset="0"/>
              <a:cs typeface="NikoshBAN" pitchFamily="2" charset="0"/>
            </a:endParaRPr>
          </a:p>
        </p:txBody>
      </p:sp>
      <p:sp>
        <p:nvSpPr>
          <p:cNvPr id="20" name="TextBox 19"/>
          <p:cNvSpPr txBox="1"/>
          <p:nvPr/>
        </p:nvSpPr>
        <p:spPr>
          <a:xfrm>
            <a:off x="2514600" y="5602069"/>
            <a:ext cx="1066800" cy="646331"/>
          </a:xfrm>
          <a:prstGeom prst="rect">
            <a:avLst/>
          </a:prstGeom>
          <a:noFill/>
        </p:spPr>
        <p:txBody>
          <a:bodyPr wrap="square" rtlCol="0">
            <a:spAutoFit/>
          </a:bodyPr>
          <a:lstStyle/>
          <a:p>
            <a:r>
              <a:rPr lang="bn-BD" sz="3600" dirty="0">
                <a:solidFill>
                  <a:srgbClr val="FFFF00"/>
                </a:solidFill>
                <a:latin typeface="NikoshBAN" pitchFamily="2" charset="0"/>
                <a:cs typeface="NikoshBAN" pitchFamily="2" charset="0"/>
              </a:rPr>
              <a:t>পৃথিবী</a:t>
            </a:r>
            <a:endParaRPr lang="en-US" sz="3600" dirty="0">
              <a:solidFill>
                <a:srgbClr val="FFFF00"/>
              </a:solidFill>
              <a:latin typeface="NikoshBAN" pitchFamily="2" charset="0"/>
              <a:cs typeface="NikoshBAN" pitchFamily="2" charset="0"/>
            </a:endParaRPr>
          </a:p>
        </p:txBody>
      </p:sp>
      <p:sp>
        <p:nvSpPr>
          <p:cNvPr id="21" name="TextBox 20"/>
          <p:cNvSpPr txBox="1"/>
          <p:nvPr/>
        </p:nvSpPr>
        <p:spPr>
          <a:xfrm>
            <a:off x="5257800" y="2286000"/>
            <a:ext cx="838200" cy="646331"/>
          </a:xfrm>
          <a:prstGeom prst="rect">
            <a:avLst/>
          </a:prstGeom>
          <a:noFill/>
        </p:spPr>
        <p:txBody>
          <a:bodyPr wrap="square" rtlCol="0">
            <a:spAutoFit/>
          </a:bodyPr>
          <a:lstStyle/>
          <a:p>
            <a:r>
              <a:rPr lang="bn-BD" sz="3600" dirty="0">
                <a:solidFill>
                  <a:srgbClr val="FFFF00"/>
                </a:solidFill>
                <a:latin typeface="NikoshBAN" pitchFamily="2" charset="0"/>
                <a:cs typeface="NikoshBAN" pitchFamily="2" charset="0"/>
              </a:rPr>
              <a:t>শনি</a:t>
            </a:r>
            <a:endParaRPr lang="en-US" sz="3600" dirty="0">
              <a:solidFill>
                <a:srgbClr val="FFFF00"/>
              </a:solidFill>
              <a:latin typeface="NikoshBAN" pitchFamily="2" charset="0"/>
              <a:cs typeface="NikoshBAN" pitchFamily="2" charset="0"/>
            </a:endParaRPr>
          </a:p>
        </p:txBody>
      </p:sp>
      <p:sp>
        <p:nvSpPr>
          <p:cNvPr id="22" name="TextBox 21"/>
          <p:cNvSpPr txBox="1"/>
          <p:nvPr/>
        </p:nvSpPr>
        <p:spPr>
          <a:xfrm>
            <a:off x="4648200" y="914400"/>
            <a:ext cx="1524000" cy="646331"/>
          </a:xfrm>
          <a:prstGeom prst="rect">
            <a:avLst/>
          </a:prstGeom>
          <a:noFill/>
        </p:spPr>
        <p:txBody>
          <a:bodyPr wrap="square" rtlCol="0">
            <a:spAutoFit/>
          </a:bodyPr>
          <a:lstStyle/>
          <a:p>
            <a:r>
              <a:rPr lang="bn-BD" sz="3600" dirty="0">
                <a:solidFill>
                  <a:srgbClr val="FFFF00"/>
                </a:solidFill>
                <a:latin typeface="NikoshBAN" pitchFamily="2" charset="0"/>
                <a:cs typeface="NikoshBAN" pitchFamily="2" charset="0"/>
              </a:rPr>
              <a:t>ইউরেনাস</a:t>
            </a:r>
            <a:endParaRPr lang="en-US" sz="3600" dirty="0">
              <a:solidFill>
                <a:srgbClr val="FFFF00"/>
              </a:solidFill>
              <a:latin typeface="NikoshBAN" pitchFamily="2" charset="0"/>
              <a:cs typeface="NikoshBAN" pitchFamily="2" charset="0"/>
            </a:endParaRPr>
          </a:p>
        </p:txBody>
      </p:sp>
      <p:sp>
        <p:nvSpPr>
          <p:cNvPr id="23" name="TextBox 22"/>
          <p:cNvSpPr txBox="1"/>
          <p:nvPr/>
        </p:nvSpPr>
        <p:spPr>
          <a:xfrm>
            <a:off x="4343400" y="115669"/>
            <a:ext cx="1219200" cy="646331"/>
          </a:xfrm>
          <a:prstGeom prst="rect">
            <a:avLst/>
          </a:prstGeom>
          <a:noFill/>
        </p:spPr>
        <p:txBody>
          <a:bodyPr wrap="square" rtlCol="0">
            <a:spAutoFit/>
          </a:bodyPr>
          <a:lstStyle/>
          <a:p>
            <a:r>
              <a:rPr lang="bn-BD" sz="3600" dirty="0">
                <a:solidFill>
                  <a:srgbClr val="FFFF00"/>
                </a:solidFill>
                <a:latin typeface="NikoshBAN" pitchFamily="2" charset="0"/>
                <a:cs typeface="NikoshBAN" pitchFamily="2" charset="0"/>
              </a:rPr>
              <a:t>নেপচুন</a:t>
            </a:r>
            <a:endParaRPr lang="en-US" sz="3600" dirty="0">
              <a:solidFill>
                <a:srgbClr val="FFFF00"/>
              </a:solidFill>
              <a:latin typeface="NikoshBAN" pitchFamily="2" charset="0"/>
              <a:cs typeface="NikoshBAN" pitchFamily="2" charset="0"/>
            </a:endParaRPr>
          </a:p>
        </p:txBody>
      </p:sp>
      <p:sp>
        <p:nvSpPr>
          <p:cNvPr id="25" name="TextBox 24"/>
          <p:cNvSpPr txBox="1"/>
          <p:nvPr/>
        </p:nvSpPr>
        <p:spPr>
          <a:xfrm>
            <a:off x="609600" y="4038600"/>
            <a:ext cx="685800" cy="646331"/>
          </a:xfrm>
          <a:prstGeom prst="rect">
            <a:avLst/>
          </a:prstGeom>
          <a:noFill/>
        </p:spPr>
        <p:txBody>
          <a:bodyPr wrap="square" rtlCol="0">
            <a:spAutoFit/>
          </a:bodyPr>
          <a:lstStyle/>
          <a:p>
            <a:r>
              <a:rPr lang="bn-BD" sz="3600" dirty="0">
                <a:solidFill>
                  <a:srgbClr val="FFFF00"/>
                </a:solidFill>
                <a:latin typeface="NikoshBAN" pitchFamily="2" charset="0"/>
                <a:cs typeface="NikoshBAN" pitchFamily="2" charset="0"/>
              </a:rPr>
              <a:t>সূর্য</a:t>
            </a:r>
            <a:endParaRPr lang="en-US" sz="3600" dirty="0">
              <a:solidFill>
                <a:srgbClr val="FFFF00"/>
              </a:solidFill>
              <a:latin typeface="NikoshBAN" pitchFamily="2" charset="0"/>
              <a:cs typeface="NikoshBAN" pitchFamily="2" charset="0"/>
            </a:endParaRPr>
          </a:p>
        </p:txBody>
      </p:sp>
      <p:sp>
        <p:nvSpPr>
          <p:cNvPr id="26" name="TextBox 25"/>
          <p:cNvSpPr txBox="1"/>
          <p:nvPr/>
        </p:nvSpPr>
        <p:spPr>
          <a:xfrm>
            <a:off x="0" y="238780"/>
            <a:ext cx="2590800" cy="523220"/>
          </a:xfrm>
          <a:prstGeom prst="rect">
            <a:avLst/>
          </a:prstGeom>
          <a:solidFill>
            <a:schemeClr val="tx1"/>
          </a:solidFill>
        </p:spPr>
        <p:txBody>
          <a:bodyPr wrap="square" rtlCol="0">
            <a:spAutoFit/>
          </a:bodyPr>
          <a:lstStyle/>
          <a:p>
            <a:endParaRPr lang="en-US" sz="2800" dirty="0"/>
          </a:p>
        </p:txBody>
      </p:sp>
      <p:sp>
        <p:nvSpPr>
          <p:cNvPr id="2" name="TextBox 1">
            <a:extLst>
              <a:ext uri="{FF2B5EF4-FFF2-40B4-BE49-F238E27FC236}">
                <a16:creationId xmlns:a16="http://schemas.microsoft.com/office/drawing/2014/main" id="{D49BFAB1-81A9-4E95-B441-C8D9066954D0}"/>
              </a:ext>
            </a:extLst>
          </p:cNvPr>
          <p:cNvSpPr txBox="1"/>
          <p:nvPr/>
        </p:nvSpPr>
        <p:spPr>
          <a:xfrm>
            <a:off x="5334000" y="5105400"/>
            <a:ext cx="3712876" cy="1846659"/>
          </a:xfrm>
          <a:prstGeom prst="rect">
            <a:avLst/>
          </a:prstGeom>
          <a:noFill/>
        </p:spPr>
        <p:txBody>
          <a:bodyPr wrap="none" rtlCol="0">
            <a:spAutoFit/>
          </a:bodyPr>
          <a:lstStyle/>
          <a:p>
            <a:r>
              <a:rPr lang="bn-BD" sz="9600" dirty="0">
                <a:ln>
                  <a:solidFill>
                    <a:schemeClr val="tx1"/>
                  </a:solidFill>
                </a:ln>
                <a:solidFill>
                  <a:srgbClr val="FFC000"/>
                </a:solidFill>
                <a:latin typeface="Nikosh" pitchFamily="2" charset="0"/>
                <a:cs typeface="Nikosh" pitchFamily="2" charset="0"/>
              </a:rPr>
              <a:t>সৌরজগৎ</a:t>
            </a:r>
            <a:endParaRPr lang="en-US" sz="9600" b="1" dirty="0">
              <a:ln w="22225">
                <a:solidFill>
                  <a:schemeClr val="accent2"/>
                </a:solidFill>
                <a:prstDash val="solid"/>
              </a:ln>
              <a:solidFill>
                <a:srgbClr val="FFC000"/>
              </a:solidFill>
              <a:latin typeface="NikoshBAN" pitchFamily="2" charset="0"/>
              <a:cs typeface="NikoshBAN" pitchFamily="2" charset="0"/>
            </a:endParaRPr>
          </a:p>
          <a:p>
            <a:endParaRPr lang="en-US" dirty="0"/>
          </a:p>
        </p:txBody>
      </p:sp>
      <p:sp>
        <p:nvSpPr>
          <p:cNvPr id="24" name="Title 3">
            <a:extLst>
              <a:ext uri="{FF2B5EF4-FFF2-40B4-BE49-F238E27FC236}">
                <a16:creationId xmlns:a16="http://schemas.microsoft.com/office/drawing/2014/main" id="{7B10FD5A-185B-4239-9345-0D0A64D0410E}"/>
              </a:ext>
            </a:extLst>
          </p:cNvPr>
          <p:cNvSpPr txBox="1">
            <a:spLocks/>
          </p:cNvSpPr>
          <p:nvPr/>
        </p:nvSpPr>
        <p:spPr>
          <a:xfrm>
            <a:off x="7162802" y="685800"/>
            <a:ext cx="1904998" cy="4154268"/>
          </a:xfrm>
          <a:prstGeom prst="rect">
            <a:avLst/>
          </a:prstGeom>
          <a:noFill/>
          <a:ln w="57150">
            <a:noFill/>
          </a:ln>
          <a:effectLst>
            <a:glow rad="63500">
              <a:schemeClr val="accent3">
                <a:satMod val="175000"/>
                <a:alpha val="40000"/>
              </a:schemeClr>
            </a:glow>
            <a:outerShdw dist="50800" dir="1800000" algn="l" rotWithShape="0">
              <a:schemeClr val="tx2">
                <a:lumMod val="60000"/>
                <a:lumOff val="40000"/>
                <a:alpha val="35000"/>
              </a:schemeClr>
            </a:outerShdw>
            <a:softEdge rad="12700"/>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b="1" dirty="0" err="1">
                <a:solidFill>
                  <a:schemeClr val="bg1"/>
                </a:solidFill>
                <a:latin typeface="NikoshBAN" pitchFamily="2" charset="0"/>
                <a:cs typeface="NikoshBAN" pitchFamily="2" charset="0"/>
              </a:rPr>
              <a:t>তাহলে</a:t>
            </a:r>
            <a:r>
              <a:rPr lang="en-US" sz="5400" b="1" dirty="0">
                <a:solidFill>
                  <a:schemeClr val="bg1"/>
                </a:solidFill>
                <a:latin typeface="NikoshBAN" pitchFamily="2" charset="0"/>
                <a:cs typeface="NikoshBAN" pitchFamily="2" charset="0"/>
              </a:rPr>
              <a:t> </a:t>
            </a:r>
          </a:p>
          <a:p>
            <a:pPr algn="l"/>
            <a:r>
              <a:rPr lang="en-US" sz="5400" b="1" dirty="0" err="1">
                <a:solidFill>
                  <a:schemeClr val="bg1"/>
                </a:solidFill>
                <a:latin typeface="NikoshBAN" pitchFamily="2" charset="0"/>
                <a:cs typeface="NikoshBAN" pitchFamily="2" charset="0"/>
              </a:rPr>
              <a:t>এবার</a:t>
            </a:r>
            <a:endParaRPr lang="en-US" sz="5400" b="1" dirty="0">
              <a:solidFill>
                <a:schemeClr val="bg1"/>
              </a:solidFill>
              <a:latin typeface="NikoshBAN" pitchFamily="2" charset="0"/>
              <a:cs typeface="NikoshBAN" pitchFamily="2" charset="0"/>
            </a:endParaRPr>
          </a:p>
          <a:p>
            <a:pPr algn="l"/>
            <a:r>
              <a:rPr lang="en-US" sz="5400" b="1" dirty="0">
                <a:solidFill>
                  <a:schemeClr val="bg1"/>
                </a:solidFill>
                <a:latin typeface="NikoshBAN" pitchFamily="2" charset="0"/>
                <a:cs typeface="NikoshBAN" pitchFamily="2" charset="0"/>
              </a:rPr>
              <a:t> </a:t>
            </a:r>
            <a:r>
              <a:rPr lang="en-US" sz="5400" b="1" dirty="0" err="1">
                <a:solidFill>
                  <a:schemeClr val="bg1"/>
                </a:solidFill>
                <a:latin typeface="NikoshBAN" pitchFamily="2" charset="0"/>
                <a:cs typeface="NikoshBAN" pitchFamily="2" charset="0"/>
              </a:rPr>
              <a:t>আসল</a:t>
            </a:r>
            <a:r>
              <a:rPr lang="en-US" sz="5400" b="1" dirty="0">
                <a:solidFill>
                  <a:schemeClr val="bg1"/>
                </a:solidFill>
                <a:latin typeface="NikoshBAN" pitchFamily="2" charset="0"/>
                <a:cs typeface="NikoshBAN" pitchFamily="2" charset="0"/>
              </a:rPr>
              <a:t> </a:t>
            </a:r>
          </a:p>
          <a:p>
            <a:pPr algn="l"/>
            <a:r>
              <a:rPr lang="en-US" sz="5400" b="1" dirty="0" err="1">
                <a:solidFill>
                  <a:schemeClr val="bg1"/>
                </a:solidFill>
                <a:latin typeface="NikoshBAN" pitchFamily="2" charset="0"/>
                <a:cs typeface="NikoshBAN" pitchFamily="2" charset="0"/>
              </a:rPr>
              <a:t>রূপটি</a:t>
            </a:r>
            <a:r>
              <a:rPr lang="en-US" sz="5400" b="1" dirty="0">
                <a:solidFill>
                  <a:schemeClr val="bg1"/>
                </a:solidFill>
                <a:latin typeface="NikoshBAN" pitchFamily="2" charset="0"/>
                <a:cs typeface="NikoshBAN" pitchFamily="2" charset="0"/>
              </a:rPr>
              <a:t> </a:t>
            </a:r>
          </a:p>
          <a:p>
            <a:pPr algn="l"/>
            <a:r>
              <a:rPr lang="en-US" sz="5400" b="1" dirty="0" err="1">
                <a:solidFill>
                  <a:schemeClr val="bg1"/>
                </a:solidFill>
                <a:latin typeface="NikoshBAN" pitchFamily="2" charset="0"/>
                <a:cs typeface="NikoshBAN" pitchFamily="2" charset="0"/>
              </a:rPr>
              <a:t>দেখি</a:t>
            </a:r>
            <a:r>
              <a:rPr lang="en-US" sz="5400" b="1" dirty="0">
                <a:solidFill>
                  <a:schemeClr val="bg1"/>
                </a:solidFill>
                <a:latin typeface="NikoshBAN" pitchFamily="2" charset="0"/>
                <a:cs typeface="NikoshBAN" pitchFamily="2" charset="0"/>
              </a:rPr>
              <a:t>।  </a:t>
            </a:r>
          </a:p>
        </p:txBody>
      </p:sp>
    </p:spTree>
    <p:extLst>
      <p:ext uri="{BB962C8B-B14F-4D97-AF65-F5344CB8AC3E}">
        <p14:creationId xmlns:p14="http://schemas.microsoft.com/office/powerpoint/2010/main" val="283738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500"/>
                                  </p:iterate>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circle(in)">
                                      <p:cBhvr>
                                        <p:cTn id="5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5" grpId="0"/>
      <p:bldP spid="2"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68BD1A-35C2-433D-88D9-2811EE0134FA}"/>
              </a:ext>
            </a:extLst>
          </p:cNvPr>
          <p:cNvSpPr txBox="1">
            <a:spLocks/>
          </p:cNvSpPr>
          <p:nvPr/>
        </p:nvSpPr>
        <p:spPr>
          <a:xfrm>
            <a:off x="250375" y="762000"/>
            <a:ext cx="8701626" cy="4829563"/>
          </a:xfrm>
          <a:prstGeom prst="rect">
            <a:avLst/>
          </a:prstGeom>
          <a:noFill/>
          <a:ln w="19050">
            <a:solidFill>
              <a:srgbClr val="002060"/>
            </a:solidFill>
          </a:ln>
          <a:effectLst>
            <a:glow rad="63500">
              <a:schemeClr val="accent3">
                <a:satMod val="175000"/>
                <a:alpha val="40000"/>
              </a:schemeClr>
            </a:glow>
            <a:outerShdw dist="50800" dir="1800000" algn="l" rotWithShape="0">
              <a:schemeClr val="tx2">
                <a:lumMod val="60000"/>
                <a:lumOff val="40000"/>
                <a:alpha val="35000"/>
              </a:schemeClr>
            </a:outerShdw>
            <a:softEdge rad="12700"/>
          </a:effectLst>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9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l"/>
            <a:r>
              <a:rPr lang="en-US" sz="19200" b="1" dirty="0" err="1">
                <a:solidFill>
                  <a:srgbClr val="0066FF"/>
                </a:solidFill>
                <a:latin typeface="NikoshBAN" pitchFamily="2" charset="0"/>
                <a:cs typeface="NikoshBAN" pitchFamily="2" charset="0"/>
              </a:rPr>
              <a:t>শিক্ষার্থীবন্ধুরা,তাহলে</a:t>
            </a:r>
            <a:r>
              <a:rPr lang="en-US" sz="19200" b="1" dirty="0">
                <a:solidFill>
                  <a:srgbClr val="0066FF"/>
                </a:solidFill>
                <a:latin typeface="NikoshBAN" pitchFamily="2" charset="0"/>
                <a:cs typeface="NikoshBAN" pitchFamily="2" charset="0"/>
              </a:rPr>
              <a:t> </a:t>
            </a:r>
            <a:r>
              <a:rPr lang="en-US" sz="19200" b="1" dirty="0" err="1">
                <a:solidFill>
                  <a:srgbClr val="0066FF"/>
                </a:solidFill>
                <a:latin typeface="NikoshBAN" pitchFamily="2" charset="0"/>
                <a:cs typeface="NikoshBAN" pitchFamily="2" charset="0"/>
              </a:rPr>
              <a:t>আমাদের</a:t>
            </a:r>
            <a:r>
              <a:rPr lang="en-US" sz="19200" b="1" dirty="0">
                <a:solidFill>
                  <a:srgbClr val="0066FF"/>
                </a:solidFill>
                <a:latin typeface="NikoshBAN" pitchFamily="2" charset="0"/>
                <a:cs typeface="NikoshBAN" pitchFamily="2" charset="0"/>
              </a:rPr>
              <a:t> -</a:t>
            </a:r>
          </a:p>
          <a:p>
            <a:r>
              <a:rPr lang="en-US" sz="52500" b="1" dirty="0" err="1">
                <a:ln w="22225">
                  <a:solidFill>
                    <a:schemeClr val="accent2"/>
                  </a:solidFill>
                  <a:prstDash val="solid"/>
                </a:ln>
                <a:solidFill>
                  <a:schemeClr val="accent2">
                    <a:lumMod val="40000"/>
                    <a:lumOff val="60000"/>
                  </a:schemeClr>
                </a:solidFill>
                <a:latin typeface="NikoshBAN" pitchFamily="2" charset="0"/>
                <a:cs typeface="NikoshBAN" pitchFamily="2" charset="0"/>
              </a:rPr>
              <a:t>আজকের</a:t>
            </a:r>
            <a:r>
              <a:rPr lang="en-US" sz="52500" b="1" dirty="0">
                <a:ln w="22225">
                  <a:solidFill>
                    <a:schemeClr val="accent2"/>
                  </a:solidFill>
                  <a:prstDash val="solid"/>
                </a:ln>
                <a:solidFill>
                  <a:schemeClr val="accent2">
                    <a:lumMod val="40000"/>
                    <a:lumOff val="60000"/>
                  </a:schemeClr>
                </a:solidFill>
                <a:latin typeface="NikoshBAN" pitchFamily="2" charset="0"/>
                <a:cs typeface="NikoshBAN" pitchFamily="2" charset="0"/>
              </a:rPr>
              <a:t> </a:t>
            </a:r>
            <a:r>
              <a:rPr lang="en-US" sz="52500" b="1" dirty="0" err="1">
                <a:ln w="22225">
                  <a:solidFill>
                    <a:schemeClr val="accent2"/>
                  </a:solidFill>
                  <a:prstDash val="solid"/>
                </a:ln>
                <a:solidFill>
                  <a:schemeClr val="accent2">
                    <a:lumMod val="40000"/>
                    <a:lumOff val="60000"/>
                  </a:schemeClr>
                </a:solidFill>
                <a:latin typeface="NikoshBAN" pitchFamily="2" charset="0"/>
                <a:cs typeface="NikoshBAN" pitchFamily="2" charset="0"/>
              </a:rPr>
              <a:t>পাঠ</a:t>
            </a:r>
            <a:r>
              <a:rPr lang="en-US" sz="52500" b="1" dirty="0">
                <a:ln w="22225">
                  <a:solidFill>
                    <a:schemeClr val="accent2"/>
                  </a:solidFill>
                  <a:prstDash val="solid"/>
                </a:ln>
                <a:solidFill>
                  <a:schemeClr val="accent2">
                    <a:lumMod val="40000"/>
                    <a:lumOff val="60000"/>
                  </a:schemeClr>
                </a:solidFill>
                <a:latin typeface="NikoshBAN" pitchFamily="2" charset="0"/>
                <a:cs typeface="NikoshBAN" pitchFamily="2" charset="0"/>
              </a:rPr>
              <a:t>-</a:t>
            </a:r>
            <a:endParaRPr lang="bn-BD" sz="21600" b="1" dirty="0">
              <a:solidFill>
                <a:srgbClr val="008000"/>
              </a:solidFill>
              <a:latin typeface="NikoshBAN" pitchFamily="2" charset="0"/>
              <a:cs typeface="NikoshBAN" pitchFamily="2" charset="0"/>
            </a:endParaRPr>
          </a:p>
          <a:p>
            <a:pPr algn="l"/>
            <a:endParaRPr lang="en-US" sz="9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48000" dirty="0">
                <a:ln>
                  <a:solidFill>
                    <a:schemeClr val="tx1"/>
                  </a:solidFill>
                </a:ln>
                <a:solidFill>
                  <a:srgbClr val="FFC000"/>
                </a:solidFill>
                <a:latin typeface="Nikosh" pitchFamily="2" charset="0"/>
                <a:cs typeface="Nikosh" pitchFamily="2" charset="0"/>
              </a:rPr>
              <a:t>সৌরজগৎ</a:t>
            </a:r>
            <a:endParaRPr lang="en-US" sz="48000" b="1" dirty="0">
              <a:ln w="22225">
                <a:solidFill>
                  <a:schemeClr val="accent2"/>
                </a:solidFill>
                <a:prstDash val="solid"/>
              </a:ln>
              <a:solidFill>
                <a:srgbClr val="FFC000"/>
              </a:solidFill>
              <a:latin typeface="NikoshBAN" pitchFamily="2" charset="0"/>
              <a:cs typeface="NikoshBAN" pitchFamily="2" charset="0"/>
            </a:endParaRPr>
          </a:p>
          <a:p>
            <a:pPr algn="l"/>
            <a:endParaRPr lang="en-US" sz="52500" b="1" dirty="0">
              <a:ln w="22225">
                <a:solidFill>
                  <a:schemeClr val="accent2"/>
                </a:solidFill>
                <a:prstDash val="solid"/>
              </a:ln>
              <a:solidFill>
                <a:schemeClr val="accent2">
                  <a:lumMod val="40000"/>
                  <a:lumOff val="60000"/>
                </a:schemeClr>
              </a:solidFill>
              <a:latin typeface="NikoshBAN" pitchFamily="2" charset="0"/>
              <a:cs typeface="NikoshBAN" pitchFamily="2" charset="0"/>
            </a:endParaRPr>
          </a:p>
          <a:p>
            <a:pPr algn="l"/>
            <a:endParaRPr lang="en-US" sz="18000" dirty="0">
              <a:solidFill>
                <a:srgbClr val="00B0F0"/>
              </a:solidFill>
              <a:sym typeface="Wingdings 2"/>
            </a:endParaRPr>
          </a:p>
          <a:p>
            <a:pPr algn="l"/>
            <a:r>
              <a:rPr lang="en-US" sz="10800" b="1" dirty="0">
                <a:latin typeface="NikoshBAN" pitchFamily="2" charset="0"/>
                <a:cs typeface="NikoshBAN" pitchFamily="2" charset="0"/>
              </a:rPr>
              <a:t>  </a:t>
            </a:r>
            <a:endParaRPr lang="en-US" sz="21600" b="1" dirty="0">
              <a:ln w="10541" cmpd="sng">
                <a:solidFill>
                  <a:schemeClr val="accent1">
                    <a:shade val="88000"/>
                    <a:satMod val="110000"/>
                  </a:schemeClr>
                </a:solidFill>
                <a:prstDash val="solid"/>
              </a:ln>
              <a:solidFill>
                <a:srgbClr val="FF6600"/>
              </a:solidFill>
              <a:latin typeface="NikoshBAN" pitchFamily="2" charset="0"/>
              <a:cs typeface="NikoshBAN" pitchFamily="2" charset="0"/>
              <a:sym typeface="Wingdings 2"/>
            </a:endParaRPr>
          </a:p>
          <a:p>
            <a:pPr algn="l"/>
            <a:r>
              <a:rPr lang="en-US" sz="10800" b="1" dirty="0">
                <a:ln w="11430"/>
                <a:latin typeface="NikoshBAN" pitchFamily="2" charset="0"/>
                <a:cs typeface="NikoshBAN" pitchFamily="2" charset="0"/>
              </a:rPr>
              <a:t> </a:t>
            </a:r>
          </a:p>
          <a:p>
            <a:endParaRPr lang="bn-BD" sz="7200" b="1" dirty="0">
              <a:ln w="11430"/>
              <a:latin typeface="NikoshBAN" pitchFamily="2" charset="0"/>
              <a:cs typeface="NikoshBAN" pitchFamily="2" charset="0"/>
            </a:endParaRPr>
          </a:p>
          <a:p>
            <a:endParaRPr lang="en-US" sz="8400" b="1" dirty="0">
              <a:ln w="10541" cmpd="sng">
                <a:solidFill>
                  <a:schemeClr val="accent1">
                    <a:shade val="88000"/>
                    <a:satMod val="110000"/>
                  </a:schemeClr>
                </a:solidFill>
                <a:prstDash val="solid"/>
              </a:ln>
              <a:solidFill>
                <a:srgbClr val="FF6600"/>
              </a:solidFill>
              <a:latin typeface="NikoshBAN" pitchFamily="2" charset="0"/>
              <a:cs typeface="NikoshBAN" pitchFamily="2" charset="0"/>
              <a:sym typeface="Wingdings 2"/>
            </a:endParaRPr>
          </a:p>
          <a:p>
            <a:pPr algn="l"/>
            <a:r>
              <a:rPr lang="bn-BD" sz="14400" b="1" dirty="0">
                <a:latin typeface="NikoshBAN" pitchFamily="2" charset="0"/>
                <a:cs typeface="NikoshBAN" pitchFamily="2" charset="0"/>
              </a:rPr>
              <a:t> </a:t>
            </a:r>
            <a:r>
              <a:rPr lang="en-US" sz="14400" b="1" dirty="0">
                <a:latin typeface="NikoshBAN" pitchFamily="2" charset="0"/>
                <a:cs typeface="NikoshBAN" pitchFamily="2" charset="0"/>
              </a:rPr>
              <a:t>            </a:t>
            </a:r>
            <a:r>
              <a:rPr lang="en-US" sz="7200" dirty="0">
                <a:latin typeface="NikoshBAN" pitchFamily="2" charset="0"/>
                <a:cs typeface="NikoshBAN" pitchFamily="2" charset="0"/>
              </a:rPr>
              <a:t>                                                                                                    </a:t>
            </a:r>
            <a:r>
              <a:rPr lang="bn-BD" sz="7200" dirty="0">
                <a:latin typeface="NikoshBAN" pitchFamily="2" charset="0"/>
                <a:cs typeface="NikoshBAN" pitchFamily="2" charset="0"/>
              </a:rPr>
              <a:t> </a:t>
            </a:r>
            <a:r>
              <a:rPr lang="en-US" sz="7200" dirty="0">
                <a:latin typeface="NikoshBAN" pitchFamily="2" charset="0"/>
                <a:cs typeface="NikoshBAN" pitchFamily="2" charset="0"/>
              </a:rPr>
              <a:t>    </a:t>
            </a:r>
            <a:r>
              <a:rPr lang="bn-BD" sz="9600" b="1" dirty="0">
                <a:solidFill>
                  <a:srgbClr val="FF6600"/>
                </a:solidFill>
                <a:latin typeface="NikoshBAN" pitchFamily="2" charset="0"/>
                <a:cs typeface="NikoshBAN" pitchFamily="2" charset="0"/>
              </a:rPr>
              <a:t> </a:t>
            </a:r>
            <a:endParaRPr lang="en-US" sz="9600" b="1" dirty="0">
              <a:solidFill>
                <a:srgbClr val="FF6600"/>
              </a:solidFill>
              <a:latin typeface="NikoshBAN" pitchFamily="2" charset="0"/>
              <a:cs typeface="NikoshBAN" pitchFamily="2" charset="0"/>
            </a:endParaRPr>
          </a:p>
          <a:p>
            <a:pPr algn="l"/>
            <a:endParaRPr lang="en-US" sz="9600" b="1" dirty="0">
              <a:latin typeface="NikoshBAN" pitchFamily="2" charset="0"/>
              <a:cs typeface="NikoshBAN" pitchFamily="2" charset="0"/>
            </a:endParaRPr>
          </a:p>
          <a:p>
            <a:endParaRPr lang="en-US" sz="96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endParaRPr lang="en-US" sz="2400" b="1" dirty="0">
              <a:latin typeface="SutonnyMJ" pitchFamily="2" charset="0"/>
              <a:cs typeface="SutonnyMJ" pitchFamily="2" charset="0"/>
            </a:endParaRPr>
          </a:p>
          <a:p>
            <a:r>
              <a:rPr lang="en-US" sz="2400" b="1" dirty="0">
                <a:latin typeface="SutonnyMJ" pitchFamily="2" charset="0"/>
                <a:cs typeface="SutonnyMJ" pitchFamily="2" charset="0"/>
              </a:rPr>
              <a:t> </a:t>
            </a:r>
          </a:p>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utonnyMJ" pitchFamily="2" charset="0"/>
                <a:cs typeface="SutonnyMJ" pitchFamily="2" charset="0"/>
              </a:rPr>
              <a:t> </a:t>
            </a:r>
          </a:p>
          <a:p>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p>
          <a:p>
            <a:pPr algn="just"/>
            <a:endParaRPr lang="en-US" sz="3900" b="1" dirty="0">
              <a:latin typeface="NikoshBAN" panose="02000000000000000000" pitchFamily="2" charset="0"/>
              <a:ea typeface="NSimSun" panose="02010609030101010101" pitchFamily="49" charset="-122"/>
              <a:cs typeface="NikoshBAN" panose="02000000000000000000" pitchFamily="2" charset="0"/>
            </a:endParaRPr>
          </a:p>
          <a:p>
            <a:pPr algn="just"/>
            <a:endParaRPr lang="en-US" sz="2850" b="1" dirty="0">
              <a:latin typeface="NikoshBAN" panose="02000000000000000000" pitchFamily="2" charset="0"/>
              <a:ea typeface="NSimSun" panose="02010609030101010101" pitchFamily="49" charset="-122"/>
              <a:cs typeface="NikoshBAN" panose="02000000000000000000" pitchFamily="2" charset="0"/>
            </a:endParaRPr>
          </a:p>
        </p:txBody>
      </p:sp>
      <p:sp>
        <p:nvSpPr>
          <p:cNvPr id="6" name="Frame 5">
            <a:extLst>
              <a:ext uri="{FF2B5EF4-FFF2-40B4-BE49-F238E27FC236}">
                <a16:creationId xmlns:a16="http://schemas.microsoft.com/office/drawing/2014/main" id="{2D28195A-79F8-48B5-9777-9727894CBB24}"/>
              </a:ext>
            </a:extLst>
          </p:cNvPr>
          <p:cNvSpPr/>
          <p:nvPr/>
        </p:nvSpPr>
        <p:spPr>
          <a:xfrm>
            <a:off x="-76200" y="0"/>
            <a:ext cx="9372600" cy="6858001"/>
          </a:xfrm>
          <a:prstGeom prst="frame">
            <a:avLst>
              <a:gd name="adj1" fmla="val 3686"/>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3954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8B3BA2-3FCE-4BB4-9675-2227CFE48FA4}"/>
              </a:ext>
            </a:extLst>
          </p:cNvPr>
          <p:cNvSpPr txBox="1"/>
          <p:nvPr/>
        </p:nvSpPr>
        <p:spPr>
          <a:xfrm>
            <a:off x="2819400" y="304800"/>
            <a:ext cx="3276600"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000" b="1" spc="38"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শিখনফল</a:t>
            </a:r>
            <a:r>
              <a:rPr lang="en-US" sz="80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p>
        </p:txBody>
      </p:sp>
      <p:pic>
        <p:nvPicPr>
          <p:cNvPr id="5" name="Picture 8" descr="Related image">
            <a:extLst>
              <a:ext uri="{FF2B5EF4-FFF2-40B4-BE49-F238E27FC236}">
                <a16:creationId xmlns:a16="http://schemas.microsoft.com/office/drawing/2014/main" id="{A33FB1AF-2390-4711-A79A-B93BD545AFC4}"/>
              </a:ext>
            </a:extLst>
          </p:cNvPr>
          <p:cNvPicPr>
            <a:picLocks noChangeAspect="1" noChangeArrowheads="1"/>
          </p:cNvPicPr>
          <p:nvPr/>
        </p:nvPicPr>
        <p:blipFill rotWithShape="1">
          <a:blip r:embed="rId2">
            <a:clrChange>
              <a:clrFrom>
                <a:srgbClr val="F4F4F4"/>
              </a:clrFrom>
              <a:clrTo>
                <a:srgbClr val="F4F4F4">
                  <a:alpha val="0"/>
                </a:srgbClr>
              </a:clrTo>
            </a:clrChange>
            <a:extLst>
              <a:ext uri="{28A0092B-C50C-407E-A947-70E740481C1C}">
                <a14:useLocalDpi xmlns:a14="http://schemas.microsoft.com/office/drawing/2010/main" val="0"/>
              </a:ext>
            </a:extLst>
          </a:blip>
          <a:srcRect l="19419" t="11474" r="17251" b="21522"/>
          <a:stretch/>
        </p:blipFill>
        <p:spPr bwMode="auto">
          <a:xfrm>
            <a:off x="1066800" y="1330439"/>
            <a:ext cx="7556786" cy="5070361"/>
          </a:xfrm>
          <a:prstGeom prst="rect">
            <a:avLst/>
          </a:prstGeom>
          <a:noFill/>
          <a:ln>
            <a:noFill/>
          </a:ln>
          <a:effectLst/>
        </p:spPr>
      </p:pic>
      <p:sp>
        <p:nvSpPr>
          <p:cNvPr id="7" name="TextBox 6">
            <a:extLst>
              <a:ext uri="{FF2B5EF4-FFF2-40B4-BE49-F238E27FC236}">
                <a16:creationId xmlns:a16="http://schemas.microsoft.com/office/drawing/2014/main" id="{BAA7E0F7-068D-4E83-B060-1B3EB09069C3}"/>
              </a:ext>
            </a:extLst>
          </p:cNvPr>
          <p:cNvSpPr txBox="1"/>
          <p:nvPr/>
        </p:nvSpPr>
        <p:spPr>
          <a:xfrm>
            <a:off x="1371600" y="1878955"/>
            <a:ext cx="6781800" cy="2693045"/>
          </a:xfrm>
          <a:prstGeom prst="rect">
            <a:avLst/>
          </a:prstGeom>
          <a:noFill/>
        </p:spPr>
        <p:txBody>
          <a:bodyPr wrap="square">
            <a:spAutoFit/>
          </a:bodyPr>
          <a:lstStyle/>
          <a:p>
            <a:r>
              <a:rPr lang="en-US" sz="4000" b="1" dirty="0">
                <a:solidFill>
                  <a:srgbClr val="FF0066"/>
                </a:solidFill>
                <a:latin typeface="NikoshBAN" charset="0"/>
                <a:cs typeface="NikoshBAN" charset="0"/>
              </a:rPr>
              <a:t> </a:t>
            </a:r>
            <a:r>
              <a:rPr lang="hi-IN" sz="4000" b="1" dirty="0">
                <a:solidFill>
                  <a:srgbClr val="FF0066"/>
                </a:solidFill>
                <a:latin typeface="NikoshBAN" charset="0"/>
                <a:cs typeface="NikoshBAN" charset="0"/>
              </a:rPr>
              <a:t>এই পাঠ শেষে শিক্ষার্থীরা </a:t>
            </a:r>
            <a:r>
              <a:rPr lang="en-US" sz="4000" b="1" dirty="0">
                <a:solidFill>
                  <a:srgbClr val="FF0066"/>
                </a:solidFill>
                <a:latin typeface="NikoshBAN" charset="0"/>
              </a:rPr>
              <a:t>............</a:t>
            </a:r>
          </a:p>
          <a:p>
            <a:r>
              <a:rPr lang="en-US" sz="3200" b="1" dirty="0">
                <a:solidFill>
                  <a:srgbClr val="0066FF"/>
                </a:solidFill>
                <a:latin typeface="NikoshBAN" panose="02000000000000000000" pitchFamily="2" charset="0"/>
                <a:cs typeface="NikoshBAN" panose="02000000000000000000" pitchFamily="2" charset="0"/>
              </a:rPr>
              <a:t>১। </a:t>
            </a:r>
            <a:r>
              <a:rPr lang="en-US" sz="3200" b="1" dirty="0" err="1">
                <a:solidFill>
                  <a:srgbClr val="0066FF"/>
                </a:solidFill>
                <a:latin typeface="NikoshBAN" panose="02000000000000000000" pitchFamily="2" charset="0"/>
                <a:cs typeface="NikoshBAN" panose="02000000000000000000" pitchFamily="2" charset="0"/>
              </a:rPr>
              <a:t>সৌর</a:t>
            </a:r>
            <a:r>
              <a:rPr lang="bn-BD" sz="3200" b="1" dirty="0">
                <a:solidFill>
                  <a:srgbClr val="0066FF"/>
                </a:solidFill>
                <a:latin typeface="NikoshBAN" panose="02000000000000000000" pitchFamily="2" charset="0"/>
                <a:cs typeface="NikoshBAN" panose="02000000000000000000" pitchFamily="2" charset="0"/>
              </a:rPr>
              <a:t>জগত কাকে বলে বলতে পারবে</a:t>
            </a:r>
            <a:r>
              <a:rPr lang="en-US" sz="3200" b="1" dirty="0">
                <a:solidFill>
                  <a:srgbClr val="0066FF"/>
                </a:solidFill>
                <a:latin typeface="NikoshBAN" panose="02000000000000000000" pitchFamily="2" charset="0"/>
                <a:cs typeface="NikoshBAN" panose="02000000000000000000" pitchFamily="2" charset="0"/>
              </a:rPr>
              <a:t>। </a:t>
            </a:r>
            <a:endParaRPr lang="bn-BD" sz="3200" b="1" dirty="0">
              <a:solidFill>
                <a:srgbClr val="0066FF"/>
              </a:solidFill>
              <a:latin typeface="NikoshBAN" panose="02000000000000000000" pitchFamily="2" charset="0"/>
              <a:cs typeface="NikoshBAN" panose="02000000000000000000" pitchFamily="2" charset="0"/>
            </a:endParaRPr>
          </a:p>
          <a:p>
            <a:r>
              <a:rPr lang="en-US" sz="3200" b="1" dirty="0">
                <a:solidFill>
                  <a:srgbClr val="0066FF"/>
                </a:solidFill>
                <a:latin typeface="NikoshBAN" panose="02000000000000000000" pitchFamily="2" charset="0"/>
                <a:cs typeface="NikoshBAN" panose="02000000000000000000" pitchFamily="2" charset="0"/>
              </a:rPr>
              <a:t>২। </a:t>
            </a:r>
            <a:r>
              <a:rPr lang="bn-BD" sz="3200" b="1" dirty="0">
                <a:solidFill>
                  <a:srgbClr val="0066FF"/>
                </a:solidFill>
                <a:latin typeface="NikoshBAN" panose="02000000000000000000" pitchFamily="2" charset="0"/>
                <a:cs typeface="NikoshBAN" panose="02000000000000000000" pitchFamily="2" charset="0"/>
              </a:rPr>
              <a:t>সৌরজগতের গ্রহগুলোর নাম বলতে পারবে</a:t>
            </a:r>
            <a:r>
              <a:rPr lang="en-US" sz="3200" b="1" dirty="0">
                <a:solidFill>
                  <a:srgbClr val="0066FF"/>
                </a:solidFill>
                <a:latin typeface="NikoshBAN" panose="02000000000000000000" pitchFamily="2" charset="0"/>
                <a:cs typeface="NikoshBAN" panose="02000000000000000000" pitchFamily="2" charset="0"/>
              </a:rPr>
              <a:t>।</a:t>
            </a:r>
            <a:endParaRPr lang="bn-BD" sz="3200" b="1" dirty="0">
              <a:solidFill>
                <a:srgbClr val="0066FF"/>
              </a:solidFill>
              <a:latin typeface="NikoshBAN" panose="02000000000000000000" pitchFamily="2" charset="0"/>
              <a:cs typeface="NikoshBAN" panose="02000000000000000000" pitchFamily="2" charset="0"/>
            </a:endParaRPr>
          </a:p>
          <a:p>
            <a:r>
              <a:rPr lang="en-US" sz="3200" b="1" dirty="0">
                <a:solidFill>
                  <a:srgbClr val="0066FF"/>
                </a:solidFill>
                <a:latin typeface="NikoshBAN" panose="02000000000000000000" pitchFamily="2" charset="0"/>
                <a:cs typeface="NikoshBAN" panose="02000000000000000000" pitchFamily="2" charset="0"/>
              </a:rPr>
              <a:t>৩। </a:t>
            </a:r>
            <a:r>
              <a:rPr lang="bn-BD" sz="3200" b="1" dirty="0">
                <a:solidFill>
                  <a:srgbClr val="0066FF"/>
                </a:solidFill>
                <a:latin typeface="NikoshBAN" panose="02000000000000000000" pitchFamily="2" charset="0"/>
                <a:cs typeface="NikoshBAN" panose="02000000000000000000" pitchFamily="2" charset="0"/>
              </a:rPr>
              <a:t>সৌরজগতের বিভিন্ন গ্রহ ব্যাখ্যা করতে পারবে।</a:t>
            </a:r>
          </a:p>
          <a:p>
            <a:endParaRPr lang="en-US" sz="3300" dirty="0">
              <a:solidFill>
                <a:srgbClr val="FF0066"/>
              </a:solidFill>
            </a:endParaRPr>
          </a:p>
        </p:txBody>
      </p:sp>
      <p:sp>
        <p:nvSpPr>
          <p:cNvPr id="4" name="Frame 3">
            <a:extLst>
              <a:ext uri="{FF2B5EF4-FFF2-40B4-BE49-F238E27FC236}">
                <a16:creationId xmlns:a16="http://schemas.microsoft.com/office/drawing/2014/main" id="{E123A982-A567-48CB-A685-0A5BF50753FF}"/>
              </a:ext>
            </a:extLst>
          </p:cNvPr>
          <p:cNvSpPr/>
          <p:nvPr/>
        </p:nvSpPr>
        <p:spPr>
          <a:xfrm>
            <a:off x="-76200" y="0"/>
            <a:ext cx="9296400" cy="6858001"/>
          </a:xfrm>
          <a:prstGeom prst="frame">
            <a:avLst>
              <a:gd name="adj1" fmla="val 3686"/>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2594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7" name="Rectangle 26"/>
          <p:cNvSpPr/>
          <p:nvPr/>
        </p:nvSpPr>
        <p:spPr>
          <a:xfrm>
            <a:off x="-76200" y="0"/>
            <a:ext cx="92964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038600" y="2971800"/>
            <a:ext cx="604684" cy="648929"/>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886201" y="2536723"/>
            <a:ext cx="213852" cy="2295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718274" y="2583427"/>
            <a:ext cx="1310926" cy="13937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473244" y="2369575"/>
            <a:ext cx="1811594" cy="18361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54793" y="2304050"/>
            <a:ext cx="223684" cy="240051"/>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70917" y="2005786"/>
            <a:ext cx="2433484" cy="256621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65208" y="3581400"/>
            <a:ext cx="368765" cy="395748"/>
          </a:xfrm>
          <a:prstGeom prst="ellips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789903" y="1637071"/>
            <a:ext cx="3183194" cy="330116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99584" y="1932039"/>
            <a:ext cx="366475" cy="393290"/>
          </a:xfrm>
          <a:prstGeom prst="ellipse">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27008" y="1052053"/>
            <a:ext cx="4294238" cy="444663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686656" y="1342103"/>
            <a:ext cx="531388" cy="570270"/>
          </a:xfrm>
          <a:prstGeom prst="ellipse">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19748" y="656304"/>
            <a:ext cx="4948084" cy="5181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943600" y="1219201"/>
            <a:ext cx="457200" cy="490654"/>
          </a:xfrm>
          <a:prstGeom prst="ellipse">
            <a:avLst/>
          </a:prstGeom>
          <a:blipFill>
            <a:blip r:embed="rId8"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600200" y="304800"/>
            <a:ext cx="5715000" cy="5943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89168" y="4572000"/>
            <a:ext cx="319548" cy="342929"/>
          </a:xfrm>
          <a:prstGeom prst="ellipse">
            <a:avLst/>
          </a:prstGeom>
          <a:blipFill>
            <a:blip r:embed="rId9"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295400" y="76200"/>
            <a:ext cx="6248400" cy="645733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905000" y="5257800"/>
            <a:ext cx="284018" cy="304800"/>
          </a:xfrm>
          <a:prstGeom prst="ellipse">
            <a:avLst/>
          </a:prstGeom>
          <a:blipFill>
            <a:blip r:embed="rId10"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0" y="304800"/>
            <a:ext cx="2286000" cy="923330"/>
          </a:xfrm>
          <a:prstGeom prst="rect">
            <a:avLst/>
          </a:prstGeom>
          <a:noFill/>
        </p:spPr>
        <p:txBody>
          <a:bodyPr wrap="square" rtlCol="0">
            <a:spAutoFit/>
          </a:bodyPr>
          <a:lstStyle/>
          <a:p>
            <a:pPr algn="ctr"/>
            <a:r>
              <a:rPr lang="en-US" sz="5400" dirty="0" err="1">
                <a:solidFill>
                  <a:srgbClr val="FFFF00"/>
                </a:solidFill>
                <a:latin typeface="NikoshBAN" pitchFamily="2" charset="0"/>
                <a:cs typeface="NikoshBAN" pitchFamily="2" charset="0"/>
              </a:rPr>
              <a:t>সৌরজগ</a:t>
            </a:r>
            <a:r>
              <a:rPr lang="en-US" sz="5400" dirty="0">
                <a:solidFill>
                  <a:srgbClr val="FFFF00"/>
                </a:solidFill>
                <a:latin typeface="NikoshBAN" pitchFamily="2" charset="0"/>
                <a:cs typeface="NikoshBAN" pitchFamily="2" charset="0"/>
              </a:rPr>
              <a:t>ৎ</a:t>
            </a:r>
          </a:p>
        </p:txBody>
      </p:sp>
    </p:spTree>
    <p:extLst>
      <p:ext uri="{BB962C8B-B14F-4D97-AF65-F5344CB8AC3E}">
        <p14:creationId xmlns:p14="http://schemas.microsoft.com/office/powerpoint/2010/main" val="185372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5000" fill="hold"/>
                                        <p:tgtEl>
                                          <p:spTgt spid="3"/>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0" fill="hold"/>
                                        <p:tgtEl>
                                          <p:spTgt spid="4"/>
                                        </p:tgtEl>
                                        <p:attrNameLst>
                                          <p:attrName>r</p:attrName>
                                        </p:attrNameLst>
                                      </p:cBhvr>
                                    </p:animRot>
                                  </p:childTnLst>
                                </p:cTn>
                              </p:par>
                              <p:par>
                                <p:cTn id="9" presetID="1" presetClass="path" presetSubtype="0" repeatCount="indefinite" accel="50000" decel="50000" fill="hold" grpId="1" nodeType="withEffect">
                                  <p:stCondLst>
                                    <p:cond delay="0"/>
                                  </p:stCondLst>
                                  <p:childTnLst>
                                    <p:animMotion origin="layout" path="M 0.10226 0.03588 C 0.12518 0.08102 0.11702 0.1426 0.08351 0.17315 C 0.05 0.20348 0.00417 0.19098 -0.01875 0.14607 C -0.04201 0.10047 -0.03368 0.03982 -1.94444E-6 0.00926 C 0.03351 -0.02106 0.07917 -0.00926 0.10226 0.03588 Z " pathEditMode="relative" rAng="3345047" ptsTypes="fffff">
                                      <p:cBhvr>
                                        <p:cTn id="10" dur="5000" fill="hold"/>
                                        <p:tgtEl>
                                          <p:spTgt spid="4"/>
                                        </p:tgtEl>
                                        <p:attrNameLst>
                                          <p:attrName>ppt_x</p:attrName>
                                          <p:attrName>ppt_y</p:attrName>
                                        </p:attrNameLst>
                                      </p:cBhvr>
                                      <p:rCtr x="-60" y="55"/>
                                    </p:animMotion>
                                  </p:childTnLst>
                                </p:cTn>
                              </p:par>
                              <p:par>
                                <p:cTn id="11" presetID="8" presetClass="emph" presetSubtype="0" repeatCount="indefinite" fill="hold" grpId="0" nodeType="withEffect">
                                  <p:stCondLst>
                                    <p:cond delay="0"/>
                                  </p:stCondLst>
                                  <p:childTnLst>
                                    <p:animRot by="21600000">
                                      <p:cBhvr>
                                        <p:cTn id="12" dur="5000" fill="hold"/>
                                        <p:tgtEl>
                                          <p:spTgt spid="7"/>
                                        </p:tgtEl>
                                        <p:attrNameLst>
                                          <p:attrName>r</p:attrName>
                                        </p:attrNameLst>
                                      </p:cBhvr>
                                    </p:animRot>
                                  </p:childTnLst>
                                </p:cTn>
                              </p:par>
                              <p:par>
                                <p:cTn id="13" presetID="1" presetClass="path" presetSubtype="0" repeatCount="indefinite" fill="hold" grpId="1" nodeType="withEffect">
                                  <p:stCondLst>
                                    <p:cond delay="0"/>
                                  </p:stCondLst>
                                  <p:childTnLst>
                                    <p:animMotion origin="layout" path="M -0.06892 0.00185 C -0.01823 -0.02546 0.03976 0.00718 0.06025 0.07477 C 0.08073 0.14236 0.05608 0.21968 0.00539 0.24699 C -0.04531 0.27431 -0.10312 0.24144 -0.12361 0.17384 C -0.14409 0.10625 -0.11961 0.02917 -0.06892 0.00185 Z " pathEditMode="relative" rAng="-1316560" ptsTypes="fffff">
                                      <p:cBhvr>
                                        <p:cTn id="14" dur="5000" fill="hold"/>
                                        <p:tgtEl>
                                          <p:spTgt spid="7"/>
                                        </p:tgtEl>
                                        <p:attrNameLst>
                                          <p:attrName>ppt_x</p:attrName>
                                          <p:attrName>ppt_y</p:attrName>
                                        </p:attrNameLst>
                                      </p:cBhvr>
                                      <p:rCtr x="37" y="122"/>
                                    </p:animMotion>
                                  </p:childTnLst>
                                </p:cTn>
                              </p:par>
                              <p:par>
                                <p:cTn id="15" presetID="8" presetClass="emph" presetSubtype="0" repeatCount="indefinite" fill="hold" grpId="0" nodeType="withEffect">
                                  <p:stCondLst>
                                    <p:cond delay="0"/>
                                  </p:stCondLst>
                                  <p:childTnLst>
                                    <p:animRot by="21600000">
                                      <p:cBhvr>
                                        <p:cTn id="16" dur="5000" fill="hold"/>
                                        <p:tgtEl>
                                          <p:spTgt spid="9"/>
                                        </p:tgtEl>
                                        <p:attrNameLst>
                                          <p:attrName>r</p:attrName>
                                        </p:attrNameLst>
                                      </p:cBhvr>
                                    </p:animRot>
                                  </p:childTnLst>
                                </p:cTn>
                              </p:par>
                              <p:par>
                                <p:cTn id="17" presetID="1" presetClass="path" presetSubtype="0" repeatCount="indefinite" fill="hold" grpId="1" nodeType="withEffect">
                                  <p:stCondLst>
                                    <p:cond delay="0"/>
                                  </p:stCondLst>
                                  <p:childTnLst>
                                    <p:animMotion origin="layout" path="M 0.12344 -0.25394 C 0.19688 -0.25394 0.25677 -0.17269 0.25677 -0.07246 C 0.25677 0.02754 0.19688 0.10972 0.12344 0.10972 C 0.05018 0.10972 -0.00937 0.02754 -0.00937 -0.07246 C -0.00937 -0.17269 0.05018 -0.25394 0.12344 -0.25394 Z " pathEditMode="relative" rAng="0" ptsTypes="fffff">
                                      <p:cBhvr>
                                        <p:cTn id="18" dur="5000" fill="hold"/>
                                        <p:tgtEl>
                                          <p:spTgt spid="9"/>
                                        </p:tgtEl>
                                        <p:attrNameLst>
                                          <p:attrName>ppt_x</p:attrName>
                                          <p:attrName>ppt_y</p:attrName>
                                        </p:attrNameLst>
                                      </p:cBhvr>
                                      <p:rCtr x="0" y="182"/>
                                    </p:animMotion>
                                  </p:childTnLst>
                                </p:cTn>
                              </p:par>
                              <p:par>
                                <p:cTn id="19" presetID="8" presetClass="emph" presetSubtype="0" repeatCount="indefinite" fill="hold" grpId="0" nodeType="withEffect">
                                  <p:stCondLst>
                                    <p:cond delay="0"/>
                                  </p:stCondLst>
                                  <p:childTnLst>
                                    <p:animRot by="21600000">
                                      <p:cBhvr>
                                        <p:cTn id="20" dur="5000" fill="hold"/>
                                        <p:tgtEl>
                                          <p:spTgt spid="11"/>
                                        </p:tgtEl>
                                        <p:attrNameLst>
                                          <p:attrName>r</p:attrName>
                                        </p:attrNameLst>
                                      </p:cBhvr>
                                    </p:animRot>
                                  </p:childTnLst>
                                </p:cTn>
                              </p:par>
                              <p:par>
                                <p:cTn id="21" presetID="1" presetClass="path" presetSubtype="0" repeatCount="indefinite" fill="hold" grpId="1" nodeType="withEffect">
                                  <p:stCondLst>
                                    <p:cond delay="0"/>
                                  </p:stCondLst>
                                  <p:childTnLst>
                                    <p:animMotion origin="layout" path="M -0.06875 -0.06158 C 0.02448 -0.02523 0.07951 0.10949 0.05104 0.23541 C 0.02361 0.36412 -0.07674 0.43727 -0.17135 0.40208 C -0.2651 0.36342 -0.3191 0.23009 -0.28906 0.10254 C -0.26215 -0.02547 -0.16337 -0.09908 -0.06875 -0.06158 Z " pathEditMode="relative" rAng="988567" ptsTypes="fffff">
                                      <p:cBhvr>
                                        <p:cTn id="22" dur="5000" fill="hold"/>
                                        <p:tgtEl>
                                          <p:spTgt spid="11"/>
                                        </p:tgtEl>
                                        <p:attrNameLst>
                                          <p:attrName>ppt_x</p:attrName>
                                          <p:attrName>ppt_y</p:attrName>
                                        </p:attrNameLst>
                                      </p:cBhvr>
                                      <p:rCtr x="-51" y="232"/>
                                    </p:animMotion>
                                  </p:childTnLst>
                                </p:cTn>
                              </p:par>
                              <p:par>
                                <p:cTn id="23" presetID="8" presetClass="emph" presetSubtype="0" repeatCount="indefinite" fill="hold" grpId="0" nodeType="withEffect">
                                  <p:stCondLst>
                                    <p:cond delay="0"/>
                                  </p:stCondLst>
                                  <p:childTnLst>
                                    <p:animRot by="21600000">
                                      <p:cBhvr>
                                        <p:cTn id="24" dur="5000" fill="hold"/>
                                        <p:tgtEl>
                                          <p:spTgt spid="17"/>
                                        </p:tgtEl>
                                        <p:attrNameLst>
                                          <p:attrName>r</p:attrName>
                                        </p:attrNameLst>
                                      </p:cBhvr>
                                    </p:animRot>
                                  </p:childTnLst>
                                </p:cTn>
                              </p:par>
                              <p:par>
                                <p:cTn id="25" presetID="1" presetClass="path" presetSubtype="0" repeatCount="indefinite" fill="hold" grpId="1" nodeType="withEffect">
                                  <p:stCondLst>
                                    <p:cond delay="0"/>
                                  </p:stCondLst>
                                  <p:childTnLst>
                                    <p:animMotion origin="layout" path="M 0.15469 -0.08171 C 0.28542 -0.08171 0.39202 0.06157 0.39202 0.23842 C 0.39202 0.41574 0.28542 0.55995 0.15469 0.55995 C 0.02344 0.55995 -0.08264 0.41574 -0.08264 0.23842 C -0.08264 0.06157 0.02344 -0.08171 0.15469 -0.08171 Z " pathEditMode="relative" rAng="0" ptsTypes="fffff">
                                      <p:cBhvr>
                                        <p:cTn id="26" dur="3000" fill="hold"/>
                                        <p:tgtEl>
                                          <p:spTgt spid="17"/>
                                        </p:tgtEl>
                                        <p:attrNameLst>
                                          <p:attrName>ppt_x</p:attrName>
                                          <p:attrName>ppt_y</p:attrName>
                                        </p:attrNameLst>
                                      </p:cBhvr>
                                      <p:rCtr x="0" y="321"/>
                                    </p:animMotion>
                                  </p:childTnLst>
                                </p:cTn>
                              </p:par>
                              <p:par>
                                <p:cTn id="27" presetID="8" presetClass="emph" presetSubtype="0" repeatCount="indefinite" fill="hold" grpId="0" nodeType="withEffect">
                                  <p:stCondLst>
                                    <p:cond delay="0"/>
                                  </p:stCondLst>
                                  <p:childTnLst>
                                    <p:animRot by="21600000">
                                      <p:cBhvr>
                                        <p:cTn id="28" dur="5000" fill="hold"/>
                                        <p:tgtEl>
                                          <p:spTgt spid="20"/>
                                        </p:tgtEl>
                                        <p:attrNameLst>
                                          <p:attrName>r</p:attrName>
                                        </p:attrNameLst>
                                      </p:cBhvr>
                                    </p:animRot>
                                  </p:childTnLst>
                                </p:cTn>
                              </p:par>
                              <p:par>
                                <p:cTn id="29" presetID="1" presetClass="path" presetSubtype="0" repeatCount="indefinite" fill="hold" grpId="1" nodeType="withEffect">
                                  <p:stCondLst>
                                    <p:cond delay="0"/>
                                  </p:stCondLst>
                                  <p:childTnLst>
                                    <p:animMotion origin="layout" path="M 0.0592 0.1162 C 0.11753 0.30972 0.05764 0.53101 -0.08142 0.60926 C -0.22031 0.68958 -0.38264 0.59838 -0.44479 0.40625 C -0.50677 0.21435 -0.44479 -0.00301 -0.30451 -0.08334 C -0.16562 -0.16343 -0.00451 -0.07223 0.0592 0.1162 Z " pathEditMode="relative" rAng="4002823" ptsTypes="fffff">
                                      <p:cBhvr>
                                        <p:cTn id="30" dur="5000" fill="hold"/>
                                        <p:tgtEl>
                                          <p:spTgt spid="20"/>
                                        </p:tgtEl>
                                        <p:attrNameLst>
                                          <p:attrName>ppt_x</p:attrName>
                                          <p:attrName>ppt_y</p:attrName>
                                        </p:attrNameLst>
                                      </p:cBhvr>
                                      <p:rCtr x="-251" y="147"/>
                                    </p:animMotion>
                                  </p:childTnLst>
                                </p:cTn>
                              </p:par>
                              <p:par>
                                <p:cTn id="31" presetID="8" presetClass="emph" presetSubtype="0" repeatCount="indefinite" fill="hold" grpId="0" nodeType="withEffect">
                                  <p:stCondLst>
                                    <p:cond delay="0"/>
                                  </p:stCondLst>
                                  <p:childTnLst>
                                    <p:animRot by="21600000">
                                      <p:cBhvr>
                                        <p:cTn id="32" dur="5000" fill="hold"/>
                                        <p:tgtEl>
                                          <p:spTgt spid="23"/>
                                        </p:tgtEl>
                                        <p:attrNameLst>
                                          <p:attrName>r</p:attrName>
                                        </p:attrNameLst>
                                      </p:cBhvr>
                                    </p:animRot>
                                  </p:childTnLst>
                                </p:cTn>
                              </p:par>
                              <p:par>
                                <p:cTn id="33" presetID="1" presetClass="path" presetSubtype="0" repeatCount="indefinite" fill="hold" grpId="1" nodeType="withEffect">
                                  <p:stCondLst>
                                    <p:cond delay="0"/>
                                  </p:stCondLst>
                                  <p:childTnLst>
                                    <p:animMotion origin="layout" path="M -0.2724 -0.64723 C -0.10035 -0.64723 0.0401 -0.45348 0.0401 -0.21459 C 0.0401 0.02477 -0.10035 0.21944 -0.2724 0.21944 C -0.44497 0.21944 -0.5849 0.02477 -0.5849 -0.21459 C -0.5849 -0.45348 -0.44497 -0.64723 -0.2724 -0.64723 Z " pathEditMode="relative" rAng="0" ptsTypes="fffff">
                                      <p:cBhvr>
                                        <p:cTn id="34" dur="5000" fill="hold"/>
                                        <p:tgtEl>
                                          <p:spTgt spid="23"/>
                                        </p:tgtEl>
                                        <p:attrNameLst>
                                          <p:attrName>ppt_x</p:attrName>
                                          <p:attrName>ppt_y</p:attrName>
                                        </p:attrNameLst>
                                      </p:cBhvr>
                                      <p:rCtr x="0" y="433"/>
                                    </p:animMotion>
                                  </p:childTnLst>
                                </p:cTn>
                              </p:par>
                              <p:par>
                                <p:cTn id="35" presetID="8" presetClass="emph" presetSubtype="0" repeatCount="indefinite" fill="hold" grpId="0" nodeType="withEffect">
                                  <p:stCondLst>
                                    <p:cond delay="0"/>
                                  </p:stCondLst>
                                  <p:childTnLst>
                                    <p:animRot by="21600000">
                                      <p:cBhvr>
                                        <p:cTn id="36" dur="5000" fill="hold"/>
                                        <p:tgtEl>
                                          <p:spTgt spid="25"/>
                                        </p:tgtEl>
                                        <p:attrNameLst>
                                          <p:attrName>r</p:attrName>
                                        </p:attrNameLst>
                                      </p:cBhvr>
                                    </p:animRot>
                                  </p:childTnLst>
                                </p:cTn>
                              </p:par>
                              <p:par>
                                <p:cTn id="37" presetID="1" presetClass="path" presetSubtype="0" repeatCount="indefinite" fill="hold" grpId="1" nodeType="withEffect">
                                  <p:stCondLst>
                                    <p:cond delay="0"/>
                                  </p:stCondLst>
                                  <p:childTnLst>
                                    <p:animMotion origin="layout" path="M -0.07222 -0.40648 C -0.02881 -0.66019 0.15539 -0.82107 0.33889 -0.76482 C 0.52292 -0.70995 0.63542 -0.4581 0.59202 -0.20486 C 0.54844 0.04884 0.36528 0.2044 0.18178 0.15208 C -0.0019 0.0963 -0.11545 -0.15347 -0.07222 -0.40648 Z " pathEditMode="relative" rAng="-4625626" ptsTypes="fffff">
                                      <p:cBhvr>
                                        <p:cTn id="38" dur="5000" fill="hold"/>
                                        <p:tgtEl>
                                          <p:spTgt spid="25"/>
                                        </p:tgtEl>
                                        <p:attrNameLst>
                                          <p:attrName>ppt_x</p:attrName>
                                          <p:attrName>ppt_y</p:attrName>
                                        </p:attrNameLst>
                                      </p:cBhvr>
                                      <p:rCtr x="332"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7" grpId="0" animBg="1"/>
      <p:bldP spid="7" grpId="1" animBg="1"/>
      <p:bldP spid="9" grpId="0" animBg="1"/>
      <p:bldP spid="9" grpId="1" animBg="1"/>
      <p:bldP spid="11" grpId="0" animBg="1"/>
      <p:bldP spid="11" grpId="1" animBg="1"/>
      <p:bldP spid="17" grpId="0" animBg="1"/>
      <p:bldP spid="17" grpId="1" animBg="1"/>
      <p:bldP spid="20" grpId="0" animBg="1"/>
      <p:bldP spid="20" grpId="1" animBg="1"/>
      <p:bldP spid="23" grpId="0" animBg="1"/>
      <p:bldP spid="23" grpId="1" animBg="1"/>
      <p:bldP spid="25" grpId="0" animBg="1"/>
      <p:bldP spid="2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F1AACA49-728C-441D-9D18-35E1D3E96088}"/>
              </a:ext>
            </a:extLst>
          </p:cNvPr>
          <p:cNvSpPr/>
          <p:nvPr/>
        </p:nvSpPr>
        <p:spPr>
          <a:xfrm>
            <a:off x="0" y="0"/>
            <a:ext cx="9296400" cy="6858001"/>
          </a:xfrm>
          <a:prstGeom prst="frame">
            <a:avLst>
              <a:gd name="adj1" fmla="val 3686"/>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C65D37DE-5191-428F-B56E-FDC26F0C9044}"/>
              </a:ext>
            </a:extLst>
          </p:cNvPr>
          <p:cNvSpPr txBox="1"/>
          <p:nvPr/>
        </p:nvSpPr>
        <p:spPr>
          <a:xfrm>
            <a:off x="2275449" y="0"/>
            <a:ext cx="4832252" cy="1569660"/>
          </a:xfrm>
          <a:prstGeom prst="rect">
            <a:avLst/>
          </a:prstGeom>
          <a:noFill/>
        </p:spPr>
        <p:txBody>
          <a:bodyPr wrap="square">
            <a:spAutoFit/>
          </a:bodyPr>
          <a:lstStyle/>
          <a:p>
            <a:r>
              <a:rPr lang="bn-BD" sz="9600" dirty="0">
                <a:ln>
                  <a:solidFill>
                    <a:schemeClr val="tx1"/>
                  </a:solidFill>
                </a:ln>
                <a:solidFill>
                  <a:srgbClr val="FFC000"/>
                </a:solidFill>
                <a:latin typeface="Nikosh" pitchFamily="2" charset="0"/>
                <a:cs typeface="Nikosh" pitchFamily="2" charset="0"/>
              </a:rPr>
              <a:t>সৌরজগৎ</a:t>
            </a:r>
            <a:endParaRPr lang="en-US" sz="9600" b="1" dirty="0">
              <a:ln w="22225">
                <a:solidFill>
                  <a:schemeClr val="accent2"/>
                </a:solidFill>
                <a:prstDash val="solid"/>
              </a:ln>
              <a:solidFill>
                <a:srgbClr val="FFC000"/>
              </a:solidFill>
              <a:latin typeface="NikoshBAN" pitchFamily="2" charset="0"/>
              <a:cs typeface="NikoshBAN" pitchFamily="2" charset="0"/>
            </a:endParaRPr>
          </a:p>
        </p:txBody>
      </p:sp>
      <p:sp>
        <p:nvSpPr>
          <p:cNvPr id="5" name="Title 3">
            <a:extLst>
              <a:ext uri="{FF2B5EF4-FFF2-40B4-BE49-F238E27FC236}">
                <a16:creationId xmlns:a16="http://schemas.microsoft.com/office/drawing/2014/main" id="{F3965A48-CEB7-42CA-87C0-9589EA599FE1}"/>
              </a:ext>
            </a:extLst>
          </p:cNvPr>
          <p:cNvSpPr txBox="1">
            <a:spLocks/>
          </p:cNvSpPr>
          <p:nvPr/>
        </p:nvSpPr>
        <p:spPr>
          <a:xfrm>
            <a:off x="304800" y="1600200"/>
            <a:ext cx="8382000" cy="4724400"/>
          </a:xfrm>
          <a:prstGeom prst="rect">
            <a:avLst/>
          </a:prstGeom>
          <a:noFill/>
          <a:ln w="57150">
            <a:noFill/>
          </a:ln>
          <a:effectLst>
            <a:glow rad="63500">
              <a:schemeClr val="accent3">
                <a:satMod val="175000"/>
                <a:alpha val="40000"/>
              </a:schemeClr>
            </a:glow>
            <a:outerShdw dist="50800" dir="1800000" algn="l" rotWithShape="0">
              <a:schemeClr val="tx2">
                <a:lumMod val="60000"/>
                <a:lumOff val="40000"/>
                <a:alpha val="35000"/>
              </a:schemeClr>
            </a:outerShdw>
            <a:softEdge rad="12700"/>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n-BD" sz="3600" b="1" dirty="0">
                <a:latin typeface="NikoshBAN" pitchFamily="2" charset="0"/>
                <a:cs typeface="NikoshBAN" pitchFamily="2" charset="0"/>
              </a:rPr>
              <a:t>সূর্যকে কেন্দ্র করে ঘূর্ণায়মান</a:t>
            </a:r>
            <a:r>
              <a:rPr lang="en-US" sz="3600" b="1" dirty="0">
                <a:latin typeface="NikoshBAN" pitchFamily="2" charset="0"/>
                <a:cs typeface="NikoshBAN" pitchFamily="2" charset="0"/>
              </a:rPr>
              <a:t> </a:t>
            </a:r>
            <a:r>
              <a:rPr lang="bn-BD" sz="3600" b="1" dirty="0">
                <a:latin typeface="NikoshBAN" pitchFamily="2" charset="0"/>
                <a:cs typeface="NikoshBAN" pitchFamily="2" charset="0"/>
              </a:rPr>
              <a:t>জ্যোতিষ্কমন্ডলীকে </a:t>
            </a:r>
            <a:r>
              <a:rPr lang="bn-BD" sz="3600" b="1" dirty="0">
                <a:solidFill>
                  <a:srgbClr val="FF0000"/>
                </a:solidFill>
                <a:latin typeface="NikoshBAN" pitchFamily="2" charset="0"/>
                <a:cs typeface="NikoshBAN" pitchFamily="2" charset="0"/>
              </a:rPr>
              <a:t>সৌরজগৎ</a:t>
            </a:r>
            <a:r>
              <a:rPr lang="bn-BD" sz="3600" b="1" dirty="0">
                <a:latin typeface="NikoshBAN" pitchFamily="2" charset="0"/>
                <a:cs typeface="NikoshBAN" pitchFamily="2" charset="0"/>
              </a:rPr>
              <a:t> বলে।সৌরজগতের গ্রহ গুলো হলো- বুধ, শুক্র</a:t>
            </a:r>
            <a:r>
              <a:rPr lang="en-US" sz="3600" b="1" dirty="0">
                <a:latin typeface="NikoshBAN" pitchFamily="2" charset="0"/>
                <a:cs typeface="NikoshBAN" pitchFamily="2" charset="0"/>
              </a:rPr>
              <a:t>, </a:t>
            </a:r>
            <a:r>
              <a:rPr lang="bn-BD" sz="3600" b="1" dirty="0">
                <a:latin typeface="NikoshBAN" pitchFamily="2" charset="0"/>
                <a:cs typeface="NikoshBAN" pitchFamily="2" charset="0"/>
              </a:rPr>
              <a:t>পৃথিবী, মঙ্গল, বৃহস্পতি, শনি, ইউরেনাস ও নেপচুন</a:t>
            </a:r>
            <a:r>
              <a:rPr lang="en-US" sz="3600" b="1" dirty="0">
                <a:latin typeface="NikoshBAN" pitchFamily="2" charset="0"/>
                <a:cs typeface="NikoshBAN" pitchFamily="2" charset="0"/>
              </a:rPr>
              <a:t>।</a:t>
            </a:r>
            <a:r>
              <a:rPr lang="bn-BD" sz="3600" b="1" dirty="0">
                <a:latin typeface="NikoshBAN" pitchFamily="2" charset="0"/>
                <a:cs typeface="NikoshBAN" pitchFamily="2" charset="0"/>
              </a:rPr>
              <a:t> প্লুটো নামক একটি জ্যোতিষ্ককে গ্রহ বলা হতো কিন্তু ২০০৯ সালে বিজ্ঞানীরা সিদ্ধান্ত নেন যে এটি একটি ক্ষুদ্র অ</a:t>
            </a:r>
            <a:r>
              <a:rPr lang="en-US" sz="3600" b="1" dirty="0" err="1">
                <a:latin typeface="NikoshBAN" panose="02000000000000000000" pitchFamily="2" charset="0"/>
                <a:cs typeface="NikoshBAN" panose="02000000000000000000" pitchFamily="2" charset="0"/>
              </a:rPr>
              <a:t>সম্পূর্ণ</a:t>
            </a:r>
            <a:r>
              <a:rPr lang="bn-BD" sz="3600" b="1" dirty="0">
                <a:latin typeface="NikoshBAN" panose="02000000000000000000" pitchFamily="2" charset="0"/>
                <a:cs typeface="NikoshBAN" panose="02000000000000000000" pitchFamily="2" charset="0"/>
              </a:rPr>
              <a:t> গ্রহ।</a:t>
            </a:r>
            <a:r>
              <a:rPr lang="bn-BD" sz="3600" b="1" dirty="0">
                <a:latin typeface="Nikosh" pitchFamily="2" charset="0"/>
                <a:cs typeface="Nikosh" pitchFamily="2" charset="0"/>
              </a:rPr>
              <a:t> </a:t>
            </a:r>
            <a:r>
              <a:rPr lang="bn-BD" sz="3600" b="1" dirty="0">
                <a:latin typeface="NikoshBAN" panose="02000000000000000000" pitchFamily="2" charset="0"/>
                <a:cs typeface="NikoshBAN" panose="02000000000000000000" pitchFamily="2" charset="0"/>
              </a:rPr>
              <a:t>সৌরজগতের প্রাণকেন্দ্র হলো </a:t>
            </a:r>
            <a:r>
              <a:rPr lang="bn-BD" sz="3600" b="1" dirty="0">
                <a:solidFill>
                  <a:srgbClr val="FF0000"/>
                </a:solidFill>
                <a:latin typeface="NikoshBAN" panose="02000000000000000000" pitchFamily="2" charset="0"/>
                <a:cs typeface="NikoshBAN" panose="02000000000000000000" pitchFamily="2" charset="0"/>
              </a:rPr>
              <a:t>সূর্য</a:t>
            </a:r>
            <a:r>
              <a:rPr lang="bn-BD" sz="3600" b="1" dirty="0">
                <a:latin typeface="NikoshBAN" panose="02000000000000000000" pitchFamily="2" charset="0"/>
                <a:cs typeface="NikoshBAN" panose="02000000000000000000" pitchFamily="2" charset="0"/>
              </a:rPr>
              <a:t>। সৌরজগতের ৮ টি গ্রহ, ৪৯ টি উপগ্রহ, হাজার হাজার গ্রহ</a:t>
            </a:r>
            <a:r>
              <a:rPr lang="en-US" sz="3600" b="1" dirty="0" err="1">
                <a:latin typeface="NikoshBAN" panose="02000000000000000000" pitchFamily="2" charset="0"/>
                <a:cs typeface="NikoshBAN" panose="02000000000000000000" pitchFamily="2" charset="0"/>
              </a:rPr>
              <a:t>াণু</a:t>
            </a:r>
            <a:r>
              <a:rPr lang="bn-BD" sz="3600" b="1" dirty="0">
                <a:latin typeface="NikoshBAN" panose="02000000000000000000" pitchFamily="2" charset="0"/>
                <a:cs typeface="NikoshBAN" panose="02000000000000000000" pitchFamily="2" charset="0"/>
              </a:rPr>
              <a:t>পুঞ্জ ও লক্ষ লক্ষ ধুমকেতু রয়েছে। </a:t>
            </a:r>
            <a:r>
              <a:rPr lang="en-US" sz="36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7679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5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1400</TotalTime>
  <Words>737</Words>
  <Application>Microsoft Office PowerPoint</Application>
  <PresentationFormat>On-screen Show (4:3)</PresentationFormat>
  <Paragraphs>149</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Nikosh</vt:lpstr>
      <vt:lpstr>NikoshBAN</vt:lpstr>
      <vt:lpstr>SutonnyMJ</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Sanjoy Bhowmik</cp:lastModifiedBy>
  <cp:revision>235</cp:revision>
  <dcterms:created xsi:type="dcterms:W3CDTF">2018-02-23T14:17:21Z</dcterms:created>
  <dcterms:modified xsi:type="dcterms:W3CDTF">2020-09-30T13:08:22Z</dcterms:modified>
</cp:coreProperties>
</file>