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399" r:id="rId5"/>
    <p:sldId id="264" r:id="rId6"/>
    <p:sldId id="260" r:id="rId7"/>
    <p:sldId id="351" r:id="rId8"/>
    <p:sldId id="400" r:id="rId9"/>
    <p:sldId id="362" r:id="rId10"/>
    <p:sldId id="384" r:id="rId11"/>
    <p:sldId id="385" r:id="rId12"/>
    <p:sldId id="388" r:id="rId13"/>
    <p:sldId id="401" r:id="rId14"/>
    <p:sldId id="389" r:id="rId15"/>
    <p:sldId id="391" r:id="rId16"/>
    <p:sldId id="393" r:id="rId17"/>
    <p:sldId id="392" r:id="rId18"/>
    <p:sldId id="304" r:id="rId19"/>
    <p:sldId id="402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Kalpurush" panose="02000600000000000000" pitchFamily="2" charset="0"/>
              <a:cs typeface="Kalpurush" panose="02000600000000000000" pitchFamily="2" charset="0"/>
            </a:rPr>
            <a:t>৮.৩.৩</a:t>
          </a:r>
          <a:r>
            <a:rPr lang="en-GB" sz="3200" dirty="0">
              <a:latin typeface="Kalpurush" panose="02000600000000000000" pitchFamily="2" charset="0"/>
              <a:cs typeface="Kalpurush" panose="02000600000000000000" pitchFamily="2" charset="0"/>
            </a:rPr>
            <a:t> মৌসুমি ফল ও সবজি কীভাবে সংরক্ষণ করা যায় তা উল্লেখ করতে পারবে। </a:t>
          </a:r>
          <a:endParaRPr lang="en-US" sz="32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1" custLinFactNeighborX="147" custLinFactNeighborY="1696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296599" y="298533"/>
          <a:ext cx="1977332" cy="1384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 rot="-5400000">
        <a:off x="1" y="693999"/>
        <a:ext cx="1384132" cy="593200"/>
      </dsp:txXfrm>
    </dsp:sp>
    <dsp:sp modelId="{A781C34F-D1F5-4C12-A9F6-8413CE885A90}">
      <dsp:nvSpPr>
        <dsp:cNvPr id="0" name=""/>
        <dsp:cNvSpPr/>
      </dsp:nvSpPr>
      <dsp:spPr>
        <a:xfrm rot="5400000">
          <a:off x="4392833" y="-2984968"/>
          <a:ext cx="1285266" cy="7302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Kalpurush" panose="02000600000000000000" pitchFamily="2" charset="0"/>
              <a:cs typeface="Kalpurush" panose="02000600000000000000" pitchFamily="2" charset="0"/>
            </a:rPr>
            <a:t>৮.৩.৩</a:t>
          </a:r>
          <a:r>
            <a:rPr lang="en-GB" sz="3200" kern="1200" dirty="0">
              <a:latin typeface="Kalpurush" panose="02000600000000000000" pitchFamily="2" charset="0"/>
              <a:cs typeface="Kalpurush" panose="02000600000000000000" pitchFamily="2" charset="0"/>
            </a:rPr>
            <a:t> মৌসুমি ফল ও সবজি কীভাবে সংরক্ষণ করা যায় তা উল্লেখ করতে পারবে।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 rot="-5400000">
        <a:off x="1384133" y="86474"/>
        <a:ext cx="7239925" cy="115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171C62-B4BF-437A-B89E-211AAE9CFF4E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334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সবাইকে শুভেচ্ছা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66F18-4EFA-4218-829D-D2A720339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41286"/>
            <a:ext cx="78867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9B56F6-11D3-42AE-804A-EC23EB88A79A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371599" y="358914"/>
            <a:ext cx="9470045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শুকিয়ে………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1371599" y="5739825"/>
            <a:ext cx="947004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রোদে অথবা চুলার আগুনে শুকিয়ে খাদ্য সংরক্ষণ করা যায়।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9D21C-F5F2-41CB-95A7-D5E31D40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45530"/>
            <a:ext cx="4821844" cy="4317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2A8D7-0419-4D9A-80BE-9A6319EB6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45530"/>
            <a:ext cx="4495801" cy="43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D03F3D-9AD6-4A90-A77B-8CE38FBE529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676400" y="420469"/>
            <a:ext cx="8610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যেসব খাবার শুকিয়ে সংরক্ষণ করা হয়…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3239985" y="5715000"/>
            <a:ext cx="102721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ফল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800F8-B823-44E5-ADF4-F77C79F6708F}"/>
              </a:ext>
            </a:extLst>
          </p:cNvPr>
          <p:cNvSpPr txBox="1"/>
          <p:nvPr/>
        </p:nvSpPr>
        <p:spPr>
          <a:xfrm>
            <a:off x="7761339" y="5739825"/>
            <a:ext cx="10016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সবজি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9A7EE-E8A7-46E8-9495-96369B609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45529"/>
            <a:ext cx="4191001" cy="4317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0AFF18-1A8D-478B-A2A6-1D9BD7427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53735"/>
            <a:ext cx="4191001" cy="4308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FAE90-80AF-4094-80B8-504968AAA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3735"/>
            <a:ext cx="4163063" cy="431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A70284-83BD-44EC-B56D-167F351B5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6" y="1253734"/>
            <a:ext cx="4272084" cy="4315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8EB03-F652-4BB7-8267-96E51B4616D0}"/>
              </a:ext>
            </a:extLst>
          </p:cNvPr>
          <p:cNvSpPr txBox="1"/>
          <p:nvPr/>
        </p:nvSpPr>
        <p:spPr>
          <a:xfrm>
            <a:off x="3200400" y="5717857"/>
            <a:ext cx="105582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মাছ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4BFFE-3CB3-4D9B-B6D2-64152C13D062}"/>
              </a:ext>
            </a:extLst>
          </p:cNvPr>
          <p:cNvSpPr txBox="1"/>
          <p:nvPr/>
        </p:nvSpPr>
        <p:spPr>
          <a:xfrm>
            <a:off x="7696200" y="5739825"/>
            <a:ext cx="10016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মাংস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D8300-86D7-4BB0-945F-B432E6333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32243"/>
            <a:ext cx="4191001" cy="4330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84242F-4397-423E-AF51-08D993282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7" y="1232243"/>
            <a:ext cx="4272084" cy="43303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7BE43E-D7AD-4762-AC33-212C18143DFB}"/>
              </a:ext>
            </a:extLst>
          </p:cNvPr>
          <p:cNvSpPr txBox="1"/>
          <p:nvPr/>
        </p:nvSpPr>
        <p:spPr>
          <a:xfrm>
            <a:off x="3200400" y="5739825"/>
            <a:ext cx="110929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শস্য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2B769-2BA1-428C-8945-7495BD5C0072}"/>
              </a:ext>
            </a:extLst>
          </p:cNvPr>
          <p:cNvSpPr txBox="1"/>
          <p:nvPr/>
        </p:nvSpPr>
        <p:spPr>
          <a:xfrm>
            <a:off x="7924800" y="5739825"/>
            <a:ext cx="8499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ডাল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9" grpId="1"/>
      <p:bldP spid="12" grpId="0"/>
      <p:bldP spid="12" grpId="1"/>
      <p:bldP spid="14" grpId="0"/>
      <p:bldP spid="14" grpId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C6B632-E894-4100-9DFF-BC518594F4A4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2">
            <a:extLst>
              <a:ext uri="{FF2B5EF4-FFF2-40B4-BE49-F238E27FC236}">
                <a16:creationId xmlns:a16="http://schemas.microsoft.com/office/drawing/2014/main" id="{B7FFFB37-B3C7-439C-BFE4-655027EAEA9B}"/>
              </a:ext>
            </a:extLst>
          </p:cNvPr>
          <p:cNvSpPr/>
          <p:nvPr/>
        </p:nvSpPr>
        <p:spPr>
          <a:xfrm>
            <a:off x="2133600" y="304800"/>
            <a:ext cx="3276600" cy="1786083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F9F0F-3B8E-47B2-81CE-DBB3756E0C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04800"/>
            <a:ext cx="2133600" cy="1690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25400-D48E-41C7-9C35-755779901881}"/>
              </a:ext>
            </a:extLst>
          </p:cNvPr>
          <p:cNvSpPr txBox="1"/>
          <p:nvPr/>
        </p:nvSpPr>
        <p:spPr>
          <a:xfrm>
            <a:off x="1066800" y="4538008"/>
            <a:ext cx="83058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বালক জোড়ঃ খাদ্য সংরক্ষণের উপায়গুলো কী কী তা জোড়ায়</a:t>
            </a:r>
          </a:p>
          <a:p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আলোচনা করে লেখ। </a:t>
            </a:r>
          </a:p>
          <a:p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বালিকা জোড়ঃ যে সব খাবার শুকিয়ে সংরক্ষণ করা যায় তার</a:t>
            </a:r>
          </a:p>
          <a:p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কয়েকটি নাম জোড়ায় আলোচনা করে লেখ।   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0F871F-82A9-4160-8435-74D76688E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43283"/>
            <a:ext cx="6286500" cy="21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C6B632-E894-4100-9DFF-BC518594F4A4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828800" y="358914"/>
            <a:ext cx="83820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বোতলজাত/টিনজাত করে………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1710110" y="5562600"/>
            <a:ext cx="8500690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খাদ্যদ্রব্য নির্দিষ্ট তাপমাত্রায় নির্দিষ্ট সময় ধরে উত্তপ্ত করে </a:t>
            </a:r>
          </a:p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বোতলে ভরে সংরক্ষণ করা যায়।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E4B2B-EA0C-45F8-8D99-6D5BC2DF1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8382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E96E91-6C76-4EB0-AA54-3F46C302D4D4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752600" y="405825"/>
            <a:ext cx="86868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যেসব খাবার বোতলজাত করে সংরক্ষণ করা হয়…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3188678" y="5739825"/>
            <a:ext cx="11547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ফল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800F8-B823-44E5-ADF4-F77C79F6708F}"/>
              </a:ext>
            </a:extLst>
          </p:cNvPr>
          <p:cNvSpPr txBox="1"/>
          <p:nvPr/>
        </p:nvSpPr>
        <p:spPr>
          <a:xfrm>
            <a:off x="7836878" y="5816025"/>
            <a:ext cx="11547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সবজি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8F2EF-4B70-47DD-A0F8-58D144B5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232243"/>
            <a:ext cx="4234914" cy="4330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5734C-F7B3-4983-AE17-26E953970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9" y="1233414"/>
            <a:ext cx="4234910" cy="4329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C3F27-F846-4887-968F-8E2316E15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6" y="1232242"/>
            <a:ext cx="4234909" cy="4354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0688C-7493-4692-9B95-044C33206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7" y="1207417"/>
            <a:ext cx="4234915" cy="4354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763ED-9B15-4B73-81E9-4F5AF39C06FD}"/>
              </a:ext>
            </a:extLst>
          </p:cNvPr>
          <p:cNvSpPr txBox="1"/>
          <p:nvPr/>
        </p:nvSpPr>
        <p:spPr>
          <a:xfrm>
            <a:off x="3200400" y="5739825"/>
            <a:ext cx="11547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মাছ 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08E87-39E9-4C5D-BC4A-1DC09666C22B}"/>
              </a:ext>
            </a:extLst>
          </p:cNvPr>
          <p:cNvSpPr txBox="1"/>
          <p:nvPr/>
        </p:nvSpPr>
        <p:spPr>
          <a:xfrm>
            <a:off x="7924800" y="5816025"/>
            <a:ext cx="95983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মাংস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9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C9C150-DE8D-4E9B-A48D-24FF954C4693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2438400" y="297359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রেফ্রিজারেশন………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2406114" y="5486400"/>
            <a:ext cx="742368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রেফ্রিজারেশন হচ্ছে এক ধরনের প্রক্রিয়া যার মাধ্যমে ঠান্ডায় খাদ্য সংরক্ষণ করা যায়।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85679-E633-48D8-9D16-6E7A2705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14" y="1066801"/>
            <a:ext cx="742368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C2E4E9-E172-47E4-B3A7-0B5418FF77FB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828800" y="482025"/>
            <a:ext cx="86868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যেসব খাবার রেফ্রিজারেশন করে সংরক্ষণ করা হয়…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3113933" y="5717857"/>
            <a:ext cx="107706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ফল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800F8-B823-44E5-ADF4-F77C79F6708F}"/>
              </a:ext>
            </a:extLst>
          </p:cNvPr>
          <p:cNvSpPr txBox="1"/>
          <p:nvPr/>
        </p:nvSpPr>
        <p:spPr>
          <a:xfrm>
            <a:off x="7838332" y="5706342"/>
            <a:ext cx="107706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সবজি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87DEA-A421-4800-9AE0-429463BC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33413"/>
            <a:ext cx="4158714" cy="432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BA82CB-B761-423B-8D4E-A8950593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6" y="1233413"/>
            <a:ext cx="4311113" cy="4329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3C0DF-934A-487E-A900-930FD19B4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33412"/>
            <a:ext cx="4158714" cy="4329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63A19-F7A5-46CD-B9F7-0C10C484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6" y="1233412"/>
            <a:ext cx="4311112" cy="43291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663A59-17CF-4B97-A2C5-5031F6C768FA}"/>
              </a:ext>
            </a:extLst>
          </p:cNvPr>
          <p:cNvSpPr txBox="1"/>
          <p:nvPr/>
        </p:nvSpPr>
        <p:spPr>
          <a:xfrm>
            <a:off x="3168176" y="5717857"/>
            <a:ext cx="94662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মাছ 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49BC6-6D33-478D-8508-445EBFDEBA99}"/>
              </a:ext>
            </a:extLst>
          </p:cNvPr>
          <p:cNvSpPr txBox="1"/>
          <p:nvPr/>
        </p:nvSpPr>
        <p:spPr>
          <a:xfrm>
            <a:off x="7924800" y="5706342"/>
            <a:ext cx="94662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মাংস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9" grpId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C2461E-3A4A-4537-94D2-292049426146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2438400" y="358914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খাবার সংরক্ষণের অন্যান্য উপায়………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4572000" y="5867400"/>
            <a:ext cx="2895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আচার তৈরি করে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778DD-D01C-49A5-8C1E-2D993107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32" y="1160270"/>
            <a:ext cx="7391400" cy="4611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D89A3-F474-4D50-AA04-E6251CCF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160270"/>
            <a:ext cx="7391399" cy="4707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CFA8D-2505-443C-AE01-A339EEC945BB}"/>
              </a:ext>
            </a:extLst>
          </p:cNvPr>
          <p:cNvSpPr txBox="1"/>
          <p:nvPr/>
        </p:nvSpPr>
        <p:spPr>
          <a:xfrm>
            <a:off x="4191000" y="5859959"/>
            <a:ext cx="37338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বেশি করে লবণ দিয়ে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C0E63-7C5D-4C20-A490-BE94983CC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14" y="1092944"/>
            <a:ext cx="7423686" cy="4774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7A37DC-C4FB-4805-BB57-696B655C8A01}"/>
              </a:ext>
            </a:extLst>
          </p:cNvPr>
          <p:cNvSpPr txBox="1"/>
          <p:nvPr/>
        </p:nvSpPr>
        <p:spPr>
          <a:xfrm>
            <a:off x="5105400" y="5867400"/>
            <a:ext cx="18288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বরফ দিয়ে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636818-FA65-41F7-8275-9F5B5C33156A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2">
            <a:extLst>
              <a:ext uri="{FF2B5EF4-FFF2-40B4-BE49-F238E27FC236}">
                <a16:creationId xmlns:a16="http://schemas.microsoft.com/office/drawing/2014/main" id="{97A6084A-91F4-4B85-854B-9167CC937C65}"/>
              </a:ext>
            </a:extLst>
          </p:cNvPr>
          <p:cNvSpPr/>
          <p:nvPr/>
        </p:nvSpPr>
        <p:spPr>
          <a:xfrm>
            <a:off x="2057400" y="363596"/>
            <a:ext cx="3352800" cy="1312804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3BD0A-7E10-4FFA-8320-205453E7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307" y="363596"/>
            <a:ext cx="2295307" cy="1285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C18AC-AE3E-4860-92C4-77B6C5DF95A4}"/>
              </a:ext>
            </a:extLst>
          </p:cNvPr>
          <p:cNvSpPr txBox="1"/>
          <p:nvPr/>
        </p:nvSpPr>
        <p:spPr>
          <a:xfrm>
            <a:off x="838200" y="4110097"/>
            <a:ext cx="33528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বোতল দল</a:t>
            </a: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বোতলজাত সংরক্ষণ পদ্ধতি সম্পর্কে দুটি বাক্য লেখ।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908BC-C3E1-4FCC-9AA7-FE7C799ECC11}"/>
              </a:ext>
            </a:extLst>
          </p:cNvPr>
          <p:cNvSpPr txBox="1"/>
          <p:nvPr/>
        </p:nvSpPr>
        <p:spPr>
          <a:xfrm>
            <a:off x="4343400" y="4110097"/>
            <a:ext cx="33528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রেফ্রিজারেশন দল</a:t>
            </a: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রেফ্রিজারেশন সংরক্ষণ পদ্ধতি সম্পর্কে দুটি বাক্য লেখ।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E1AB6-7DB9-4B00-A4C9-18F3BC4139AE}"/>
              </a:ext>
            </a:extLst>
          </p:cNvPr>
          <p:cNvSpPr txBox="1"/>
          <p:nvPr/>
        </p:nvSpPr>
        <p:spPr>
          <a:xfrm>
            <a:off x="7924800" y="4110097"/>
            <a:ext cx="32004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 দল</a:t>
            </a: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সংরক্ষণের অন্যান্য পদ্ধতিগুলোর নাম লেখ।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865B9D-65D6-4DBF-9D7D-F292394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470"/>
            <a:ext cx="3352800" cy="206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247BEE-4BB4-4CFF-9917-8EC5FC4BF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48470"/>
            <a:ext cx="3352800" cy="206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E6A819-A5AD-44A7-9EC2-1961AA212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32930"/>
            <a:ext cx="3200400" cy="2177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636818-FA65-41F7-8275-9F5B5C33156A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9279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373" y="28271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পাঠ্যবইয়ের সাথে সংযোগ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37039"/>
            <a:ext cx="932352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পাঠ্যবইয়ের ৫১ পৃষ্টার  ‘‘আমরা কী কী</a:t>
            </a:r>
          </a:p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……করা হয়’’ পর্যন্ত সবাই নীরবে পড়।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11042-D2B1-437B-885D-0C15C5CEC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3821"/>
            <a:ext cx="4522922" cy="4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3BF74D-4B96-4E46-BE07-D5B591893DF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57400" y="381000"/>
            <a:ext cx="8229600" cy="60768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</a:t>
            </a:r>
          </a:p>
          <a:p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F8BE4-86BC-43C9-AA97-6915F15C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905000"/>
            <a:ext cx="1905000" cy="1905000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21138C-DB93-404A-B76E-C74FB750A611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572" y="2613979"/>
            <a:ext cx="665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লেখঃ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610591" y="38862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প্রশ্ন(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সংরক্ষণের উপায়গুলো কী কী?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1576169" y="4495800"/>
            <a:ext cx="1008243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প্রশ্ন(</a:t>
            </a:r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সংরক্ষণের অন্যান্য উপায়গুলোর নাম লেখ।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1649278" y="3200400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প্রশ্ন(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কীভাবে নষ্ট হয়?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BED43D60-D668-486A-9DCA-08EA2CBE6E57}"/>
              </a:ext>
            </a:extLst>
          </p:cNvPr>
          <p:cNvSpPr/>
          <p:nvPr/>
        </p:nvSpPr>
        <p:spPr>
          <a:xfrm>
            <a:off x="2415572" y="453795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1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BC17B-9A03-43F6-B303-E6EFC20AE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44284"/>
            <a:ext cx="4108511" cy="2186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F981F-FA4A-496B-A75F-6788B35736BE}"/>
              </a:ext>
            </a:extLst>
          </p:cNvPr>
          <p:cNvSpPr txBox="1"/>
          <p:nvPr/>
        </p:nvSpPr>
        <p:spPr>
          <a:xfrm>
            <a:off x="1676400" y="5021759"/>
            <a:ext cx="9220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প্রশ্ন(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কোন কোন খাবারগুলো সংরক্ষণ করতে পারি?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58F42-F967-4C5D-B519-010BC9C846FA}"/>
              </a:ext>
            </a:extLst>
          </p:cNvPr>
          <p:cNvSpPr txBox="1"/>
          <p:nvPr/>
        </p:nvSpPr>
        <p:spPr>
          <a:xfrm>
            <a:off x="1676400" y="5631359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প্রশ্ন(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কেন খাদ্য সংরক্ষণ করি?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E04933-1613-4E0A-98AA-A00EE10984FE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609600"/>
            <a:ext cx="670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108" y="4526340"/>
            <a:ext cx="475169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বাড়িতে যেসব উপায়ে খাদ্য সংরক্ষণ করে তার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একটি তালিকা করে আনবে।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8" y="2028885"/>
            <a:ext cx="3646720" cy="452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24C9A-4A8E-4360-979B-8B869CA54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08" y="1524001"/>
            <a:ext cx="4827892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3B03D7-1284-44DD-A6C1-421E637D6B87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114" y="5842337"/>
            <a:ext cx="7239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AE4B8-E0AD-4375-8DBB-C439E07F0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799"/>
            <a:ext cx="8077200" cy="4939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DA4E1E-E95B-489A-BD0E-7826B06E5D8E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Internal Storage 1"/>
          <p:cNvSpPr/>
          <p:nvPr/>
        </p:nvSpPr>
        <p:spPr>
          <a:xfrm>
            <a:off x="2406114" y="457200"/>
            <a:ext cx="7652286" cy="600069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US" sz="36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GB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তৃতীয়</a:t>
            </a:r>
            <a:endParaRPr lang="bn-IN" sz="3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GB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  <a:endParaRPr lang="bn-IN" sz="3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GB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খাদ্য সংরক্ষণ</a:t>
            </a:r>
            <a:endParaRPr lang="bn-IN" sz="3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 “</a:t>
            </a:r>
            <a:r>
              <a:rPr lang="en-GB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কী কী</a:t>
            </a:r>
            <a:r>
              <a:rPr lang="en-US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…করা হয়</a:t>
            </a:r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</a:p>
          <a:p>
            <a:r>
              <a:rPr lang="bn-IN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৪০</a:t>
            </a:r>
            <a:r>
              <a:rPr lang="en-GB" sz="3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0"/>
            <a:ext cx="224990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25E469-71EC-4B19-8CDB-62B6BFC9D18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CE1C6-19FE-4F56-BF96-DE3CBAB11F72}"/>
              </a:ext>
            </a:extLst>
          </p:cNvPr>
          <p:cNvSpPr txBox="1"/>
          <p:nvPr/>
        </p:nvSpPr>
        <p:spPr>
          <a:xfrm>
            <a:off x="2667000" y="75381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এসো আমরা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 সবাই কিছু ছবি দেখি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C41A8-B9AA-476A-9A51-93B38155BBE2}"/>
              </a:ext>
            </a:extLst>
          </p:cNvPr>
          <p:cNvSpPr txBox="1"/>
          <p:nvPr/>
        </p:nvSpPr>
        <p:spPr>
          <a:xfrm>
            <a:off x="3429000" y="569440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কী বুঝতে পারলে???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EA66D-F902-444E-BDA7-3E9B5CDA1F7F}"/>
              </a:ext>
            </a:extLst>
          </p:cNvPr>
          <p:cNvSpPr txBox="1"/>
          <p:nvPr/>
        </p:nvSpPr>
        <p:spPr>
          <a:xfrm>
            <a:off x="9215034" y="3505200"/>
            <a:ext cx="213876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Kalpurush" panose="02000600000000000000" pitchFamily="2" charset="0"/>
                <a:cs typeface="Kalpurush" panose="02000600000000000000" pitchFamily="2" charset="0"/>
              </a:rPr>
              <a:t>ঠিক বলেছ</a:t>
            </a:r>
            <a:r>
              <a:rPr lang="as-IN" sz="30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endParaRPr lang="en-GB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64089A-B5A2-410F-8DEC-D1F079654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0278"/>
            <a:ext cx="2694325" cy="1936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895EA6-6116-42EC-BE41-53CC7F7F1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2" y="3547932"/>
            <a:ext cx="2688463" cy="19384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15A086-F19A-45D5-A617-A1AF816AC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47932"/>
            <a:ext cx="2543949" cy="1923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1C83ED-E232-4881-8D55-C6DA04C4D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696"/>
            <a:ext cx="2694325" cy="1969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FF520-BCCC-4994-809C-0420A3809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2" y="1458694"/>
            <a:ext cx="2688463" cy="19691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5E81F9-1BB1-4935-9920-9D2DC846C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58694"/>
            <a:ext cx="2543948" cy="19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A627C4-D8DA-4A45-A701-41B30407D7C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656312" y="45720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66800" y="4343400"/>
            <a:ext cx="5410200" cy="1676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সংরক্ষণ</a:t>
            </a:r>
            <a:endParaRPr lang="en-US" sz="36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10511-F3F3-4442-BD06-3FD5A856D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09" y="1524000"/>
            <a:ext cx="4609681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25E469-71EC-4B19-8CDB-62B6BFC9D18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419600" y="6858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4943638"/>
              </p:ext>
            </p:extLst>
          </p:nvPr>
        </p:nvGraphicFramePr>
        <p:xfrm>
          <a:off x="1649278" y="2969568"/>
          <a:ext cx="8686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085728-753A-4B72-91F5-6ED24627E6E5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066800" y="304800"/>
            <a:ext cx="9982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ভালোমতো লক্ষ্য কর…</a:t>
            </a:r>
            <a:endParaRPr lang="en-GB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30F61-294C-49D6-AB2F-D4003A05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8713"/>
            <a:ext cx="4953003" cy="387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03FA9-168F-4AF8-B05C-9F0D8BFC4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126367"/>
            <a:ext cx="4876798" cy="3889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E0126-CC22-49A8-884F-77CEE4E19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126367"/>
            <a:ext cx="4953000" cy="3889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56CD70-0327-456D-8DEB-FFCF4C930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6368"/>
            <a:ext cx="4952999" cy="3889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0F858F-B05F-4A90-BBAF-61247C9B7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26367"/>
            <a:ext cx="4952997" cy="3889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642DFB-4185-4DCB-8390-836FF1513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3" y="1126367"/>
            <a:ext cx="4953005" cy="3889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792860" y="5715000"/>
            <a:ext cx="1021596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ভালো ও তাজা খাবার আমাদের স্বাস্থ্য ভালো রাখে ও শক্তি জোগায়।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798025" y="5181600"/>
            <a:ext cx="1063197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শরীরের বৃদ্ধি এবং বেঁচে থাকার জন্য আমরা নানা রকমের খাবার খাই।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20ADFE-2ABF-4D62-809B-278A212DEE84}"/>
              </a:ext>
            </a:extLst>
          </p:cNvPr>
          <p:cNvSpPr txBox="1"/>
          <p:nvPr/>
        </p:nvSpPr>
        <p:spPr>
          <a:xfrm>
            <a:off x="1295400" y="5707559"/>
            <a:ext cx="9525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পোকামাকড় ও জীবাণু খাদ্যে মিশে গেলে খাবার নষ্ট হয়।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D331C-E23C-4DD7-A8F3-8218CE646D15}"/>
              </a:ext>
            </a:extLst>
          </p:cNvPr>
          <p:cNvSpPr txBox="1"/>
          <p:nvPr/>
        </p:nvSpPr>
        <p:spPr>
          <a:xfrm>
            <a:off x="1295400" y="5206425"/>
            <a:ext cx="90291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বাসি-পচা খাবার আমাদের অসুস্থ ও দুর্বল করে।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B1CD8-6D74-443E-BDCB-68DA589D28C2}"/>
              </a:ext>
            </a:extLst>
          </p:cNvPr>
          <p:cNvSpPr txBox="1"/>
          <p:nvPr/>
        </p:nvSpPr>
        <p:spPr>
          <a:xfrm>
            <a:off x="1446145" y="5181600"/>
            <a:ext cx="891705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জীবাণুর কারণে খাবার পচে।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40C0B-B9D8-4328-99CF-6AFC918396B6}"/>
              </a:ext>
            </a:extLst>
          </p:cNvPr>
          <p:cNvSpPr txBox="1"/>
          <p:nvPr/>
        </p:nvSpPr>
        <p:spPr>
          <a:xfrm>
            <a:off x="1446145" y="5715000"/>
            <a:ext cx="952665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যাতে নষ্ট না হয় সে জন্য খাদ্য সংরক্ষণ করা উচিত।</a:t>
            </a:r>
            <a:r>
              <a:rPr lang="en-GB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1" grpId="0"/>
      <p:bldP spid="11" grpId="1"/>
      <p:bldP spid="16" grpId="0"/>
      <p:bldP spid="16" grpId="1"/>
      <p:bldP spid="15" grpId="0" animBg="1"/>
      <p:bldP spid="15" grpId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9DEE3E-1670-450E-A75E-07B191B54C83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7D1E1-9474-42F8-B113-190279ADA202}"/>
              </a:ext>
            </a:extLst>
          </p:cNvPr>
          <p:cNvSpPr txBox="1"/>
          <p:nvPr/>
        </p:nvSpPr>
        <p:spPr>
          <a:xfrm>
            <a:off x="3026439" y="5923002"/>
            <a:ext cx="672716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১)</a:t>
            </a:r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 আমাদের কেন খাদ্য সংরক্ষণ করা উচিত?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0AA0A23E-392B-4D71-B574-62FB0203A1D8}"/>
              </a:ext>
            </a:extLst>
          </p:cNvPr>
          <p:cNvSpPr/>
          <p:nvPr/>
        </p:nvSpPr>
        <p:spPr>
          <a:xfrm>
            <a:off x="2667000" y="5334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EC553C-A817-40F5-B0D3-B42A625F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99052"/>
            <a:ext cx="2639483" cy="1754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A7FA37-6E50-4367-95AE-8E559627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38" y="2634617"/>
            <a:ext cx="6498561" cy="31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239440-12BC-4532-8D33-A2526A4352D7}"/>
              </a:ext>
            </a:extLst>
          </p:cNvPr>
          <p:cNvSpPr/>
          <p:nvPr/>
        </p:nvSpPr>
        <p:spPr>
          <a:xfrm>
            <a:off x="266700" y="152400"/>
            <a:ext cx="11658600" cy="6553200"/>
          </a:xfrm>
          <a:prstGeom prst="roundRect">
            <a:avLst/>
          </a:prstGeom>
          <a:solidFill>
            <a:schemeClr val="bg1"/>
          </a:solidFill>
          <a:ln w="69850" cap="rnd" cmpd="tri">
            <a:solidFill>
              <a:srgbClr val="7030A0">
                <a:alpha val="6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2047607" y="282714"/>
            <a:ext cx="8315593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সংরক্ষণের উপায়গুলো কী কী???</a:t>
            </a:r>
            <a:endParaRPr lang="en-GB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2047608" y="5252078"/>
            <a:ext cx="79443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প্রধানত তিন উপায়ে খাদ্য সংরক্ষণ করা হয়। 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A3A6C-44BF-4DD5-98A3-14F6285CD36A}"/>
              </a:ext>
            </a:extLst>
          </p:cNvPr>
          <p:cNvSpPr txBox="1"/>
          <p:nvPr/>
        </p:nvSpPr>
        <p:spPr>
          <a:xfrm>
            <a:off x="2047608" y="5824099"/>
            <a:ext cx="87063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alpurush" panose="02000600000000000000" pitchFamily="2" charset="0"/>
                <a:cs typeface="Kalpurush" panose="02000600000000000000" pitchFamily="2" charset="0"/>
              </a:rPr>
              <a:t>শুকিয়ে, বোতলজাত/টিনজাত করে এবং রেফ্রিজারেশন।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CA709-7A4C-466E-A961-645CF9BFE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07" y="1061462"/>
            <a:ext cx="8315593" cy="40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3477</TotalTime>
  <Words>432</Words>
  <Application>Microsoft Office PowerPoint</Application>
  <PresentationFormat>Widescreen</PresentationFormat>
  <Paragraphs>91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BUSHRA-iT</cp:lastModifiedBy>
  <cp:revision>624</cp:revision>
  <dcterms:created xsi:type="dcterms:W3CDTF">2006-08-16T00:00:00Z</dcterms:created>
  <dcterms:modified xsi:type="dcterms:W3CDTF">2020-10-03T09:44:28Z</dcterms:modified>
</cp:coreProperties>
</file>