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1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5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1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7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9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8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0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4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286A-A7A3-45C1-8BE9-49FAB4B33D5D}" type="datetimeFigureOut">
              <a:rPr lang="en-US" smtClean="0"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8C0A-714A-4F47-91A2-9ED16595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3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mailto:ziahoque63@gma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8221" y="379378"/>
            <a:ext cx="6167335" cy="1157591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accent4">
                    <a:lumMod val="50000"/>
                  </a:schemeClr>
                </a:solidFill>
                <a:latin typeface="Bodoni MT Black" panose="02070A03080606020203" pitchFamily="18" charset="0"/>
              </a:rPr>
              <a:t>WELCOME</a:t>
            </a:r>
            <a:endParaRPr lang="en-US" sz="7200" b="1" dirty="0">
              <a:solidFill>
                <a:schemeClr val="accent4">
                  <a:lumMod val="50000"/>
                </a:schemeClr>
              </a:solidFill>
              <a:latin typeface="Bodoni MT Black" panose="02070A030806060202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543" y="2052537"/>
            <a:ext cx="8190689" cy="446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9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889115" y="252919"/>
            <a:ext cx="5904689" cy="1361873"/>
          </a:xfrm>
          <a:prstGeom prst="leftRightArrow">
            <a:avLst/>
          </a:prstGeom>
          <a:solidFill>
            <a:schemeClr val="bg2">
              <a:lumMod val="9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smtClean="0">
                <a:solidFill>
                  <a:schemeClr val="accent4">
                    <a:lumMod val="50000"/>
                  </a:schemeClr>
                </a:solidFill>
              </a:rPr>
              <a:t>Simple</a:t>
            </a:r>
            <a:r>
              <a:rPr lang="en-US" sz="4800" b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800" b="1" u="sng" dirty="0" smtClean="0">
                <a:solidFill>
                  <a:srgbClr val="C00000"/>
                </a:solidFill>
              </a:rPr>
              <a:t>to</a:t>
            </a:r>
            <a:r>
              <a:rPr lang="en-US" sz="4800" b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800" b="1" u="sng" dirty="0" smtClean="0">
                <a:solidFill>
                  <a:schemeClr val="accent4">
                    <a:lumMod val="50000"/>
                  </a:schemeClr>
                </a:solidFill>
              </a:rPr>
              <a:t>Complex</a:t>
            </a:r>
            <a:endParaRPr lang="en-US" sz="4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976" y="1877599"/>
            <a:ext cx="11220854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</a:rPr>
              <a:t>Rule-1: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A simple sentence having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present participle</a:t>
            </a:r>
            <a:r>
              <a:rPr lang="en-US" sz="3200" b="1" dirty="0" smtClean="0"/>
              <a:t> is transferred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into complex by adding </a:t>
            </a:r>
            <a:r>
              <a:rPr lang="en-US" sz="3200" b="1" dirty="0" smtClean="0">
                <a:solidFill>
                  <a:srgbClr val="C00000"/>
                </a:solidFill>
              </a:rPr>
              <a:t>since/as/when</a:t>
            </a:r>
            <a:r>
              <a:rPr lang="en-US" sz="3200" b="1" dirty="0" smtClean="0"/>
              <a:t>. Subject and verb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of the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sentence follow the 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sentence.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976" y="4721581"/>
            <a:ext cx="10763654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Structure:</a:t>
            </a:r>
            <a:r>
              <a:rPr lang="en-US" sz="3600" b="1" dirty="0" smtClean="0"/>
              <a:t> When/since/</a:t>
            </a:r>
            <a:r>
              <a:rPr lang="en-US" sz="3600" b="1" dirty="0" err="1" smtClean="0"/>
              <a:t>as+subject+verb+ext</a:t>
            </a:r>
            <a:r>
              <a:rPr lang="en-US" sz="3600" b="1" dirty="0" smtClean="0"/>
              <a:t>.+comma(,)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+subject+verb+others.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976" y="3792032"/>
            <a:ext cx="7777262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N.B:</a:t>
            </a:r>
            <a:r>
              <a:rPr lang="en-US" sz="3200" b="1" dirty="0" smtClean="0"/>
              <a:t> For cause&gt; </a:t>
            </a:r>
            <a:r>
              <a:rPr lang="en-US" sz="3200" b="1" dirty="0" smtClean="0">
                <a:solidFill>
                  <a:srgbClr val="C00000"/>
                </a:solidFill>
              </a:rPr>
              <a:t>since/as</a:t>
            </a:r>
            <a:r>
              <a:rPr lang="en-US" sz="3200" b="1" dirty="0" smtClean="0"/>
              <a:t> and for time&gt; </a:t>
            </a:r>
            <a:r>
              <a:rPr lang="en-US" sz="3200" b="1" dirty="0" smtClean="0">
                <a:solidFill>
                  <a:srgbClr val="C00000"/>
                </a:solidFill>
              </a:rPr>
              <a:t>when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0427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173166" y="321014"/>
            <a:ext cx="3745149" cy="982492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Examples</a:t>
            </a:r>
            <a:endParaRPr lang="en-US" sz="6600" b="1" u="sng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465" y="1848256"/>
            <a:ext cx="11690680" cy="4154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Simple</a:t>
            </a:r>
            <a:r>
              <a:rPr lang="en-US" sz="4000" b="1" dirty="0" smtClean="0"/>
              <a:t>: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Seeing the teacher, the students stopped making noise.</a:t>
            </a:r>
          </a:p>
          <a:p>
            <a:endParaRPr lang="en-US" sz="800" b="1" dirty="0" smtClean="0"/>
          </a:p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4000" b="1" dirty="0" smtClean="0"/>
              <a:t>: </a:t>
            </a:r>
            <a:r>
              <a:rPr lang="en-US" sz="4000" b="1" dirty="0" smtClean="0">
                <a:solidFill>
                  <a:srgbClr val="C00000"/>
                </a:solidFill>
              </a:rPr>
              <a:t>Since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the students saw the teacher, they stopped making noise.</a:t>
            </a:r>
          </a:p>
          <a:p>
            <a:endParaRPr lang="en-US" sz="600" b="1" dirty="0" smtClean="0"/>
          </a:p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Simple</a:t>
            </a:r>
            <a:r>
              <a:rPr lang="en-US" sz="4000" b="1" dirty="0" smtClean="0"/>
              <a:t>: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Closing the door, I went back to work.</a:t>
            </a:r>
          </a:p>
          <a:p>
            <a:endParaRPr lang="en-US" sz="1000" b="1" dirty="0" smtClean="0"/>
          </a:p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4000" b="1" dirty="0" smtClean="0"/>
              <a:t>: </a:t>
            </a:r>
            <a:r>
              <a:rPr lang="en-US" sz="4000" b="1" dirty="0" smtClean="0">
                <a:solidFill>
                  <a:srgbClr val="C00000"/>
                </a:solidFill>
              </a:rPr>
              <a:t>When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I closed the door, I went back to work.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4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2699" y="350196"/>
            <a:ext cx="3667327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Bodoni MT" panose="02070603080606020203" pitchFamily="18" charset="0"/>
              </a:rPr>
              <a:t>Single Work</a:t>
            </a:r>
            <a:endParaRPr lang="en-US" sz="5400" b="1" dirty="0">
              <a:latin typeface="Bodoni MT" panose="02070603080606020203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9503923" y="588124"/>
            <a:ext cx="1750980" cy="447473"/>
          </a:xfrm>
          <a:prstGeom prst="flowChartAlternateProcess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 minutes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2076" y="1615430"/>
            <a:ext cx="10964694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i="1" dirty="0" smtClean="0"/>
              <a:t>Transform the following sentences into 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4000" b="1" i="1" dirty="0" smtClean="0"/>
              <a:t>.</a:t>
            </a:r>
            <a:endParaRPr lang="en-US" sz="40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02076" y="2726775"/>
            <a:ext cx="10964694" cy="320087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Bell MT" panose="02020503060305020303" pitchFamily="18" charset="0"/>
              </a:rPr>
              <a:t>1.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Leading a sorrowful life, he was called Dukhu Mia.</a:t>
            </a:r>
          </a:p>
          <a:p>
            <a:endParaRPr lang="en-US" sz="800" b="1" dirty="0" smtClean="0">
              <a:solidFill>
                <a:schemeClr val="tx1">
                  <a:lumMod val="95000"/>
                  <a:lumOff val="5000"/>
                </a:schemeClr>
              </a:solidFill>
              <a:latin typeface="Bell MT" panose="02020503060305020303" pitchFamily="18" charset="0"/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2. Putting a white mark on the door, the robbers went</a:t>
            </a:r>
          </a:p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   back to the forest.</a:t>
            </a:r>
          </a:p>
          <a:p>
            <a:endParaRPr lang="en-US" sz="600" b="1" dirty="0" smtClean="0">
              <a:solidFill>
                <a:schemeClr val="tx1">
                  <a:lumMod val="95000"/>
                  <a:lumOff val="5000"/>
                </a:schemeClr>
              </a:solidFill>
              <a:latin typeface="Bell MT" panose="02020503060305020303" pitchFamily="18" charset="0"/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3. Finishing his duty, he left the office.</a:t>
            </a:r>
          </a:p>
          <a:p>
            <a:endParaRPr lang="en-US" sz="800" b="1" dirty="0" smtClean="0">
              <a:solidFill>
                <a:schemeClr val="tx1">
                  <a:lumMod val="95000"/>
                  <a:lumOff val="5000"/>
                </a:schemeClr>
              </a:solidFill>
              <a:latin typeface="Bell MT" panose="02020503060305020303" pitchFamily="18" charset="0"/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4. On his waking up, it was raining.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4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113" y="535022"/>
            <a:ext cx="6235431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odoni MT" panose="02070603080606020203" pitchFamily="18" charset="0"/>
              </a:rPr>
              <a:t>Let’s check the answers.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114" y="2013626"/>
            <a:ext cx="10787975" cy="37087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Since he led a sorrowful life, he was called Dukhu Mia.</a:t>
            </a:r>
          </a:p>
          <a:p>
            <a:endParaRPr lang="en-US" sz="1400" b="1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40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2. When the robbers put a white mark on the door,</a:t>
            </a:r>
          </a:p>
          <a:p>
            <a:r>
              <a:rPr lang="en-US" sz="40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40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  they went back to the forest.</a:t>
            </a:r>
          </a:p>
          <a:p>
            <a:endParaRPr lang="en-US" sz="1100" b="1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40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3. When he finished his duty, he left the office.</a:t>
            </a:r>
          </a:p>
          <a:p>
            <a:endParaRPr lang="en-US" sz="1400" b="1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40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4. When he woke up, it was raining.</a:t>
            </a:r>
            <a:endParaRPr lang="en-US" sz="4000" b="1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2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301" y="698478"/>
            <a:ext cx="10379413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Rule-2: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A simple sentence having </a:t>
            </a:r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being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is transferred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into complex by adding </a:t>
            </a:r>
            <a:r>
              <a:rPr lang="en-US" sz="3600" b="1" dirty="0" smtClean="0">
                <a:solidFill>
                  <a:srgbClr val="C00000"/>
                </a:solidFill>
              </a:rPr>
              <a:t>since/as/when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. The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1</a:t>
            </a:r>
            <a:r>
              <a:rPr lang="en-US" sz="3600" b="1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sentence follows the tense of the 2</a:t>
            </a:r>
            <a:r>
              <a:rPr lang="en-US" sz="3600" b="1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one. 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301" y="3005368"/>
            <a:ext cx="10379413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N.B: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Am/is/are/was/were</a:t>
            </a:r>
            <a:r>
              <a:rPr lang="en-US" sz="3600" b="1" dirty="0" smtClean="0"/>
              <a:t> are used instead of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being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9301" y="4204263"/>
            <a:ext cx="10379413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Structure: </a:t>
            </a:r>
            <a:r>
              <a:rPr lang="en-US" sz="4000" b="1" dirty="0" smtClean="0"/>
              <a:t>As/since/when + subject + verb + ext. </a:t>
            </a:r>
            <a:r>
              <a:rPr lang="en-US" sz="3600" b="1" dirty="0" smtClean="0"/>
              <a:t>+ comma(,) </a:t>
            </a:r>
            <a:r>
              <a:rPr lang="en-US" sz="4000" b="1" dirty="0" smtClean="0"/>
              <a:t>+ subject + verb + rest of the </a:t>
            </a:r>
            <a:r>
              <a:rPr lang="en-US" sz="3600" b="1" dirty="0" smtClean="0"/>
              <a:t>sentence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4459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151762" y="204281"/>
            <a:ext cx="4640094" cy="1254868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Bodoni MT" panose="02070603080606020203" pitchFamily="18" charset="0"/>
              </a:rPr>
              <a:t>Examples</a:t>
            </a:r>
            <a:endParaRPr lang="en-US" sz="8000" dirty="0">
              <a:latin typeface="Bodoni MT" panose="020706030806060202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199" y="1791424"/>
            <a:ext cx="11068201" cy="42319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  <a:latin typeface="Sitka Display" panose="02000505000000020004" pitchFamily="2" charset="0"/>
              </a:rPr>
              <a:t>Simple</a:t>
            </a:r>
            <a:r>
              <a:rPr lang="en-US" sz="3200" b="1" dirty="0" smtClean="0">
                <a:latin typeface="Sitka Display" panose="02000505000000020004" pitchFamily="2" charset="0"/>
              </a:rPr>
              <a:t>: Being rich, he can’t realize the sufferings of the poor.</a:t>
            </a:r>
          </a:p>
          <a:p>
            <a:endParaRPr lang="en-US" sz="900" b="1" dirty="0">
              <a:latin typeface="Sitka Display" panose="02000505000000020004" pitchFamily="2" charset="0"/>
            </a:endParaRPr>
          </a:p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  <a:latin typeface="Sitka Display" panose="02000505000000020004" pitchFamily="2" charset="0"/>
              </a:rPr>
              <a:t>Complex</a:t>
            </a:r>
            <a:r>
              <a:rPr lang="en-US" sz="3200" b="1" dirty="0" smtClean="0">
                <a:latin typeface="Sitka Display" panose="02000505000000020004" pitchFamily="2" charset="0"/>
              </a:rPr>
              <a:t>: Since he is rich, he can’t realize the sufferings </a:t>
            </a:r>
            <a:r>
              <a:rPr lang="en-US" sz="3200" b="1" dirty="0" smtClean="0">
                <a:latin typeface="Sitka Display" panose="02000505000000020004" pitchFamily="2" charset="0"/>
              </a:rPr>
              <a:t>of</a:t>
            </a:r>
          </a:p>
          <a:p>
            <a:r>
              <a:rPr lang="en-US" sz="3200" b="1" dirty="0">
                <a:latin typeface="Sitka Display" panose="02000505000000020004" pitchFamily="2" charset="0"/>
              </a:rPr>
              <a:t> </a:t>
            </a:r>
            <a:r>
              <a:rPr lang="en-US" sz="3200" b="1" dirty="0" smtClean="0">
                <a:latin typeface="Sitka Display" panose="02000505000000020004" pitchFamily="2" charset="0"/>
              </a:rPr>
              <a:t>                 </a:t>
            </a:r>
            <a:r>
              <a:rPr lang="en-US" sz="3200" b="1" dirty="0" smtClean="0">
                <a:latin typeface="Sitka Display" panose="02000505000000020004" pitchFamily="2" charset="0"/>
              </a:rPr>
              <a:t>the </a:t>
            </a:r>
            <a:r>
              <a:rPr lang="en-US" sz="3200" b="1" dirty="0" smtClean="0">
                <a:latin typeface="Sitka Display" panose="02000505000000020004" pitchFamily="2" charset="0"/>
              </a:rPr>
              <a:t>poor.</a:t>
            </a:r>
          </a:p>
          <a:p>
            <a:endParaRPr lang="en-US" sz="1000" b="1" dirty="0">
              <a:latin typeface="Sitka Display" panose="02000505000000020004" pitchFamily="2" charset="0"/>
            </a:endParaRPr>
          </a:p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  <a:latin typeface="Sitka Display" panose="02000505000000020004" pitchFamily="2" charset="0"/>
              </a:rPr>
              <a:t>Simple</a:t>
            </a:r>
            <a:r>
              <a:rPr lang="en-US" sz="3200" b="1" dirty="0" smtClean="0">
                <a:latin typeface="Sitka Display" panose="02000505000000020004" pitchFamily="2" charset="0"/>
              </a:rPr>
              <a:t>: The fog being very dense, the steamer sailed at less</a:t>
            </a:r>
          </a:p>
          <a:p>
            <a:r>
              <a:rPr lang="en-US" sz="3200" b="1" dirty="0">
                <a:latin typeface="Sitka Display" panose="02000505000000020004" pitchFamily="2" charset="0"/>
              </a:rPr>
              <a:t> </a:t>
            </a:r>
            <a:r>
              <a:rPr lang="en-US" sz="3200" b="1" dirty="0" smtClean="0">
                <a:latin typeface="Sitka Display" panose="02000505000000020004" pitchFamily="2" charset="0"/>
              </a:rPr>
              <a:t>              </a:t>
            </a:r>
            <a:r>
              <a:rPr lang="en-US" sz="3200" b="1" dirty="0" smtClean="0">
                <a:latin typeface="Sitka Display" panose="02000505000000020004" pitchFamily="2" charset="0"/>
              </a:rPr>
              <a:t>than half speed.</a:t>
            </a:r>
          </a:p>
          <a:p>
            <a:endParaRPr lang="en-US" sz="1000" b="1" dirty="0">
              <a:latin typeface="Sitka Display" panose="02000505000000020004" pitchFamily="2" charset="0"/>
            </a:endParaRPr>
          </a:p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  <a:latin typeface="Sitka Display" panose="02000505000000020004" pitchFamily="2" charset="0"/>
              </a:rPr>
              <a:t>Complex</a:t>
            </a:r>
            <a:r>
              <a:rPr lang="en-US" sz="3200" b="1" dirty="0" smtClean="0">
                <a:latin typeface="Sitka Display" panose="02000505000000020004" pitchFamily="2" charset="0"/>
              </a:rPr>
              <a:t>: As the fog was very dense</a:t>
            </a:r>
            <a:r>
              <a:rPr lang="en-US" sz="3200" b="1" dirty="0">
                <a:latin typeface="Sitka Display" panose="02000505000000020004" pitchFamily="2" charset="0"/>
              </a:rPr>
              <a:t>, the steamer sailed </a:t>
            </a:r>
            <a:r>
              <a:rPr lang="en-US" sz="3200" b="1" dirty="0" smtClean="0">
                <a:latin typeface="Sitka Display" panose="02000505000000020004" pitchFamily="2" charset="0"/>
              </a:rPr>
              <a:t>at</a:t>
            </a:r>
          </a:p>
          <a:p>
            <a:r>
              <a:rPr lang="en-US" sz="3200" b="1" dirty="0">
                <a:latin typeface="Sitka Display" panose="02000505000000020004" pitchFamily="2" charset="0"/>
              </a:rPr>
              <a:t> </a:t>
            </a:r>
            <a:r>
              <a:rPr lang="en-US" sz="3200" b="1" dirty="0" smtClean="0">
                <a:latin typeface="Sitka Display" panose="02000505000000020004" pitchFamily="2" charset="0"/>
              </a:rPr>
              <a:t>                less </a:t>
            </a:r>
            <a:r>
              <a:rPr lang="en-US" sz="3200" b="1" dirty="0">
                <a:latin typeface="Sitka Display" panose="02000505000000020004" pitchFamily="2" charset="0"/>
              </a:rPr>
              <a:t>than half speed</a:t>
            </a:r>
            <a:r>
              <a:rPr lang="en-US" sz="3200" b="1" dirty="0" smtClean="0">
                <a:latin typeface="Sitka Display" panose="02000505000000020004" pitchFamily="2" charset="0"/>
              </a:rPr>
              <a:t>.</a:t>
            </a:r>
            <a:endParaRPr lang="en-US" sz="3200" b="1" dirty="0">
              <a:latin typeface="Sitka Display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560323" y="311285"/>
            <a:ext cx="4572000" cy="1245140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u="sng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Pair Work</a:t>
            </a:r>
            <a:endParaRPr lang="en-US" sz="7200" b="1" u="sng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3893" y="3112851"/>
            <a:ext cx="10184860" cy="36317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tea being very hot, she could not drink it.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Being father, he can not neglect his son.</a:t>
            </a: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The load being heavy, I could not carry it.</a:t>
            </a: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Being intelligent, the boy did the task well.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3976" y="1901278"/>
            <a:ext cx="10964694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i="1" dirty="0" smtClean="0"/>
              <a:t>Transform the following sentences into 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4000" b="1" i="1" dirty="0" smtClean="0"/>
              <a:t>.</a:t>
            </a:r>
            <a:endParaRPr lang="en-US" sz="4000" b="1" i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9795753" y="726783"/>
            <a:ext cx="1750980" cy="447473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 minutes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14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3113" y="535022"/>
            <a:ext cx="6235431" cy="830997"/>
          </a:xfrm>
          <a:prstGeom prst="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odoni MT" panose="02070603080606020203" pitchFamily="18" charset="0"/>
              </a:rPr>
              <a:t>Let’s check the answers.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113" y="2227635"/>
            <a:ext cx="11245176" cy="3831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Baskerville Old Face" panose="02020602080505020303" pitchFamily="18" charset="0"/>
              </a:rPr>
              <a:t>1.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Since the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tea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was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very hot, she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could not drink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 it.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2.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As he is father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, he can not neglect his son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8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  <a:p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3.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Since the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load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was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heavy, I could not carry it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sz="9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  <a:p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4.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Since the boy was intelligent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he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did the task well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.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3180943" y="311286"/>
            <a:ext cx="5398851" cy="1225685"/>
          </a:xfrm>
          <a:prstGeom prst="doubleWave">
            <a:avLst>
              <a:gd name="adj1" fmla="val 6250"/>
              <a:gd name="adj2" fmla="val -181"/>
            </a:avLst>
          </a:prstGeom>
          <a:solidFill>
            <a:schemeClr val="bg2">
              <a:lumMod val="1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  <a:latin typeface="Bodoni MT Black" panose="02070A03080606020203" pitchFamily="18" charset="0"/>
              </a:rPr>
              <a:t>Evaluation</a:t>
            </a:r>
            <a:endParaRPr lang="en-US" sz="7200" b="1" dirty="0">
              <a:solidFill>
                <a:schemeClr val="accent4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235" y="3210128"/>
            <a:ext cx="10444266" cy="30239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On my going there, I found him absent.</a:t>
            </a:r>
          </a:p>
          <a:p>
            <a:pPr marL="342900" indent="-342900">
              <a:buAutoNum type="arabicPeriod"/>
            </a:pPr>
            <a:endParaRPr lang="en-US" sz="105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The weather being cold, they did not visit the place.</a:t>
            </a:r>
          </a:p>
          <a:p>
            <a:pPr marL="342900" indent="-342900">
              <a:buAutoNum type="arabicPeriod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Taking care of pet, Jerry got a dollar.</a:t>
            </a:r>
          </a:p>
          <a:p>
            <a:pPr marL="342900" indent="-342900">
              <a:buAutoNum type="arabicPeriod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Being tall, he played basketball well.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021" y="1988829"/>
            <a:ext cx="10964694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i="1" dirty="0" smtClean="0"/>
              <a:t>Transform the following sentences into 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4000" b="1" i="1" dirty="0" smtClean="0"/>
              <a:t>.</a:t>
            </a:r>
            <a:endParaRPr lang="en-US" sz="4000" b="1" i="1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9795753" y="726783"/>
            <a:ext cx="1750980" cy="447473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 minutes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36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113" y="535022"/>
            <a:ext cx="6235431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</a:rPr>
              <a:t>Let’s check the answers.</a:t>
            </a:r>
            <a:endParaRPr lang="en-US" sz="4800" b="1" dirty="0">
              <a:solidFill>
                <a:schemeClr val="bg2">
                  <a:lumMod val="10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113" y="2334639"/>
            <a:ext cx="10904709" cy="39549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b="1" dirty="0" smtClean="0">
                <a:solidFill>
                  <a:srgbClr val="002060"/>
                </a:solidFill>
              </a:rPr>
              <a:t> When I went there, I found him absent.</a:t>
            </a:r>
          </a:p>
          <a:p>
            <a:pPr marL="342900" indent="-342900">
              <a:buAutoNum type="arabicPeriod"/>
            </a:pPr>
            <a:endParaRPr lang="en-US" sz="11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 Since the weather was cold, they did not visit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the place.</a:t>
            </a:r>
          </a:p>
          <a:p>
            <a:pPr marL="342900" indent="-342900">
              <a:buAutoNum type="arabicPeriod"/>
            </a:pP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4400" b="1" dirty="0" smtClean="0">
                <a:solidFill>
                  <a:srgbClr val="002060"/>
                </a:solidFill>
              </a:rPr>
              <a:t>3. As Jerry took care of pet, she got a dollar.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4400" b="1" dirty="0" smtClean="0">
                <a:solidFill>
                  <a:srgbClr val="002060"/>
                </a:solidFill>
              </a:rPr>
              <a:t>4. Since he was tall, he played basketball well.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33664" y="324853"/>
            <a:ext cx="6759357" cy="31771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8575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600" b="1" dirty="0" smtClean="0">
              <a:ln w="50800"/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dirty="0" smtClean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en-US" sz="2800" b="1" dirty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Ziaul Hoque</a:t>
            </a:r>
          </a:p>
          <a:p>
            <a:pPr algn="ctr">
              <a:defRPr/>
            </a:pPr>
            <a:r>
              <a:rPr lang="en-US" sz="2400" b="1" dirty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 in </a:t>
            </a:r>
            <a:r>
              <a:rPr lang="en-US" sz="2400" b="1" dirty="0" smtClean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</a:p>
          <a:p>
            <a:pPr algn="ctr">
              <a:defRPr/>
            </a:pPr>
            <a:r>
              <a:rPr lang="en-US" sz="2400" b="1" dirty="0" smtClean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Bazemahal Obayedia Fazil (Degree) Madrasah</a:t>
            </a:r>
          </a:p>
          <a:p>
            <a:pPr algn="ctr">
              <a:defRPr/>
            </a:pPr>
            <a:r>
              <a:rPr lang="en-US" sz="2400" b="1" dirty="0" smtClean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Bauphal</a:t>
            </a:r>
            <a:r>
              <a:rPr lang="en-US" sz="2400" b="1" dirty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Patuakhali </a:t>
            </a:r>
          </a:p>
          <a:p>
            <a:pPr algn="ctr">
              <a:defRPr/>
            </a:pPr>
            <a:r>
              <a:rPr lang="en-US" sz="2400" b="1" dirty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Cell: 01717655693 </a:t>
            </a:r>
          </a:p>
          <a:p>
            <a:pPr algn="ctr">
              <a:defRPr/>
            </a:pPr>
            <a:r>
              <a:rPr lang="en-US" sz="2400" b="1" dirty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400" b="1" dirty="0">
                <a:ln w="50800"/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ziahoque63@gmail.com</a:t>
            </a:r>
            <a:endParaRPr lang="en-US" sz="2400" b="1" dirty="0">
              <a:ln w="50800"/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050" dirty="0">
              <a:ln w="50800"/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392" y="324852"/>
            <a:ext cx="1230629" cy="134830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710137" y="3501958"/>
            <a:ext cx="5944454" cy="3112852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Class: IX-XII</a:t>
            </a:r>
          </a:p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Subj: English Part-2</a:t>
            </a:r>
          </a:p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Time: 50 minutes</a:t>
            </a:r>
          </a:p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Date: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03.10.2020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628416" y="408561"/>
            <a:ext cx="4503907" cy="1070043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Home Work</a:t>
            </a:r>
            <a:endParaRPr lang="en-US" sz="60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298" y="4893013"/>
            <a:ext cx="10175132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Write down five simple &amp; five complex sentences and bring them to the next class.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699" y="1478604"/>
            <a:ext cx="5228301" cy="341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Operation 3"/>
          <p:cNvSpPr/>
          <p:nvPr/>
        </p:nvSpPr>
        <p:spPr>
          <a:xfrm>
            <a:off x="3317133" y="476655"/>
            <a:ext cx="4961105" cy="2665379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chemeClr val="tx2"/>
                </a:solidFill>
                <a:latin typeface="Bernard MT Condensed" panose="02050806060905020404" pitchFamily="18" charset="0"/>
              </a:rPr>
              <a:t>Thank </a:t>
            </a:r>
          </a:p>
          <a:p>
            <a:pPr algn="ctr"/>
            <a:r>
              <a:rPr lang="en-US" sz="8800" b="1" dirty="0" smtClean="0">
                <a:solidFill>
                  <a:schemeClr val="tx2"/>
                </a:solidFill>
                <a:latin typeface="Bernard MT Condensed" panose="02050806060905020404" pitchFamily="18" charset="0"/>
              </a:rPr>
              <a:t>you</a:t>
            </a:r>
            <a:endParaRPr lang="en-US" sz="8800" b="1" dirty="0">
              <a:solidFill>
                <a:schemeClr val="tx2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60" y="3303452"/>
            <a:ext cx="59626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5519" y="379379"/>
            <a:ext cx="9941962" cy="1200329"/>
          </a:xfrm>
          <a:prstGeom prst="rect">
            <a:avLst/>
          </a:prstGeom>
          <a:solidFill>
            <a:schemeClr val="accent1">
              <a:tint val="66000"/>
              <a:satMod val="1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Look at the following sentences and try to guess what types of sentence are here.</a:t>
            </a: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5519" y="1894591"/>
            <a:ext cx="9941962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Drinking water, the writer wanted to save money.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Since the writer drank water, he wanted to save money.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The writer drank water and wanted to save money.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He is too weak to move.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He is so weak that he cannot move.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1" dirty="0" smtClean="0"/>
              <a:t>He is very weak and he cannot move.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736119" y="5256462"/>
            <a:ext cx="6093845" cy="12432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The sentence types are here: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simple-complex-compound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3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3412763" y="390580"/>
            <a:ext cx="4828210" cy="1381328"/>
          </a:xfrm>
          <a:prstGeom prst="wedgeEllipseCallout">
            <a:avLst>
              <a:gd name="adj1" fmla="val -303"/>
              <a:gd name="adj2" fmla="val 97569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u="sng" dirty="0" smtClean="0">
                <a:solidFill>
                  <a:schemeClr val="accent6">
                    <a:lumMod val="75000"/>
                  </a:schemeClr>
                </a:solidFill>
                <a:latin typeface="Bodoni MT Black" panose="02070A03080606020203" pitchFamily="18" charset="0"/>
              </a:rPr>
              <a:t>Lesson</a:t>
            </a:r>
            <a:endParaRPr lang="en-US" sz="7200" b="1" u="sng" dirty="0">
              <a:solidFill>
                <a:schemeClr val="accent6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89938" y="2810269"/>
            <a:ext cx="10273860" cy="924128"/>
          </a:xfrm>
          <a:prstGeom prst="wedgeRoundRectCallout">
            <a:avLst>
              <a:gd name="adj1" fmla="val -9988"/>
              <a:gd name="adj2" fmla="val 158289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Elephant" panose="02020904090505020303" pitchFamily="18" charset="0"/>
              </a:rPr>
              <a:t>Transformation of Sentences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94562" y="5019472"/>
            <a:ext cx="6264612" cy="104086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Simple</a:t>
            </a:r>
            <a:r>
              <a:rPr lang="en-US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to </a:t>
            </a:r>
            <a:r>
              <a:rPr lang="en-US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Complex</a:t>
            </a:r>
            <a:endParaRPr lang="en-US" sz="6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1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3"/>
          <p:cNvSpPr/>
          <p:nvPr/>
        </p:nvSpPr>
        <p:spPr>
          <a:xfrm>
            <a:off x="3103123" y="272375"/>
            <a:ext cx="5612860" cy="1322962"/>
          </a:xfrm>
          <a:prstGeom prst="flowChartOffpageConnector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ritannic Bold" panose="020B0903060703020204" pitchFamily="34" charset="0"/>
              </a:rPr>
              <a:t>Learning outcomes</a:t>
            </a:r>
            <a:endParaRPr lang="en-US" sz="4800" b="1" u="sng" dirty="0">
              <a:solidFill>
                <a:schemeClr val="accent1">
                  <a:lumMod val="20000"/>
                  <a:lumOff val="8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101" y="2120631"/>
            <a:ext cx="11254903" cy="564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rPr>
              <a:t>At the end of the lesson, students will be able to-</a:t>
            </a:r>
            <a:endParaRPr lang="en-US" sz="4000" b="1" i="1" dirty="0">
              <a:solidFill>
                <a:schemeClr val="accent6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284" y="3453320"/>
            <a:ext cx="11196536" cy="26161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d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efine the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m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aster the structures of the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l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earn the rules of changing sentences.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ransform the 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Sitka Heading" panose="02000505000000020004" pitchFamily="2" charset="0"/>
              </a:rPr>
              <a:t>simple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Sitka Heading" panose="02000505000000020004" pitchFamily="2" charset="0"/>
              </a:rPr>
              <a:t>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sentences into 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Sitka Heading" panose="02000505000000020004" pitchFamily="2" charset="0"/>
              </a:rPr>
              <a:t>complex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itka Heading" panose="02000505000000020004" pitchFamily="2" charset="0"/>
              </a:rPr>
              <a:t>.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Sitka 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2324911" y="369650"/>
            <a:ext cx="7286017" cy="1079772"/>
          </a:xfrm>
          <a:prstGeom prst="wedgeEllipseCallout">
            <a:avLst>
              <a:gd name="adj1" fmla="val -2706"/>
              <a:gd name="adj2" fmla="val 90948"/>
            </a:avLst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 of </a:t>
            </a:r>
            <a:r>
              <a:rPr lang="en-US" sz="3600" b="1" i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Sentence</a:t>
            </a:r>
            <a:endParaRPr lang="en-US" sz="3600" b="1" i="1" u="sng" dirty="0">
              <a:solidFill>
                <a:schemeClr val="accent2">
                  <a:lumMod val="40000"/>
                  <a:lumOff val="60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485" y="2324910"/>
            <a:ext cx="1086579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Sitka Heading" panose="02000505000000020004" pitchFamily="2" charset="0"/>
              </a:rPr>
              <a:t>A word or group of words arranged properly that gives a   complete meaning, thought or idea is called a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Sitka Heading" panose="02000505000000020004" pitchFamily="2" charset="0"/>
              </a:rPr>
              <a:t>sentence</a:t>
            </a:r>
            <a:r>
              <a:rPr lang="en-US" sz="3200" b="1" dirty="0" smtClean="0">
                <a:latin typeface="Sitka Heading" panose="02000505000000020004" pitchFamily="2" charset="0"/>
              </a:rPr>
              <a:t>.</a:t>
            </a:r>
            <a:endParaRPr lang="en-US" sz="2800" b="1" dirty="0">
              <a:latin typeface="Sitka Heading" panose="02000505000000020004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68486" y="3910519"/>
            <a:ext cx="2422186" cy="1089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Example: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0672" y="4066162"/>
            <a:ext cx="7830766" cy="25545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/>
              <a:t>He learns his lesson regularly.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/>
              <a:t>What are you doing now?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/>
              <a:t>When they were playing, it began to rain.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/>
              <a:t>Work hard or you will not prosper in life.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b="1" dirty="0" smtClean="0"/>
              <a:t>Read attentively.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889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3103123" y="389107"/>
            <a:ext cx="6021422" cy="1089498"/>
          </a:xfrm>
          <a:prstGeom prst="doubleWav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aur" panose="02030504050205020304" pitchFamily="18" charset="0"/>
              </a:rPr>
              <a:t>Classification of Sentence</a:t>
            </a:r>
            <a:endParaRPr lang="en-US" sz="4800" b="1" u="sng" dirty="0">
              <a:solidFill>
                <a:schemeClr val="tx1">
                  <a:lumMod val="85000"/>
                  <a:lumOff val="15000"/>
                </a:schemeClr>
              </a:solidFill>
              <a:latin typeface="Centaur" panose="020305040502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561" y="2276273"/>
            <a:ext cx="1127435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 to the structure sentence is divided into three types: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4407" y="4066162"/>
            <a:ext cx="5710137" cy="21236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Simple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sentence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sentence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Compound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sentence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867708" y="291033"/>
            <a:ext cx="8180962" cy="1118680"/>
          </a:xfrm>
          <a:prstGeom prst="horizontalScroll">
            <a:avLst/>
          </a:prstGeom>
          <a:solidFill>
            <a:schemeClr val="tx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odoni MT" panose="02070603080606020203" pitchFamily="18" charset="0"/>
              </a:rPr>
              <a:t>Definition of the Sentences</a:t>
            </a:r>
            <a:endParaRPr lang="en-US" sz="4400" b="1" u="sng" dirty="0">
              <a:solidFill>
                <a:schemeClr val="accent1">
                  <a:lumMod val="20000"/>
                  <a:lumOff val="80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160" y="1554831"/>
            <a:ext cx="10642059" cy="1261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Simple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3600" b="1" dirty="0" smtClean="0"/>
              <a:t> A simple sentence is an independent clause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that contains only a subject and a finite verb.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7160" y="2961833"/>
            <a:ext cx="8394971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Example:</a:t>
            </a:r>
            <a:r>
              <a:rPr lang="en-US" sz="3200" b="1" dirty="0" smtClean="0"/>
              <a:t> 1. Mostofa has finished his duty.</a:t>
            </a:r>
          </a:p>
          <a:p>
            <a:r>
              <a:rPr lang="en-US" sz="3200" b="1" dirty="0" smtClean="0"/>
              <a:t>                  2. Being poor, Asif could not buy a car.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37159" y="4184169"/>
            <a:ext cx="10642060" cy="21852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Complex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3200" b="1" dirty="0" smtClean="0"/>
              <a:t>A complex sentence is made up of an independent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clause</a:t>
            </a:r>
            <a:r>
              <a:rPr lang="en-US" sz="3600" b="1" dirty="0" smtClean="0"/>
              <a:t> </a:t>
            </a:r>
            <a:r>
              <a:rPr lang="en-US" sz="3200" b="1" dirty="0" smtClean="0"/>
              <a:t>&amp; one or more dependent clauses with a or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more subordinating conjunctions. Such as- </a:t>
            </a:r>
            <a:r>
              <a:rPr lang="en-US" sz="3200" b="1" dirty="0" smtClean="0">
                <a:solidFill>
                  <a:srgbClr val="C00000"/>
                </a:solidFill>
              </a:rPr>
              <a:t>that,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                   when, who, though, if, since, until, because etc</a:t>
            </a:r>
            <a:r>
              <a:rPr lang="en-US" sz="32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11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205" y="2257811"/>
            <a:ext cx="11011712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Compound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/>
              <a:t>A compound sentence has at least two or more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       independent clauses connected to one another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       with a coordinating</a:t>
            </a:r>
            <a:r>
              <a:rPr lang="en-US" sz="3600" b="1" dirty="0" smtClean="0"/>
              <a:t> </a:t>
            </a:r>
            <a:r>
              <a:rPr lang="en-US" sz="3200" b="1" dirty="0" smtClean="0"/>
              <a:t>conjunction. Such as- </a:t>
            </a:r>
            <a:r>
              <a:rPr lang="en-US" sz="3200" b="1" dirty="0" smtClean="0">
                <a:solidFill>
                  <a:srgbClr val="C00000"/>
                </a:solidFill>
              </a:rPr>
              <a:t>for,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                          and, nor, but, or, yet, so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78204" y="5056421"/>
            <a:ext cx="11228451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Example: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1. She came home and began to study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her lesson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                 2. He is ill but he can run fast.</a:t>
            </a:r>
            <a:endParaRPr lang="en-US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205" y="567197"/>
            <a:ext cx="10829616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Example:</a:t>
            </a:r>
            <a:r>
              <a:rPr lang="en-US" sz="3200" b="1" dirty="0" smtClean="0"/>
              <a:t> </a:t>
            </a:r>
            <a:r>
              <a:rPr lang="en-US" sz="3600" b="1" dirty="0" smtClean="0"/>
              <a:t>1. When the thief saw the police, he ran away.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2. I helped a student who was brilliant.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645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1046</Words>
  <Application>Microsoft Office PowerPoint</Application>
  <PresentationFormat>Widescreen</PresentationFormat>
  <Paragraphs>154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42" baseType="lpstr">
      <vt:lpstr>Arial</vt:lpstr>
      <vt:lpstr>Arial Rounded MT Bold</vt:lpstr>
      <vt:lpstr>Baskerville Old Face</vt:lpstr>
      <vt:lpstr>Bell MT</vt:lpstr>
      <vt:lpstr>Bernard MT Condensed</vt:lpstr>
      <vt:lpstr>Bodoni MT</vt:lpstr>
      <vt:lpstr>Bodoni MT Black</vt:lpstr>
      <vt:lpstr>Book Antiqua</vt:lpstr>
      <vt:lpstr>Britannic Bold</vt:lpstr>
      <vt:lpstr>Calibri</vt:lpstr>
      <vt:lpstr>Calibri Light</vt:lpstr>
      <vt:lpstr>Centaur</vt:lpstr>
      <vt:lpstr>Elephant</vt:lpstr>
      <vt:lpstr>Franklin Gothic Demi</vt:lpstr>
      <vt:lpstr>Mongolian Baiti</vt:lpstr>
      <vt:lpstr>Sitka Display</vt:lpstr>
      <vt:lpstr>Sitka Heading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to Complex</dc:title>
  <dc:subject>English Part-2</dc:subject>
  <dc:creator>ziahoque63@gmail.com</dc:creator>
  <dc:description>01717655693, 01303123846</dc:description>
  <cp:lastModifiedBy>ziahoque63@gmail.com</cp:lastModifiedBy>
  <cp:revision>162</cp:revision>
  <dcterms:created xsi:type="dcterms:W3CDTF">2020-09-30T15:43:21Z</dcterms:created>
  <dcterms:modified xsi:type="dcterms:W3CDTF">2020-10-02T19:43:36Z</dcterms:modified>
</cp:coreProperties>
</file>