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notesMasterIdLst>
    <p:notesMasterId r:id="rId16"/>
  </p:notesMasterIdLst>
  <p:sldIdLst>
    <p:sldId id="314" r:id="rId2"/>
    <p:sldId id="288" r:id="rId3"/>
    <p:sldId id="284" r:id="rId4"/>
    <p:sldId id="304" r:id="rId5"/>
    <p:sldId id="258" r:id="rId6"/>
    <p:sldId id="310" r:id="rId7"/>
    <p:sldId id="289" r:id="rId8"/>
    <p:sldId id="290" r:id="rId9"/>
    <p:sldId id="315" r:id="rId10"/>
    <p:sldId id="313" r:id="rId11"/>
    <p:sldId id="307" r:id="rId12"/>
    <p:sldId id="275" r:id="rId13"/>
    <p:sldId id="279" r:id="rId14"/>
    <p:sldId id="30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9791" autoAdjust="0"/>
  </p:normalViewPr>
  <p:slideViewPr>
    <p:cSldViewPr snapToGrid="0">
      <p:cViewPr varScale="1">
        <p:scale>
          <a:sx n="73" d="100"/>
          <a:sy n="73" d="100"/>
        </p:scale>
        <p:origin x="127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960E6-F9FF-448B-B07C-250FD8574004}" type="datetimeFigureOut">
              <a:rPr lang="en-US" smtClean="0"/>
              <a:t>03-Oct-20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95A61-AD68-4219-BF31-8F320A40AF09}" type="slidenum">
              <a:rPr lang="en-US" smtClean="0"/>
              <a:t>‹#›</a:t>
            </a:fld>
            <a:endParaRPr lang="en-US"/>
          </a:p>
        </p:txBody>
      </p:sp>
    </p:spTree>
    <p:extLst>
      <p:ext uri="{BB962C8B-B14F-4D97-AF65-F5344CB8AC3E}">
        <p14:creationId xmlns:p14="http://schemas.microsoft.com/office/powerpoint/2010/main" val="176051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495A61-AD68-4219-BF31-8F320A40AF09}" type="slidenum">
              <a:rPr lang="en-US" smtClean="0"/>
              <a:t>7</a:t>
            </a:fld>
            <a:endParaRPr lang="en-US"/>
          </a:p>
        </p:txBody>
      </p:sp>
    </p:spTree>
    <p:extLst>
      <p:ext uri="{BB962C8B-B14F-4D97-AF65-F5344CB8AC3E}">
        <p14:creationId xmlns:p14="http://schemas.microsoft.com/office/powerpoint/2010/main" val="4002951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495A61-AD68-4219-BF31-8F320A40AF09}" type="slidenum">
              <a:rPr lang="en-US" smtClean="0"/>
              <a:t>13</a:t>
            </a:fld>
            <a:endParaRPr lang="en-US"/>
          </a:p>
        </p:txBody>
      </p:sp>
    </p:spTree>
    <p:extLst>
      <p:ext uri="{BB962C8B-B14F-4D97-AF65-F5344CB8AC3E}">
        <p14:creationId xmlns:p14="http://schemas.microsoft.com/office/powerpoint/2010/main" val="67159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9581D-556C-0448-A047-09BB6D6B31DD}"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F586C-7D50-AB43-A230-66AE4E5F3DD2}"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15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A9581D-556C-0448-A047-09BB6D6B31DD}"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373720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A9581D-556C-0448-A047-09BB6D6B31DD}"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1659857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A9581D-556C-0448-A047-09BB6D6B31DD}"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221708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A9581D-556C-0448-A047-09BB6D6B31DD}" type="datetimeFigureOut">
              <a:rPr lang="en-US" smtClean="0"/>
              <a:t>03-Oct-20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F586C-7D50-AB43-A230-66AE4E5F3DD2}"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83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A9581D-556C-0448-A047-09BB6D6B31DD}" type="datetimeFigureOut">
              <a:rPr lang="en-US" smtClean="0"/>
              <a:t>03-Oct-20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425368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A9581D-556C-0448-A047-09BB6D6B31DD}" type="datetimeFigureOut">
              <a:rPr lang="en-US" smtClean="0"/>
              <a:t>03-Oct-20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260159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A9581D-556C-0448-A047-09BB6D6B31DD}" type="datetimeFigureOut">
              <a:rPr lang="en-US" smtClean="0"/>
              <a:t>03-Oct-20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28023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8A9581D-556C-0448-A047-09BB6D6B31DD}" type="datetimeFigureOut">
              <a:rPr lang="en-US" smtClean="0"/>
              <a:t>03-Oct-20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94225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8A9581D-556C-0448-A047-09BB6D6B31DD}" type="datetimeFigureOut">
              <a:rPr lang="en-US" smtClean="0"/>
              <a:t>03-Oct-20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26F586C-7D50-AB43-A230-66AE4E5F3DD2}" type="slidenum">
              <a:rPr lang="en-US" smtClean="0"/>
              <a:t>‹#›</a:t>
            </a:fld>
            <a:endParaRPr lang="en-US"/>
          </a:p>
        </p:txBody>
      </p:sp>
    </p:spTree>
    <p:extLst>
      <p:ext uri="{BB962C8B-B14F-4D97-AF65-F5344CB8AC3E}">
        <p14:creationId xmlns:p14="http://schemas.microsoft.com/office/powerpoint/2010/main" val="349663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8A9581D-556C-0448-A047-09BB6D6B31DD}" type="datetimeFigureOut">
              <a:rPr lang="en-US" smtClean="0"/>
              <a:t>03-Oct-20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F586C-7D50-AB43-A230-66AE4E5F3DD2}" type="slidenum">
              <a:rPr lang="en-US" smtClean="0"/>
              <a:t>‹#›</a:t>
            </a:fld>
            <a:endParaRPr lang="en-US"/>
          </a:p>
        </p:txBody>
      </p:sp>
    </p:spTree>
    <p:extLst>
      <p:ext uri="{BB962C8B-B14F-4D97-AF65-F5344CB8AC3E}">
        <p14:creationId xmlns:p14="http://schemas.microsoft.com/office/powerpoint/2010/main" val="186901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03-Oct-20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Frame 10"/>
          <p:cNvSpPr/>
          <p:nvPr userDrawn="1"/>
        </p:nvSpPr>
        <p:spPr>
          <a:xfrm>
            <a:off x="0" y="0"/>
            <a:ext cx="9144000" cy="6858000"/>
          </a:xfrm>
          <a:prstGeom prst="frame">
            <a:avLst>
              <a:gd name="adj1" fmla="val 2053"/>
            </a:avLst>
          </a:prstGeom>
          <a:gradFill flip="none" rotWithShape="1">
            <a:gsLst>
              <a:gs pos="19000">
                <a:schemeClr val="accent2">
                  <a:lumMod val="75000"/>
                </a:schemeClr>
              </a:gs>
              <a:gs pos="59000">
                <a:srgbClr val="FFFF00"/>
              </a:gs>
              <a:gs pos="100000">
                <a:srgbClr val="00B05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Tree>
    <p:extLst>
      <p:ext uri="{BB962C8B-B14F-4D97-AF65-F5344CB8AC3E}">
        <p14:creationId xmlns:p14="http://schemas.microsoft.com/office/powerpoint/2010/main" val="2442657393"/>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836023" y="5134889"/>
            <a:ext cx="7543800" cy="1143000"/>
          </a:xfrm>
        </p:spPr>
        <p:txBody>
          <a:bodyPr>
            <a:normAutofit/>
          </a:bodyPr>
          <a:lstStyle/>
          <a:p>
            <a:pPr algn="l"/>
            <a:r>
              <a:rPr lang="en-US" sz="3600" cap="none" dirty="0" smtClean="0">
                <a:solidFill>
                  <a:schemeClr val="tx1"/>
                </a:solidFill>
                <a:latin typeface="Agency FB" panose="020B0503020202020204" pitchFamily="34" charset="0"/>
              </a:rPr>
              <a:t>Welcome To Our Institute</a:t>
            </a:r>
            <a:endParaRPr lang="en-US" sz="3600" cap="none" dirty="0">
              <a:solidFill>
                <a:schemeClr val="tx1"/>
              </a:solidFill>
              <a:latin typeface="Agency FB" panose="020B0503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06" y="657600"/>
            <a:ext cx="8775885" cy="4477289"/>
          </a:xfrm>
          <a:prstGeom prst="rect">
            <a:avLst/>
          </a:prstGeom>
        </p:spPr>
      </p:pic>
    </p:spTree>
    <p:extLst>
      <p:ext uri="{BB962C8B-B14F-4D97-AF65-F5344CB8AC3E}">
        <p14:creationId xmlns:p14="http://schemas.microsoft.com/office/powerpoint/2010/main" val="1228015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prstClr val="black"/>
              <a:schemeClr val="accent5">
                <a:tint val="45000"/>
                <a:satMod val="400000"/>
              </a:schemeClr>
            </a:duotone>
          </a:blip>
          <a:stretch>
            <a:fillRect/>
          </a:stretch>
        </p:blipFill>
        <p:spPr>
          <a:xfrm>
            <a:off x="2651760" y="5036253"/>
            <a:ext cx="577729" cy="554621"/>
          </a:xfrm>
          <a:prstGeom prst="rect">
            <a:avLst/>
          </a:prstGeom>
          <a:ln>
            <a:solidFill>
              <a:srgbClr val="FF0000"/>
            </a:solidFill>
          </a:ln>
        </p:spPr>
      </p:pic>
      <p:pic>
        <p:nvPicPr>
          <p:cNvPr id="4" name="Picture 3"/>
          <p:cNvPicPr>
            <a:picLocks noChangeAspect="1"/>
          </p:cNvPicPr>
          <p:nvPr/>
        </p:nvPicPr>
        <p:blipFill>
          <a:blip r:embed="rId3">
            <a:duotone>
              <a:prstClr val="black"/>
              <a:schemeClr val="accent2">
                <a:tint val="45000"/>
                <a:satMod val="400000"/>
              </a:schemeClr>
            </a:duotone>
          </a:blip>
          <a:stretch>
            <a:fillRect/>
          </a:stretch>
        </p:blipFill>
        <p:spPr>
          <a:xfrm>
            <a:off x="4529646" y="5095636"/>
            <a:ext cx="800000" cy="495238"/>
          </a:xfrm>
          <a:prstGeom prst="rect">
            <a:avLst/>
          </a:prstGeom>
          <a:ln>
            <a:solidFill>
              <a:srgbClr val="FF0000"/>
            </a:solidFill>
          </a:ln>
        </p:spPr>
      </p:pic>
      <p:pic>
        <p:nvPicPr>
          <p:cNvPr id="5" name="Picture 4"/>
          <p:cNvPicPr>
            <a:picLocks noChangeAspect="1"/>
          </p:cNvPicPr>
          <p:nvPr/>
        </p:nvPicPr>
        <p:blipFill>
          <a:blip r:embed="rId4"/>
          <a:stretch>
            <a:fillRect/>
          </a:stretch>
        </p:blipFill>
        <p:spPr>
          <a:xfrm>
            <a:off x="784585" y="4932513"/>
            <a:ext cx="1304657" cy="493819"/>
          </a:xfrm>
          <a:prstGeom prst="rect">
            <a:avLst/>
          </a:prstGeom>
        </p:spPr>
      </p:pic>
      <p:pic>
        <p:nvPicPr>
          <p:cNvPr id="9" name="Picture 8"/>
          <p:cNvPicPr>
            <a:picLocks noChangeAspect="1"/>
          </p:cNvPicPr>
          <p:nvPr/>
        </p:nvPicPr>
        <p:blipFill>
          <a:blip r:embed="rId5">
            <a:extLst>
              <a:ext uri="{BEBA8EAE-BF5A-486C-A8C5-ECC9F3942E4B}">
                <a14:imgProps xmlns:a14="http://schemas.microsoft.com/office/drawing/2010/main">
                  <a14:imgLayer r:embed="rId6">
                    <a14:imgEffect>
                      <a14:colorTemperature colorTemp="5300"/>
                    </a14:imgEffect>
                  </a14:imgLayer>
                </a14:imgProps>
              </a:ext>
            </a:extLst>
          </a:blip>
          <a:stretch>
            <a:fillRect/>
          </a:stretch>
        </p:blipFill>
        <p:spPr>
          <a:xfrm>
            <a:off x="496390" y="2052566"/>
            <a:ext cx="7040880" cy="1226211"/>
          </a:xfrm>
          <a:prstGeom prst="rect">
            <a:avLst/>
          </a:prstGeom>
        </p:spPr>
      </p:pic>
      <p:pic>
        <p:nvPicPr>
          <p:cNvPr id="10" name="Picture 9"/>
          <p:cNvPicPr>
            <a:picLocks noChangeAspect="1"/>
          </p:cNvPicPr>
          <p:nvPr/>
        </p:nvPicPr>
        <p:blipFill>
          <a:blip r:embed="rId7"/>
          <a:stretch>
            <a:fillRect/>
          </a:stretch>
        </p:blipFill>
        <p:spPr>
          <a:xfrm>
            <a:off x="626494" y="1530828"/>
            <a:ext cx="3361905" cy="400000"/>
          </a:xfrm>
          <a:prstGeom prst="rect">
            <a:avLst/>
          </a:prstGeom>
        </p:spPr>
      </p:pic>
    </p:spTree>
    <p:extLst>
      <p:ext uri="{BB962C8B-B14F-4D97-AF65-F5344CB8AC3E}">
        <p14:creationId xmlns:p14="http://schemas.microsoft.com/office/powerpoint/2010/main" val="605292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6-Point Star 2"/>
          <p:cNvSpPr/>
          <p:nvPr/>
        </p:nvSpPr>
        <p:spPr>
          <a:xfrm>
            <a:off x="2852451" y="902313"/>
            <a:ext cx="2926049" cy="621687"/>
          </a:xfrm>
          <a:prstGeom prst="star6">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err="1">
                <a:latin typeface="ABC-DhakaSoft-Normal" pitchFamily="2" charset="0"/>
                <a:cs typeface="NikoshBAN" panose="02000000000000000000" pitchFamily="2" charset="0"/>
              </a:rPr>
              <a:t>nvw`m</a:t>
            </a:r>
            <a:r>
              <a:rPr lang="en-US" sz="2000" b="1" dirty="0">
                <a:latin typeface="ABC-DhakaSoft-Normal" pitchFamily="2" charset="0"/>
                <a:cs typeface="NikoshBAN" panose="02000000000000000000" pitchFamily="2" charset="0"/>
              </a:rPr>
              <a:t> </a:t>
            </a:r>
            <a:r>
              <a:rPr lang="en-US" sz="2000" b="1" dirty="0" err="1">
                <a:latin typeface="ABC-DhakaSoft-Normal" pitchFamily="2" charset="0"/>
                <a:cs typeface="NikoshBAN" panose="02000000000000000000" pitchFamily="2" charset="0"/>
              </a:rPr>
              <a:t>bs</a:t>
            </a:r>
            <a:r>
              <a:rPr lang="en-US" sz="2000" b="1" dirty="0">
                <a:latin typeface="ABC-DhakaSoft-Normal" pitchFamily="2" charset="0"/>
                <a:cs typeface="NikoshBAN" panose="02000000000000000000" pitchFamily="2" charset="0"/>
              </a:rPr>
              <a:t> </a:t>
            </a:r>
            <a:r>
              <a:rPr lang="en-US" sz="2000" b="1" dirty="0" smtClean="0">
                <a:latin typeface="ABC-DhakaSoft-Normal" pitchFamily="2" charset="0"/>
                <a:cs typeface="NikoshBAN" panose="02000000000000000000" pitchFamily="2" charset="0"/>
              </a:rPr>
              <a:t>2</a:t>
            </a:r>
            <a:endParaRPr lang="en-US" sz="2000" b="1" dirty="0">
              <a:latin typeface="ABC-DhakaSoft-Normal" pitchFamily="2" charset="0"/>
              <a:cs typeface="NikoshBAN" panose="02000000000000000000" pitchFamily="2" charset="0"/>
            </a:endParaRPr>
          </a:p>
        </p:txBody>
      </p:sp>
      <p:pic>
        <p:nvPicPr>
          <p:cNvPr id="5" name="Picture 4"/>
          <p:cNvPicPr>
            <a:picLocks noChangeAspect="1"/>
          </p:cNvPicPr>
          <p:nvPr/>
        </p:nvPicPr>
        <p:blipFill>
          <a:blip r:embed="rId2"/>
          <a:stretch>
            <a:fillRect/>
          </a:stretch>
        </p:blipFill>
        <p:spPr>
          <a:xfrm>
            <a:off x="413536" y="1887178"/>
            <a:ext cx="8521458" cy="4181007"/>
          </a:xfrm>
          <a:prstGeom prst="rect">
            <a:avLst/>
          </a:prstGeom>
        </p:spPr>
      </p:pic>
    </p:spTree>
    <p:extLst>
      <p:ext uri="{BB962C8B-B14F-4D97-AF65-F5344CB8AC3E}">
        <p14:creationId xmlns:p14="http://schemas.microsoft.com/office/powerpoint/2010/main" val="3527233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72789" y="386925"/>
            <a:ext cx="8701394" cy="3390286"/>
            <a:chOff x="272789" y="386925"/>
            <a:chExt cx="8701394" cy="3390286"/>
          </a:xfrm>
        </p:grpSpPr>
        <p:sp>
          <p:nvSpPr>
            <p:cNvPr id="8" name="Rectangle 7"/>
            <p:cNvSpPr/>
            <p:nvPr/>
          </p:nvSpPr>
          <p:spPr>
            <a:xfrm>
              <a:off x="2558789" y="386925"/>
              <a:ext cx="3392609" cy="715581"/>
            </a:xfrm>
            <a:prstGeom prst="rect">
              <a:avLst/>
            </a:prstGeom>
            <a:ln w="57150">
              <a:solidFill>
                <a:srgbClr val="C00000"/>
              </a:solidFill>
            </a:ln>
          </p:spPr>
          <p:txBody>
            <a:bodyPr wrap="square">
              <a:spAutoFit/>
            </a:bodyPr>
            <a:lstStyle/>
            <a:p>
              <a:endParaRPr lang="as-IN" sz="4050" b="1" spc="225"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Rectangle 1"/>
            <p:cNvSpPr/>
            <p:nvPr/>
          </p:nvSpPr>
          <p:spPr>
            <a:xfrm>
              <a:off x="272789" y="1407331"/>
              <a:ext cx="8701394" cy="2369880"/>
            </a:xfrm>
            <a:prstGeom prst="rect">
              <a:avLst/>
            </a:prstGeom>
          </p:spPr>
          <p:txBody>
            <a:bodyPr wrap="square">
              <a:spAutoFit/>
            </a:bodyPr>
            <a:lstStyle/>
            <a:p>
              <a:r>
                <a:rPr lang="as-IN" sz="2400" dirty="0"/>
                <a:t>উসমান ইবন আফ্‌ফান (</a:t>
              </a:r>
              <a:r>
                <a:rPr lang="ar-AE" sz="2400" dirty="0"/>
                <a:t>عثمان بن </a:t>
              </a:r>
              <a:r>
                <a:rPr lang="ar-AE" sz="2400" dirty="0" smtClean="0"/>
                <a:t>عفان) </a:t>
              </a:r>
              <a:r>
                <a:rPr lang="ar-AE" sz="2400" dirty="0"/>
                <a:t>(</a:t>
              </a:r>
              <a:r>
                <a:rPr lang="en-US" sz="2400" dirty="0"/>
                <a:t>c. </a:t>
              </a:r>
              <a:r>
                <a:rPr lang="as-IN" sz="2400" dirty="0"/>
                <a:t>৫৮০ - ১৭ জুন ৬৫৬) ছিলেন ইসলামের তৃতীয় খলিফা। ৬৪৪ থেকে ৬৫৬ খ্রিষ্টাব্দ পর্যন্ত খিলাফতে অধিষ্ঠিত ছিলেন। খলিফা হিসেবে তিনি চারজন খুলাফায়ে রাশিদুনের একজন। উসমান আস-সাবিকুনাল আওয়ালুনের (প্রথম পর্বে ইসলাম গ্রহণকারী) অন্তর্ভুক্ত। এছাড়াও তিনি আশারায়ে মুবাশ্‌শারা'র একজন </a:t>
              </a:r>
              <a:r>
                <a:rPr lang="as-IN" sz="2400" dirty="0" smtClean="0"/>
                <a:t>।</a:t>
              </a:r>
              <a:r>
                <a:rPr lang="en-US" sz="2400" dirty="0" smtClean="0"/>
                <a:t> </a:t>
              </a:r>
              <a:r>
                <a:rPr lang="en-US" sz="2800" dirty="0" err="1" smtClean="0">
                  <a:latin typeface="ABC-DhakaSoft-Normal" pitchFamily="2" charset="0"/>
                </a:rPr>
                <a:t>Zv‡K</a:t>
              </a:r>
              <a:r>
                <a:rPr lang="en-US" sz="2800" dirty="0" smtClean="0">
                  <a:latin typeface="ABC-DhakaSoft-Normal" pitchFamily="2" charset="0"/>
                </a:rPr>
                <a:t> </a:t>
              </a:r>
              <a:r>
                <a:rPr lang="en-US" sz="2800" dirty="0" err="1" smtClean="0">
                  <a:latin typeface="ABC-DhakaSoft-Normal" pitchFamily="2" charset="0"/>
                </a:rPr>
                <a:t>whb</a:t>
              </a:r>
              <a:r>
                <a:rPr lang="en-US" sz="2800" dirty="0" smtClean="0">
                  <a:latin typeface="ABC-DhakaSoft-Normal" pitchFamily="2" charset="0"/>
                </a:rPr>
                <a:t>&amp; </a:t>
              </a:r>
              <a:r>
                <a:rPr lang="en-US" sz="2800" dirty="0" err="1" smtClean="0">
                  <a:latin typeface="ABC-DhakaSoft-Normal" pitchFamily="2" charset="0"/>
                </a:rPr>
                <a:t>byivBb</a:t>
              </a:r>
              <a:r>
                <a:rPr lang="en-US" sz="2800" dirty="0" smtClean="0">
                  <a:latin typeface="ABC-DhakaSoft-Normal" pitchFamily="2" charset="0"/>
                </a:rPr>
                <a:t> </a:t>
              </a:r>
              <a:r>
                <a:rPr lang="en-US" sz="2800" dirty="0" err="1" smtClean="0">
                  <a:latin typeface="ABC-DhakaSoft-Normal" pitchFamily="2" charset="0"/>
                </a:rPr>
                <a:t>ejv</a:t>
              </a:r>
              <a:r>
                <a:rPr lang="en-US" sz="2800" dirty="0" smtClean="0">
                  <a:latin typeface="ABC-DhakaSoft-Normal" pitchFamily="2" charset="0"/>
                </a:rPr>
                <a:t> nq</a:t>
              </a:r>
              <a:r>
                <a:rPr lang="en-US" sz="2400" dirty="0" smtClean="0">
                  <a:latin typeface="ABC-DhakaSoft-Normal" pitchFamily="2" charset="0"/>
                </a:rPr>
                <a:t>|</a:t>
              </a:r>
              <a:endParaRPr lang="en-US" sz="2400" dirty="0"/>
            </a:p>
          </p:txBody>
        </p:sp>
        <p:sp>
          <p:nvSpPr>
            <p:cNvPr id="6" name="Rectangle 5"/>
            <p:cNvSpPr/>
            <p:nvPr/>
          </p:nvSpPr>
          <p:spPr>
            <a:xfrm>
              <a:off x="2896595" y="586175"/>
              <a:ext cx="2462534" cy="369332"/>
            </a:xfrm>
            <a:prstGeom prst="rect">
              <a:avLst/>
            </a:prstGeom>
          </p:spPr>
          <p:txBody>
            <a:bodyPr wrap="none">
              <a:spAutoFit/>
            </a:bodyPr>
            <a:lstStyle/>
            <a:p>
              <a:r>
                <a:rPr lang="as-IN" dirty="0"/>
                <a:t>উসমান ইবন আফ্‌ফান </a:t>
              </a:r>
              <a:endParaRPr lang="en-US" dirty="0"/>
            </a:p>
          </p:txBody>
        </p:sp>
      </p:grpSp>
    </p:spTree>
    <p:extLst>
      <p:ext uri="{BB962C8B-B14F-4D97-AF65-F5344CB8AC3E}">
        <p14:creationId xmlns:p14="http://schemas.microsoft.com/office/powerpoint/2010/main" val="2958147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2726" y="1381726"/>
            <a:ext cx="2505814" cy="584775"/>
          </a:xfrm>
          <a:prstGeom prst="rect">
            <a:avLst/>
          </a:prstGeom>
        </p:spPr>
        <p:txBody>
          <a:bodyPr wrap="none">
            <a:spAutoFit/>
          </a:bodyPr>
          <a:lstStyle/>
          <a:p>
            <a:pPr algn="ctr"/>
            <a:r>
              <a:rPr lang="en-US" sz="3200" b="1" dirty="0" err="1">
                <a:solidFill>
                  <a:srgbClr val="002060"/>
                </a:solidFill>
                <a:latin typeface="NikoshBAN" panose="02000000000000000000" pitchFamily="2" charset="0"/>
                <a:cs typeface="NikoshBAN" panose="02000000000000000000" pitchFamily="2" charset="0"/>
              </a:rPr>
              <a:t>বাড়ির</a:t>
            </a:r>
            <a:r>
              <a:rPr lang="en-US" sz="3200" b="1" dirty="0">
                <a:solidFill>
                  <a:srgbClr val="002060"/>
                </a:solidFill>
                <a:latin typeface="NikoshBAN" panose="02000000000000000000" pitchFamily="2" charset="0"/>
                <a:cs typeface="NikoshBAN" panose="02000000000000000000" pitchFamily="2" charset="0"/>
              </a:rPr>
              <a:t> </a:t>
            </a:r>
            <a:r>
              <a:rPr lang="en-US" sz="3200" b="1" dirty="0" err="1">
                <a:solidFill>
                  <a:srgbClr val="002060"/>
                </a:solidFill>
                <a:latin typeface="NikoshBAN" panose="02000000000000000000" pitchFamily="2" charset="0"/>
                <a:cs typeface="NikoshBAN" panose="02000000000000000000" pitchFamily="2" charset="0"/>
              </a:rPr>
              <a:t>কাজ</a:t>
            </a:r>
            <a:r>
              <a:rPr lang="en-US" sz="3200" b="1" dirty="0">
                <a:solidFill>
                  <a:srgbClr val="002060"/>
                </a:solidFill>
                <a:latin typeface="NikoshBAN" panose="02000000000000000000" pitchFamily="2" charset="0"/>
                <a:cs typeface="NikoshBAN" panose="02000000000000000000" pitchFamily="2" charset="0"/>
              </a:rPr>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4200" y="1041145"/>
            <a:ext cx="2260600" cy="1265936"/>
          </a:xfrm>
          <a:prstGeom prst="rect">
            <a:avLst/>
          </a:prstGeom>
        </p:spPr>
      </p:pic>
      <p:sp>
        <p:nvSpPr>
          <p:cNvPr id="3" name="TextBox 2"/>
          <p:cNvSpPr txBox="1"/>
          <p:nvPr/>
        </p:nvSpPr>
        <p:spPr>
          <a:xfrm>
            <a:off x="2171700" y="2806700"/>
            <a:ext cx="5473700" cy="830997"/>
          </a:xfrm>
          <a:prstGeom prst="rect">
            <a:avLst/>
          </a:prstGeom>
          <a:noFill/>
        </p:spPr>
        <p:txBody>
          <a:bodyPr wrap="square" rtlCol="0">
            <a:spAutoFit/>
          </a:bodyPr>
          <a:lstStyle/>
          <a:p>
            <a:r>
              <a:rPr lang="en-US" sz="2400" dirty="0" err="1" smtClean="0">
                <a:latin typeface="ABC-DhakaSoft-Normal" pitchFamily="2" charset="0"/>
              </a:rPr>
              <a:t>Av‡jvwPZ</a:t>
            </a:r>
            <a:r>
              <a:rPr lang="en-US" sz="2400" dirty="0" smtClean="0">
                <a:latin typeface="ABC-DhakaSoft-Normal" pitchFamily="2" charset="0"/>
              </a:rPr>
              <a:t> </a:t>
            </a:r>
            <a:r>
              <a:rPr lang="en-US" sz="2400" dirty="0" err="1" smtClean="0">
                <a:latin typeface="ABC-DhakaSoft-Normal" pitchFamily="2" charset="0"/>
              </a:rPr>
              <a:t>nvw`m</a:t>
            </a:r>
            <a:r>
              <a:rPr lang="en-US" sz="2400" dirty="0" smtClean="0">
                <a:latin typeface="ABC-DhakaSoft-Normal" pitchFamily="2" charset="0"/>
              </a:rPr>
              <a:t> </a:t>
            </a:r>
            <a:r>
              <a:rPr lang="en-US" sz="2400" dirty="0" err="1" smtClean="0">
                <a:latin typeface="ABC-DhakaSoft-Normal" pitchFamily="2" charset="0"/>
              </a:rPr>
              <a:t>Abykxjb</a:t>
            </a:r>
            <a:r>
              <a:rPr lang="en-US" sz="2400" dirty="0" smtClean="0">
                <a:latin typeface="ABC-DhakaSoft-Normal" pitchFamily="2" charset="0"/>
              </a:rPr>
              <a:t> </a:t>
            </a:r>
            <a:r>
              <a:rPr lang="en-US" sz="2400" dirty="0" err="1" smtClean="0">
                <a:latin typeface="ABC-DhakaSoft-Normal" pitchFamily="2" charset="0"/>
              </a:rPr>
              <a:t>Ki‡ev</a:t>
            </a:r>
            <a:r>
              <a:rPr lang="en-US" sz="2400" dirty="0" smtClean="0">
                <a:latin typeface="ABC-DhakaSoft-Normal" pitchFamily="2" charset="0"/>
              </a:rPr>
              <a:t> </a:t>
            </a:r>
            <a:r>
              <a:rPr lang="en-US" sz="2400" dirty="0" err="1" smtClean="0">
                <a:latin typeface="ABC-DhakaSoft-Normal" pitchFamily="2" charset="0"/>
              </a:rPr>
              <a:t>Ges</a:t>
            </a:r>
            <a:endParaRPr lang="en-US" sz="2400" dirty="0" smtClean="0">
              <a:latin typeface="ABC-DhakaSoft-Normal" pitchFamily="2" charset="0"/>
            </a:endParaRPr>
          </a:p>
          <a:p>
            <a:r>
              <a:rPr lang="en-US" sz="2400" dirty="0" smtClean="0">
                <a:latin typeface="ABC-DhakaSoft-Normal" pitchFamily="2" charset="0"/>
              </a:rPr>
              <a:t> </a:t>
            </a:r>
            <a:r>
              <a:rPr lang="en-US" sz="2400" dirty="0" err="1" smtClean="0">
                <a:latin typeface="ABC-DhakaSoft-Normal" pitchFamily="2" charset="0"/>
              </a:rPr>
              <a:t>cÖ‡Z¨KwU</a:t>
            </a:r>
            <a:r>
              <a:rPr lang="en-US" sz="2400" dirty="0" smtClean="0">
                <a:latin typeface="ABC-DhakaSoft-Normal" pitchFamily="2" charset="0"/>
              </a:rPr>
              <a:t> </a:t>
            </a:r>
            <a:r>
              <a:rPr lang="en-US" sz="2400" dirty="0" err="1" smtClean="0">
                <a:latin typeface="ABC-DhakaSoft-Normal" pitchFamily="2" charset="0"/>
              </a:rPr>
              <a:t>k‡ãi</a:t>
            </a:r>
            <a:r>
              <a:rPr lang="en-US" sz="2400" dirty="0" smtClean="0">
                <a:latin typeface="ABC-DhakaSoft-Normal" pitchFamily="2" charset="0"/>
              </a:rPr>
              <a:t> A_© </a:t>
            </a:r>
            <a:r>
              <a:rPr lang="en-US" sz="2400" dirty="0" err="1" smtClean="0">
                <a:latin typeface="ABC-DhakaSoft-Normal" pitchFamily="2" charset="0"/>
              </a:rPr>
              <a:t>gyL</a:t>
            </a:r>
            <a:r>
              <a:rPr lang="en-US" sz="2400" dirty="0" smtClean="0">
                <a:latin typeface="ABC-DhakaSoft-Normal" pitchFamily="2" charset="0"/>
              </a:rPr>
              <a:t>¯’ </a:t>
            </a:r>
            <a:r>
              <a:rPr lang="en-US" sz="2400" dirty="0" err="1" smtClean="0">
                <a:latin typeface="ABC-DhakaSoft-Normal" pitchFamily="2" charset="0"/>
              </a:rPr>
              <a:t>Ki‡ev</a:t>
            </a:r>
            <a:endParaRPr lang="en-US" sz="2400" dirty="0">
              <a:latin typeface="ABC-DhakaSoft-Normal" pitchFamily="2" charset="0"/>
            </a:endParaRPr>
          </a:p>
        </p:txBody>
      </p:sp>
    </p:spTree>
    <p:extLst>
      <p:ext uri="{BB962C8B-B14F-4D97-AF65-F5344CB8AC3E}">
        <p14:creationId xmlns:p14="http://schemas.microsoft.com/office/powerpoint/2010/main" val="569764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0629" y="104503"/>
            <a:ext cx="8882741" cy="6531429"/>
          </a:xfrm>
          <a:prstGeom prst="rect">
            <a:avLst/>
          </a:prstGeom>
          <a:gradFill flip="none" rotWithShape="1">
            <a:gsLst>
              <a:gs pos="81000">
                <a:srgbClr val="FF0000"/>
              </a:gs>
              <a:gs pos="62000">
                <a:srgbClr val="FFFF00"/>
              </a:gs>
              <a:gs pos="29000">
                <a:srgbClr val="00B050"/>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latin typeface="Times New Roman" panose="02020603050405020304" pitchFamily="18" charset="0"/>
                <a:cs typeface="Times New Roman" panose="02020603050405020304" pitchFamily="18" charset="0"/>
              </a:rPr>
              <a:t>See You Again</a:t>
            </a:r>
          </a:p>
          <a:p>
            <a:pPr algn="ctr"/>
            <a:r>
              <a:rPr lang="en-US" sz="4400" dirty="0" smtClean="0">
                <a:solidFill>
                  <a:srgbClr val="C00000"/>
                </a:solidFill>
                <a:latin typeface="Times New Roman" panose="02020603050405020304" pitchFamily="18" charset="0"/>
                <a:cs typeface="Times New Roman" panose="02020603050405020304" pitchFamily="18" charset="0"/>
              </a:rPr>
              <a:t>Allah Hafiz</a:t>
            </a:r>
            <a:endParaRPr lang="en-US" sz="4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852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repeatCount="indefinite"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000"/>
                                        <p:tgtEl>
                                          <p:spTgt spid="3"/>
                                        </p:tgtEl>
                                      </p:cBhvr>
                                    </p:animEffect>
                                  </p:childTnLst>
                                </p:cTn>
                              </p:par>
                              <p:par>
                                <p:cTn id="8" presetID="20" presetClass="entr" presetSubtype="0" repeatCount="indefinite" fill="hold" grpId="2"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edg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1119" y="2468514"/>
            <a:ext cx="3137612" cy="3881455"/>
          </a:xfrm>
          <a:prstGeom prst="rect">
            <a:avLst/>
          </a:prstGeom>
        </p:spPr>
      </p:pic>
      <p:grpSp>
        <p:nvGrpSpPr>
          <p:cNvPr id="13" name="Group 12"/>
          <p:cNvGrpSpPr/>
          <p:nvPr/>
        </p:nvGrpSpPr>
        <p:grpSpPr>
          <a:xfrm>
            <a:off x="2312125" y="189999"/>
            <a:ext cx="6335486" cy="1707193"/>
            <a:chOff x="2312125" y="189999"/>
            <a:chExt cx="6335486" cy="1707193"/>
          </a:xfrm>
        </p:grpSpPr>
        <p:sp>
          <p:nvSpPr>
            <p:cNvPr id="5" name="Horizontal Scroll 4"/>
            <p:cNvSpPr/>
            <p:nvPr/>
          </p:nvSpPr>
          <p:spPr>
            <a:xfrm>
              <a:off x="2312125" y="1288137"/>
              <a:ext cx="6335486" cy="609055"/>
            </a:xfrm>
            <a:prstGeom prst="horizontalScroll">
              <a:avLst/>
            </a:prstGeom>
            <a:solidFill>
              <a:schemeClr val="bg2">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bg1"/>
                  </a:solidFill>
                  <a:latin typeface="NikoshBAN" panose="02000000000000000000" pitchFamily="2" charset="0"/>
                  <a:cs typeface="NikoshBAN" panose="02000000000000000000" pitchFamily="2" charset="0"/>
                </a:rPr>
                <a:t>প্রিয়</a:t>
              </a:r>
              <a:r>
                <a:rPr lang="en-US" sz="2400" b="1" dirty="0" smtClean="0">
                  <a:solidFill>
                    <a:schemeClr val="bg1"/>
                  </a:solidFill>
                  <a:latin typeface="NikoshBAN" panose="02000000000000000000" pitchFamily="2" charset="0"/>
                  <a:cs typeface="NikoshBAN" panose="02000000000000000000" pitchFamily="2" charset="0"/>
                </a:rPr>
                <a:t> </a:t>
              </a:r>
              <a:r>
                <a:rPr lang="en-US" sz="2400" b="1" dirty="0" err="1" smtClean="0">
                  <a:solidFill>
                    <a:schemeClr val="bg1"/>
                  </a:solidFill>
                  <a:latin typeface="NikoshBAN" panose="02000000000000000000" pitchFamily="2" charset="0"/>
                  <a:cs typeface="NikoshBAN" panose="02000000000000000000" pitchFamily="2" charset="0"/>
                </a:rPr>
                <a:t>শিক্ষার্থীরা</a:t>
              </a:r>
              <a:r>
                <a:rPr lang="en-US" sz="2400" b="1" dirty="0" smtClean="0">
                  <a:solidFill>
                    <a:schemeClr val="bg1"/>
                  </a:solidFill>
                  <a:latin typeface="NikoshBAN" panose="02000000000000000000" pitchFamily="2" charset="0"/>
                  <a:cs typeface="NikoshBAN" panose="02000000000000000000" pitchFamily="2" charset="0"/>
                </a:rPr>
                <a:t> </a:t>
              </a:r>
              <a:r>
                <a:rPr lang="en-US" sz="2400" b="1" dirty="0" err="1" smtClean="0">
                  <a:solidFill>
                    <a:schemeClr val="bg1"/>
                  </a:solidFill>
                  <a:latin typeface="NikoshBAN" panose="02000000000000000000" pitchFamily="2" charset="0"/>
                  <a:cs typeface="NikoshBAN" panose="02000000000000000000" pitchFamily="2" charset="0"/>
                </a:rPr>
                <a:t>কেমন</a:t>
              </a:r>
              <a:r>
                <a:rPr lang="en-US" sz="2400" b="1" dirty="0" smtClean="0">
                  <a:solidFill>
                    <a:schemeClr val="bg1"/>
                  </a:solidFill>
                  <a:latin typeface="NikoshBAN" panose="02000000000000000000" pitchFamily="2" charset="0"/>
                  <a:cs typeface="NikoshBAN" panose="02000000000000000000" pitchFamily="2" charset="0"/>
                </a:rPr>
                <a:t> </a:t>
              </a:r>
              <a:r>
                <a:rPr lang="en-US" sz="2400" b="1" dirty="0" err="1" smtClean="0">
                  <a:solidFill>
                    <a:schemeClr val="bg1"/>
                  </a:solidFill>
                  <a:latin typeface="NikoshBAN" panose="02000000000000000000" pitchFamily="2" charset="0"/>
                  <a:cs typeface="NikoshBAN" panose="02000000000000000000" pitchFamily="2" charset="0"/>
                </a:rPr>
                <a:t>আছ</a:t>
              </a:r>
              <a:r>
                <a:rPr lang="en-US" sz="2400" b="1" dirty="0" smtClean="0">
                  <a:solidFill>
                    <a:schemeClr val="bg1"/>
                  </a:solidFill>
                  <a:latin typeface="NikoshBAN" panose="02000000000000000000" pitchFamily="2" charset="0"/>
                  <a:cs typeface="NikoshBAN" panose="02000000000000000000" pitchFamily="2" charset="0"/>
                </a:rPr>
                <a:t> </a:t>
              </a:r>
              <a:r>
                <a:rPr lang="en-US" sz="2800" b="1" dirty="0" smtClean="0">
                  <a:solidFill>
                    <a:schemeClr val="bg1"/>
                  </a:solidFill>
                  <a:latin typeface="NikoshBAN" panose="02000000000000000000" pitchFamily="2" charset="0"/>
                  <a:cs typeface="NikoshBAN" panose="02000000000000000000" pitchFamily="2" charset="0"/>
                </a:rPr>
                <a:t>?</a:t>
              </a:r>
              <a:endParaRPr lang="en-US" sz="1100" dirty="0">
                <a:solidFill>
                  <a:schemeClr val="bg1"/>
                </a:solidFill>
              </a:endParaRPr>
            </a:p>
          </p:txBody>
        </p:sp>
        <p:sp>
          <p:nvSpPr>
            <p:cNvPr id="10" name="Rectangle 9"/>
            <p:cNvSpPr/>
            <p:nvPr/>
          </p:nvSpPr>
          <p:spPr>
            <a:xfrm>
              <a:off x="3033378" y="189999"/>
              <a:ext cx="5115055" cy="923330"/>
            </a:xfrm>
            <a:prstGeom prst="rect">
              <a:avLst/>
            </a:prstGeom>
            <a:solidFill>
              <a:schemeClr val="tx2"/>
            </a:solidFill>
            <a:ln>
              <a:solidFill>
                <a:schemeClr val="bg2">
                  <a:lumMod val="50000"/>
                </a:schemeClr>
              </a:solidFill>
            </a:ln>
            <a:effectLst>
              <a:glow rad="228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n-US" sz="5400" b="1"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rPr>
                <a:t>Assalamu</a:t>
              </a: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rPr>
                <a:t> </a:t>
              </a:r>
              <a:r>
                <a:rPr lang="en-US" sz="5400" b="1" cap="none" spc="0" dirty="0" err="1"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rPr>
                <a:t>Alaikum</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j-lt"/>
              </a:endParaRPr>
            </a:p>
          </p:txBody>
        </p:sp>
      </p:grpSp>
    </p:spTree>
    <p:custDataLst>
      <p:tags r:id="rId1"/>
    </p:custDataLst>
    <p:extLst>
      <p:ext uri="{BB962C8B-B14F-4D97-AF65-F5344CB8AC3E}">
        <p14:creationId xmlns:p14="http://schemas.microsoft.com/office/powerpoint/2010/main" val="37653013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92051" y="1646805"/>
            <a:ext cx="5800823" cy="3674574"/>
            <a:chOff x="1492051" y="1646805"/>
            <a:chExt cx="5800823" cy="3674574"/>
          </a:xfrm>
        </p:grpSpPr>
        <p:sp>
          <p:nvSpPr>
            <p:cNvPr id="3" name="Rectangle 2"/>
            <p:cNvSpPr/>
            <p:nvPr/>
          </p:nvSpPr>
          <p:spPr>
            <a:xfrm>
              <a:off x="1492051" y="3413164"/>
              <a:ext cx="5800823" cy="1908215"/>
            </a:xfrm>
            <a:prstGeom prst="rect">
              <a:avLst/>
            </a:prstGeom>
          </p:spPr>
          <p:txBody>
            <a:bodyPr wrap="square">
              <a:spAutoFit/>
            </a:bodyPr>
            <a:lstStyle/>
            <a:p>
              <a:pPr algn="ctr"/>
              <a:r>
                <a:rPr lang="en-US" sz="2800" b="1" dirty="0" err="1"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Anam</a:t>
              </a:r>
              <a:r>
                <a:rPr lang="en-US" sz="2800" b="1" dirty="0" smtClean="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Uddin Ahmad</a:t>
              </a:r>
              <a:endParaRPr lang="en-US" sz="28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2400" b="1" dirty="0" smtClean="0">
                  <a:solidFill>
                    <a:schemeClr val="accent6"/>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Assistant Teacher</a:t>
              </a:r>
              <a:endParaRPr lang="en-US" sz="2400" b="1" dirty="0">
                <a:solidFill>
                  <a:schemeClr val="accent6"/>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2400" b="1" i="1" dirty="0" err="1"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Rasulgonj</a:t>
              </a:r>
              <a:r>
                <a:rPr lang="en-US" sz="2400" b="1" i="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i="1" dirty="0" err="1"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Jamea</a:t>
              </a:r>
              <a:r>
                <a:rPr lang="en-US" sz="2400" b="1" i="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i="1" dirty="0" err="1"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Qurania</a:t>
              </a:r>
              <a:r>
                <a:rPr lang="en-US" sz="2400" b="1" i="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i="1" dirty="0" err="1"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Alim</a:t>
              </a:r>
              <a:r>
                <a:rPr lang="en-US" sz="2400" b="1" i="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Madrasah</a:t>
              </a:r>
            </a:p>
            <a:p>
              <a:pPr algn="ctr"/>
              <a:r>
                <a:rPr lang="en-US" sz="2400" b="1" i="1" dirty="0" err="1"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Jagannathpur</a:t>
              </a:r>
              <a:r>
                <a:rPr lang="en-US" sz="2400" b="1" i="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400" b="1" i="1" dirty="0" err="1"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Sunamgonj</a:t>
              </a:r>
              <a:endParaRPr lang="en-US" sz="2400" b="1" i="1" dirty="0" smtClean="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b="1" i="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Mob: 01716146001</a:t>
              </a:r>
              <a:endParaRPr lang="en-US" dirty="0">
                <a:latin typeface="NikoshBAN" panose="02000000000000000000" pitchFamily="2" charset="0"/>
                <a:cs typeface="NikoshBAN" panose="02000000000000000000" pitchFamily="2" charset="0"/>
              </a:endParaRPr>
            </a:p>
          </p:txBody>
        </p:sp>
        <p:sp>
          <p:nvSpPr>
            <p:cNvPr id="2" name="Rectangle 1"/>
            <p:cNvSpPr/>
            <p:nvPr/>
          </p:nvSpPr>
          <p:spPr>
            <a:xfrm>
              <a:off x="3681371" y="3244334"/>
              <a:ext cx="1422184" cy="307777"/>
            </a:xfrm>
            <a:prstGeom prst="rect">
              <a:avLst/>
            </a:prstGeom>
          </p:spPr>
          <p:txBody>
            <a:bodyPr wrap="none">
              <a:spAutoFit/>
            </a:bodyPr>
            <a:lstStyle/>
            <a:p>
              <a:r>
                <a:rPr lang="en-US" sz="14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Teacher Profile</a:t>
              </a: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441" y="1646805"/>
              <a:ext cx="1513114" cy="1513114"/>
            </a:xfrm>
            <a:prstGeom prst="rect">
              <a:avLst/>
            </a:prstGeom>
          </p:spPr>
        </p:pic>
      </p:grpSp>
    </p:spTree>
    <p:extLst>
      <p:ext uri="{BB962C8B-B14F-4D97-AF65-F5344CB8AC3E}">
        <p14:creationId xmlns:p14="http://schemas.microsoft.com/office/powerpoint/2010/main" val="31880728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22069" y="1389804"/>
            <a:ext cx="8543108" cy="3736342"/>
            <a:chOff x="222069" y="1389804"/>
            <a:chExt cx="8543108" cy="3736342"/>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069" y="1389804"/>
              <a:ext cx="3020308" cy="3736342"/>
            </a:xfrm>
            <a:prstGeom prst="rect">
              <a:avLst/>
            </a:prstGeom>
          </p:spPr>
        </p:pic>
        <p:sp>
          <p:nvSpPr>
            <p:cNvPr id="4" name="Horizontal Scroll 3"/>
            <p:cNvSpPr/>
            <p:nvPr/>
          </p:nvSpPr>
          <p:spPr>
            <a:xfrm>
              <a:off x="3879669" y="1527147"/>
              <a:ext cx="4885508" cy="3461657"/>
            </a:xfrm>
            <a:prstGeom prst="horizontalScroll">
              <a:avLst/>
            </a:prstGeom>
            <a:solidFill>
              <a:schemeClr val="tx2"/>
            </a:solidFill>
            <a:ln>
              <a:solidFill>
                <a:schemeClr val="accent5">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en-US" sz="3200" b="1" dirty="0" err="1" smtClean="0">
                  <a:solidFill>
                    <a:schemeClr val="bg1"/>
                  </a:solidFill>
                  <a:latin typeface="ABC-DhakaSoft-Normal" pitchFamily="2" charset="0"/>
                </a:rPr>
                <a:t>Avwjg</a:t>
              </a:r>
              <a:r>
                <a:rPr lang="en-US" sz="3200" b="1" dirty="0" smtClean="0">
                  <a:solidFill>
                    <a:schemeClr val="bg1"/>
                  </a:solidFill>
                  <a:latin typeface="ABC-DhakaSoft-Normal" pitchFamily="2" charset="0"/>
                </a:rPr>
                <a:t> 1g I 2q el©</a:t>
              </a:r>
            </a:p>
            <a:p>
              <a:r>
                <a:rPr lang="en-US" sz="3200" b="1" dirty="0" err="1" smtClean="0">
                  <a:solidFill>
                    <a:schemeClr val="bg1"/>
                  </a:solidFill>
                  <a:latin typeface="ABC-DhakaSoft-Normal" pitchFamily="2" charset="0"/>
                </a:rPr>
                <a:t>wgkKvZ</a:t>
              </a:r>
              <a:r>
                <a:rPr lang="en-US" sz="3200" b="1" dirty="0" smtClean="0">
                  <a:solidFill>
                    <a:schemeClr val="bg1"/>
                  </a:solidFill>
                  <a:latin typeface="ABC-DhakaSoft-Normal" pitchFamily="2" charset="0"/>
                </a:rPr>
                <a:t> </a:t>
              </a:r>
              <a:r>
                <a:rPr lang="en-US" sz="3200" b="1" dirty="0" err="1" smtClean="0">
                  <a:solidFill>
                    <a:schemeClr val="bg1"/>
                  </a:solidFill>
                  <a:latin typeface="ABC-DhakaSoft-Normal" pitchFamily="2" charset="0"/>
                </a:rPr>
                <a:t>kixd</a:t>
              </a:r>
              <a:endParaRPr lang="en-US" sz="3200" b="1" dirty="0" smtClean="0">
                <a:solidFill>
                  <a:schemeClr val="bg1"/>
                </a:solidFill>
                <a:latin typeface="ABC-DhakaSoft-Normal" pitchFamily="2" charset="0"/>
              </a:endParaRPr>
            </a:p>
            <a:p>
              <a:r>
                <a:rPr lang="en-US" sz="3200" b="1" dirty="0" err="1" smtClean="0">
                  <a:solidFill>
                    <a:schemeClr val="bg1"/>
                  </a:solidFill>
                  <a:latin typeface="ABC-DhakaSoft-Normal" pitchFamily="2" charset="0"/>
                </a:rPr>
                <a:t>Aa¨vq</a:t>
              </a:r>
              <a:r>
                <a:rPr lang="en-US" sz="3200" b="1" dirty="0" smtClean="0">
                  <a:solidFill>
                    <a:schemeClr val="bg1"/>
                  </a:solidFill>
                  <a:latin typeface="ABC-DhakaSoft-Normal" pitchFamily="2" charset="0"/>
                </a:rPr>
                <a:t>: </a:t>
              </a:r>
              <a:r>
                <a:rPr lang="en-US" sz="3200" b="1" dirty="0" err="1" smtClean="0">
                  <a:solidFill>
                    <a:schemeClr val="bg1"/>
                  </a:solidFill>
                  <a:latin typeface="ABC-DhakaSoft-Normal" pitchFamily="2" charset="0"/>
                </a:rPr>
                <a:t>wKZveyj</a:t>
              </a:r>
              <a:r>
                <a:rPr lang="en-US" sz="3200" b="1" dirty="0" smtClean="0">
                  <a:solidFill>
                    <a:schemeClr val="bg1"/>
                  </a:solidFill>
                  <a:latin typeface="ABC-DhakaSoft-Normal" pitchFamily="2" charset="0"/>
                </a:rPr>
                <a:t> </a:t>
              </a:r>
              <a:r>
                <a:rPr lang="en-US" sz="3200" b="1" dirty="0" err="1" smtClean="0">
                  <a:solidFill>
                    <a:schemeClr val="bg1"/>
                  </a:solidFill>
                  <a:latin typeface="ABC-DhakaSoft-Normal" pitchFamily="2" charset="0"/>
                </a:rPr>
                <a:t>ZvnvivZ</a:t>
              </a:r>
              <a:endParaRPr lang="en-US" sz="3200" b="1" dirty="0" smtClean="0">
                <a:solidFill>
                  <a:schemeClr val="bg1"/>
                </a:solidFill>
                <a:latin typeface="ABC-DhakaSoft-Normal" pitchFamily="2" charset="0"/>
              </a:endParaRPr>
            </a:p>
            <a:p>
              <a:endParaRPr lang="en-US" sz="2400" dirty="0">
                <a:solidFill>
                  <a:schemeClr val="tx1"/>
                </a:solidFill>
                <a:latin typeface="ABC-DhakaSoft-Normal" pitchFamily="2" charset="0"/>
              </a:endParaRPr>
            </a:p>
          </p:txBody>
        </p:sp>
      </p:grpSp>
    </p:spTree>
    <p:extLst>
      <p:ext uri="{BB962C8B-B14F-4D97-AF65-F5344CB8AC3E}">
        <p14:creationId xmlns:p14="http://schemas.microsoft.com/office/powerpoint/2010/main" val="2291346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34402" y="559060"/>
            <a:ext cx="6380436" cy="5527870"/>
            <a:chOff x="1034402" y="559060"/>
            <a:chExt cx="6380436" cy="5527870"/>
          </a:xfrm>
        </p:grpSpPr>
        <p:sp>
          <p:nvSpPr>
            <p:cNvPr id="2" name="Rectangle 1"/>
            <p:cNvSpPr/>
            <p:nvPr/>
          </p:nvSpPr>
          <p:spPr>
            <a:xfrm>
              <a:off x="1034402" y="2393611"/>
              <a:ext cx="6380436" cy="369331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en-US" sz="3200" b="1" dirty="0" smtClean="0">
                  <a:latin typeface="TuragMJ" pitchFamily="2" charset="0"/>
                  <a:cs typeface="NikoshBAN" panose="02000000000000000000" pitchFamily="2" charset="0"/>
                </a:rPr>
                <a:t>           GB </a:t>
              </a:r>
              <a:r>
                <a:rPr lang="en-US" sz="3200" b="1" dirty="0" err="1" smtClean="0">
                  <a:latin typeface="TuragMJ" pitchFamily="2" charset="0"/>
                  <a:cs typeface="NikoshBAN" panose="02000000000000000000" pitchFamily="2" charset="0"/>
                </a:rPr>
                <a:t>cvV</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k‡l</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wkÿv</a:t>
              </a:r>
              <a:r>
                <a:rPr lang="en-US" sz="3200" b="1" dirty="0" smtClean="0">
                  <a:latin typeface="TuragMJ" pitchFamily="2" charset="0"/>
                  <a:cs typeface="NikoshBAN" panose="02000000000000000000" pitchFamily="2" charset="0"/>
                </a:rPr>
                <a:t>_©</a:t>
              </a:r>
              <a:r>
                <a:rPr lang="en-US" sz="3200" b="1" dirty="0" smtClean="0">
                  <a:latin typeface="TuragMJ" pitchFamily="2" charset="0"/>
                  <a:cs typeface="NikoshBAN" panose="02000000000000000000" pitchFamily="2" charset="0"/>
                </a:rPr>
                <a:t>xiv  </a:t>
              </a:r>
              <a:endParaRPr lang="en-US" sz="3200" b="1" dirty="0">
                <a:latin typeface="TuragMJ" pitchFamily="2" charset="0"/>
                <a:cs typeface="NikoshBAN" panose="02000000000000000000" pitchFamily="2" charset="0"/>
              </a:endParaRPr>
            </a:p>
            <a:p>
              <a:pPr marL="342900" indent="-342900">
                <a:lnSpc>
                  <a:spcPct val="150000"/>
                </a:lnSpc>
                <a:buFont typeface="Wingdings" panose="05000000000000000000" pitchFamily="2" charset="2"/>
                <a:buChar char="q"/>
              </a:pP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ARyi</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dwRjZ</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Rvb‡Z</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cvi‡e</a:t>
              </a:r>
              <a:r>
                <a:rPr lang="en-US" sz="3200" b="1" dirty="0" smtClean="0">
                  <a:latin typeface="TuragMJ" pitchFamily="2" charset="0"/>
                  <a:cs typeface="NikoshBAN" panose="02000000000000000000" pitchFamily="2" charset="0"/>
                </a:rPr>
                <a:t> </a:t>
              </a:r>
              <a:endParaRPr lang="en-US" sz="3200" b="1" dirty="0">
                <a:latin typeface="TuragMJ" pitchFamily="2" charset="0"/>
                <a:cs typeface="NikoshBAN" panose="02000000000000000000" pitchFamily="2" charset="0"/>
              </a:endParaRPr>
            </a:p>
            <a:p>
              <a:pPr marL="342900" indent="-342900">
                <a:lnSpc>
                  <a:spcPct val="150000"/>
                </a:lnSpc>
                <a:buFont typeface="Wingdings" panose="05000000000000000000" pitchFamily="2" charset="2"/>
                <a:buChar char="q"/>
              </a:pP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mvjv‡Zi</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A‡cÿvi</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dwRjZ</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Rvb‡Z</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cvi‡e</a:t>
              </a:r>
              <a:endParaRPr lang="en-US" sz="3200" b="1" dirty="0" smtClean="0">
                <a:latin typeface="TuragMJ" pitchFamily="2" charset="0"/>
                <a:cs typeface="NikoshBAN" panose="02000000000000000000" pitchFamily="2" charset="0"/>
              </a:endParaRPr>
            </a:p>
            <a:p>
              <a:pPr marL="342900" indent="-342900">
                <a:lnSpc>
                  <a:spcPct val="150000"/>
                </a:lnSpc>
                <a:buFont typeface="Wingdings" panose="05000000000000000000" pitchFamily="2" charset="2"/>
                <a:buChar char="q"/>
              </a:pP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mswkøó</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Bevi‡Zi</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ZvnKxK</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Rvb‡Z</a:t>
              </a:r>
              <a:r>
                <a:rPr lang="en-US" sz="3200" b="1" dirty="0" smtClean="0">
                  <a:latin typeface="TuragMJ" pitchFamily="2" charset="0"/>
                  <a:cs typeface="NikoshBAN" panose="02000000000000000000" pitchFamily="2" charset="0"/>
                </a:rPr>
                <a:t> </a:t>
              </a:r>
              <a:r>
                <a:rPr lang="en-US" sz="3200" b="1" dirty="0" err="1" smtClean="0">
                  <a:latin typeface="TuragMJ" pitchFamily="2" charset="0"/>
                  <a:cs typeface="NikoshBAN" panose="02000000000000000000" pitchFamily="2" charset="0"/>
                </a:rPr>
                <a:t>cvi‡e</a:t>
              </a:r>
              <a:endParaRPr lang="en-US" sz="3200" b="1" dirty="0" smtClean="0">
                <a:latin typeface="TuragMJ" pitchFamily="2" charset="0"/>
                <a:cs typeface="NikoshBAN" panose="02000000000000000000" pitchFamily="2" charset="0"/>
              </a:endParaRPr>
            </a:p>
            <a:p>
              <a:pPr marL="342900" indent="-342900">
                <a:lnSpc>
                  <a:spcPct val="150000"/>
                </a:lnSpc>
                <a:buFont typeface="Wingdings" panose="05000000000000000000" pitchFamily="2" charset="2"/>
                <a:buChar char="q"/>
              </a:pPr>
              <a:endParaRPr lang="en-US" sz="2800" dirty="0">
                <a:latin typeface="ABC-DhakaSoft-Normal" pitchFamily="2" charset="0"/>
                <a:cs typeface="NikoshBAN" panose="02000000000000000000" pitchFamily="2" charset="0"/>
              </a:endParaRPr>
            </a:p>
          </p:txBody>
        </p:sp>
        <p:sp>
          <p:nvSpPr>
            <p:cNvPr id="3" name="Flowchart: Decision 2"/>
            <p:cNvSpPr/>
            <p:nvPr/>
          </p:nvSpPr>
          <p:spPr>
            <a:xfrm>
              <a:off x="1776024" y="559060"/>
              <a:ext cx="4897191" cy="1313645"/>
            </a:xfrm>
            <a:prstGeom prst="flowChartDecision">
              <a:avLst/>
            </a:prstGeom>
            <a:ln>
              <a:solidFill>
                <a:srgbClr val="00B0F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rtlCol="0" anchor="ctr"/>
            <a:lstStyle/>
            <a:p>
              <a:pPr algn="ctr"/>
              <a:r>
                <a:rPr lang="en-GB" sz="4000" b="1" dirty="0" err="1">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শিখনফল</a:t>
              </a:r>
              <a:endParaRPr lang="en-GB" sz="40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Right Arrow 3"/>
            <p:cNvSpPr/>
            <p:nvPr/>
          </p:nvSpPr>
          <p:spPr>
            <a:xfrm>
              <a:off x="1292698" y="2730137"/>
              <a:ext cx="627542" cy="287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55154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47668" y="705079"/>
            <a:ext cx="8189557" cy="5337592"/>
            <a:chOff x="447668" y="705079"/>
            <a:chExt cx="8189557" cy="5337592"/>
          </a:xfrm>
        </p:grpSpPr>
        <p:sp>
          <p:nvSpPr>
            <p:cNvPr id="6" name="Down Arrow 5"/>
            <p:cNvSpPr/>
            <p:nvPr/>
          </p:nvSpPr>
          <p:spPr>
            <a:xfrm>
              <a:off x="447668" y="705079"/>
              <a:ext cx="2064544" cy="7711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rPr>
                <a:t>১নং</a:t>
              </a:r>
              <a:r>
                <a:rPr lang="en-US" dirty="0" smtClean="0"/>
                <a:t> </a:t>
              </a:r>
              <a:endParaRPr lang="en-US" dirty="0"/>
            </a:p>
          </p:txBody>
        </p:sp>
        <p:sp>
          <p:nvSpPr>
            <p:cNvPr id="9" name="Down Arrow 8"/>
            <p:cNvSpPr/>
            <p:nvPr/>
          </p:nvSpPr>
          <p:spPr>
            <a:xfrm>
              <a:off x="3162013" y="705079"/>
              <a:ext cx="2192357" cy="7711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rPr>
                <a:t>২নং</a:t>
              </a:r>
              <a:endParaRPr lang="en-US" sz="3600" dirty="0">
                <a:solidFill>
                  <a:schemeClr val="bg1"/>
                </a:solidFill>
              </a:endParaRPr>
            </a:p>
          </p:txBody>
        </p:sp>
        <p:sp>
          <p:nvSpPr>
            <p:cNvPr id="11" name="TextBox 10"/>
            <p:cNvSpPr txBox="1"/>
            <p:nvPr/>
          </p:nvSpPr>
          <p:spPr>
            <a:xfrm>
              <a:off x="1333042" y="5519451"/>
              <a:ext cx="7304183"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err="1" smtClean="0">
                  <a:latin typeface="NikoshBAN" panose="02000000000000000000" pitchFamily="2" charset="0"/>
                  <a:cs typeface="NikoshBAN" panose="02000000000000000000" pitchFamily="2" charset="0"/>
                </a:rPr>
                <a:t>ছবিগুলোতে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দেখতেছো</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836" y="1962076"/>
              <a:ext cx="2077876" cy="3071558"/>
            </a:xfrm>
            <a:prstGeom prst="rect">
              <a:avLst/>
            </a:prstGeom>
            <a:effectLst>
              <a:innerShdw blurRad="63500" dist="50800" dir="13500000">
                <a:prstClr val="black">
                  <a:alpha val="50000"/>
                </a:prstClr>
              </a:innerShdw>
            </a:effectLst>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0506" y="2040452"/>
              <a:ext cx="1723864" cy="2993182"/>
            </a:xfrm>
            <a:prstGeom prst="rect">
              <a:avLst/>
            </a:prstGeom>
          </p:spPr>
        </p:pic>
      </p:grpSp>
    </p:spTree>
    <p:extLst>
      <p:ext uri="{BB962C8B-B14F-4D97-AF65-F5344CB8AC3E}">
        <p14:creationId xmlns:p14="http://schemas.microsoft.com/office/powerpoint/2010/main" val="357885978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5" name="arrow.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78882" y="395929"/>
            <a:ext cx="3993401" cy="507831"/>
          </a:xfrm>
          <a:prstGeom prst="rect">
            <a:avLst/>
          </a:prstGeom>
        </p:spPr>
        <p:txBody>
          <a:bodyPr wrap="none">
            <a:spAutoFit/>
          </a:bodyPr>
          <a:lstStyle/>
          <a:p>
            <a:pPr algn="ctr"/>
            <a:r>
              <a:rPr lang="en-US" sz="27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চলো</a:t>
            </a:r>
            <a:r>
              <a:rPr lang="en-US" sz="27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7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হাদিসটি</a:t>
            </a:r>
            <a:r>
              <a:rPr lang="en-US" sz="27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7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একবার</a:t>
            </a:r>
            <a:r>
              <a:rPr lang="en-US" sz="27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7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পড়ে</a:t>
            </a:r>
            <a:r>
              <a:rPr lang="en-US" sz="27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700" b="1" dirty="0" err="1">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নিই</a:t>
            </a:r>
            <a:r>
              <a:rPr lang="en-US" sz="2700" b="1" dirty="0">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pic>
        <p:nvPicPr>
          <p:cNvPr id="4" name="Picture 3"/>
          <p:cNvPicPr>
            <a:picLocks noChangeAspect="1"/>
          </p:cNvPicPr>
          <p:nvPr/>
        </p:nvPicPr>
        <p:blipFill>
          <a:blip r:embed="rId3"/>
          <a:stretch>
            <a:fillRect/>
          </a:stretch>
        </p:blipFill>
        <p:spPr>
          <a:xfrm>
            <a:off x="470886" y="1692637"/>
            <a:ext cx="7082763" cy="4642849"/>
          </a:xfrm>
          <a:prstGeom prst="rect">
            <a:avLst/>
          </a:prstGeom>
        </p:spPr>
      </p:pic>
      <p:sp>
        <p:nvSpPr>
          <p:cNvPr id="5" name="6-Point Star 4"/>
          <p:cNvSpPr/>
          <p:nvPr/>
        </p:nvSpPr>
        <p:spPr>
          <a:xfrm>
            <a:off x="2649251" y="903760"/>
            <a:ext cx="2430749" cy="710587"/>
          </a:xfrm>
          <a:prstGeom prst="star6">
            <a:avLst/>
          </a:prstGeom>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err="1" smtClean="0">
                <a:latin typeface="ABC-DhakaSoft-Normal" pitchFamily="2" charset="0"/>
                <a:cs typeface="NikoshBAN" panose="02000000000000000000" pitchFamily="2" charset="0"/>
              </a:rPr>
              <a:t>nvw`m</a:t>
            </a:r>
            <a:r>
              <a:rPr lang="en-US" sz="2000" b="1" dirty="0" smtClean="0">
                <a:latin typeface="ABC-DhakaSoft-Normal" pitchFamily="2" charset="0"/>
                <a:cs typeface="NikoshBAN" panose="02000000000000000000" pitchFamily="2" charset="0"/>
              </a:rPr>
              <a:t> </a:t>
            </a:r>
            <a:r>
              <a:rPr lang="en-US" sz="2000" b="1" dirty="0" err="1" smtClean="0">
                <a:latin typeface="ABC-DhakaSoft-Normal" pitchFamily="2" charset="0"/>
                <a:cs typeface="NikoshBAN" panose="02000000000000000000" pitchFamily="2" charset="0"/>
              </a:rPr>
              <a:t>bs</a:t>
            </a:r>
            <a:r>
              <a:rPr lang="en-US" sz="2000" b="1" dirty="0" smtClean="0">
                <a:latin typeface="ABC-DhakaSoft-Normal" pitchFamily="2" charset="0"/>
                <a:cs typeface="NikoshBAN" panose="02000000000000000000" pitchFamily="2" charset="0"/>
              </a:rPr>
              <a:t> 1</a:t>
            </a:r>
            <a:endParaRPr lang="en-US" sz="2000" b="1" dirty="0">
              <a:latin typeface="ABC-DhakaSoft-Normal" pitchFamily="2" charset="0"/>
              <a:cs typeface="NikoshBAN" panose="02000000000000000000" pitchFamily="2" charset="0"/>
            </a:endParaRPr>
          </a:p>
        </p:txBody>
      </p:sp>
    </p:spTree>
    <p:extLst>
      <p:ext uri="{BB962C8B-B14F-4D97-AF65-F5344CB8AC3E}">
        <p14:creationId xmlns:p14="http://schemas.microsoft.com/office/powerpoint/2010/main" val="533718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006" y="265506"/>
            <a:ext cx="8569234" cy="2985433"/>
          </a:xfrm>
          <a:prstGeom prst="rect">
            <a:avLst/>
          </a:prstGeom>
        </p:spPr>
        <p:txBody>
          <a:bodyPr wrap="square">
            <a:spAutoFit/>
          </a:bodyPr>
          <a:lstStyle/>
          <a:p>
            <a:r>
              <a:rPr lang="en-US" sz="2000" dirty="0" err="1" smtClean="0">
                <a:latin typeface="SutonnySushreeMJ" pitchFamily="2" charset="0"/>
              </a:rPr>
              <a:t>Avey</a:t>
            </a:r>
            <a:r>
              <a:rPr lang="en-US" sz="2000" dirty="0" smtClean="0">
                <a:latin typeface="SutonnySushreeMJ" pitchFamily="2" charset="0"/>
              </a:rPr>
              <a:t> </a:t>
            </a:r>
            <a:r>
              <a:rPr lang="en-US" sz="2000" dirty="0" err="1" smtClean="0">
                <a:latin typeface="SutonnySushreeMJ" pitchFamily="2" charset="0"/>
              </a:rPr>
              <a:t>ûivqiv</a:t>
            </a:r>
            <a:r>
              <a:rPr lang="en-US" sz="2000" dirty="0" smtClean="0">
                <a:latin typeface="SutonnySushreeMJ" pitchFamily="2" charset="0"/>
              </a:rPr>
              <a:t> (iv.)</a:t>
            </a:r>
          </a:p>
          <a:p>
            <a:r>
              <a:rPr lang="as-IN" sz="2000" dirty="0" smtClean="0">
                <a:latin typeface="ABC-DhakaSoft-Normal" pitchFamily="2" charset="0"/>
              </a:rPr>
              <a:t>আবদুর </a:t>
            </a:r>
            <a:r>
              <a:rPr lang="as-IN" sz="2000" dirty="0">
                <a:latin typeface="ABC-DhakaSoft-Normal" pitchFamily="2" charset="0"/>
              </a:rPr>
              <a:t>রহমান ইবনে সখর </a:t>
            </a:r>
            <a:r>
              <a:rPr lang="as-IN" sz="2000" dirty="0" smtClean="0">
                <a:latin typeface="ABC-DhakaSoft-Normal" pitchFamily="2" charset="0"/>
              </a:rPr>
              <a:t>আদ-দৌসি</a:t>
            </a:r>
            <a:r>
              <a:rPr lang="en-US" sz="2000" dirty="0" smtClean="0">
                <a:latin typeface="ABC-DhakaSoft-Normal" pitchFamily="2" charset="0"/>
              </a:rPr>
              <a:t> </a:t>
            </a:r>
            <a:r>
              <a:rPr lang="as-IN" sz="2000" dirty="0" smtClean="0">
                <a:latin typeface="ABC-DhakaSoft-Normal" pitchFamily="2" charset="0"/>
              </a:rPr>
              <a:t>বা </a:t>
            </a:r>
            <a:r>
              <a:rPr lang="as-IN" sz="2000" dirty="0">
                <a:latin typeface="ABC-DhakaSoft-Normal" pitchFamily="2" charset="0"/>
              </a:rPr>
              <a:t>আবু </a:t>
            </a:r>
            <a:r>
              <a:rPr lang="as-IN" sz="2000" dirty="0" smtClean="0">
                <a:latin typeface="ABC-DhakaSoft-Normal" pitchFamily="2" charset="0"/>
              </a:rPr>
              <a:t>হুরায়রা</a:t>
            </a:r>
            <a:r>
              <a:rPr lang="en-US" sz="2000" dirty="0">
                <a:latin typeface="ABC-DhakaSoft-Normal" pitchFamily="2" charset="0"/>
              </a:rPr>
              <a:t> </a:t>
            </a:r>
            <a:r>
              <a:rPr lang="as-IN" sz="2000" dirty="0" smtClean="0">
                <a:latin typeface="ABC-DhakaSoft-Normal" pitchFamily="2" charset="0"/>
              </a:rPr>
              <a:t>মুহাম্মাদের </a:t>
            </a:r>
            <a:r>
              <a:rPr lang="as-IN" sz="2000" dirty="0">
                <a:latin typeface="ABC-DhakaSoft-Normal" pitchFamily="2" charset="0"/>
              </a:rPr>
              <a:t>(সাল্লাল্লাহু আলাইহি </a:t>
            </a:r>
            <a:r>
              <a:rPr lang="as-IN" sz="2000" dirty="0" smtClean="0">
                <a:latin typeface="ABC-DhakaSoft-Normal" pitchFamily="2" charset="0"/>
              </a:rPr>
              <a:t>ওয়াসাল্লাম</a:t>
            </a:r>
            <a:r>
              <a:rPr lang="en-US" sz="2000" dirty="0" smtClean="0">
                <a:latin typeface="ABC-DhakaSoft-Normal" pitchFamily="2" charset="0"/>
              </a:rPr>
              <a:t> </a:t>
            </a:r>
            <a:r>
              <a:rPr lang="as-IN" sz="2000" dirty="0" smtClean="0">
                <a:latin typeface="ABC-DhakaSoft-Normal" pitchFamily="2" charset="0"/>
              </a:rPr>
              <a:t>একজন </a:t>
            </a:r>
            <a:r>
              <a:rPr lang="as-IN" sz="2000" dirty="0">
                <a:latin typeface="ABC-DhakaSoft-Normal" pitchFamily="2" charset="0"/>
              </a:rPr>
              <a:t>সাহাবা ও সেবক ছিলেন যার প্রকৃত নাম আবদুর রহমান ইবনে সাখর অথবা উমায়র ইবনে আমির</a:t>
            </a:r>
            <a:r>
              <a:rPr lang="as-IN" sz="2000" dirty="0" smtClean="0">
                <a:latin typeface="ABC-DhakaSoft-Normal" pitchFamily="2" charset="0"/>
              </a:rPr>
              <a:t>।তিনি </a:t>
            </a:r>
            <a:r>
              <a:rPr lang="as-IN" sz="2000" dirty="0">
                <a:latin typeface="ABC-DhakaSoft-Normal" pitchFamily="2" charset="0"/>
              </a:rPr>
              <a:t>আসহাবুস সুফফার একজন সদস্য ছিলেন এবং একনিষ্ঠ জ্ঞান পিপাসু ছিলেন। তিনি </a:t>
            </a:r>
            <a:r>
              <a:rPr lang="as-IN" sz="2000" dirty="0" smtClean="0">
                <a:latin typeface="ABC-DhakaSoft-Normal" pitchFamily="2" charset="0"/>
              </a:rPr>
              <a:t>তিন</a:t>
            </a:r>
            <a:r>
              <a:rPr lang="en-US" sz="2000" dirty="0" smtClean="0">
                <a:latin typeface="ABC-DhakaSoft-Normal" pitchFamily="2" charset="0"/>
              </a:rPr>
              <a:t>/</a:t>
            </a:r>
            <a:r>
              <a:rPr lang="en-US" sz="2800" dirty="0" err="1" smtClean="0">
                <a:latin typeface="ABC-DhakaSoft-Normal" pitchFamily="2" charset="0"/>
              </a:rPr>
              <a:t>Pvi</a:t>
            </a:r>
            <a:r>
              <a:rPr lang="as-IN" sz="2000" dirty="0" smtClean="0">
                <a:latin typeface="ABC-DhakaSoft-Normal" pitchFamily="2" charset="0"/>
              </a:rPr>
              <a:t> বছর </a:t>
            </a:r>
            <a:r>
              <a:rPr lang="as-IN" sz="2000" dirty="0">
                <a:latin typeface="ABC-DhakaSoft-Normal" pitchFamily="2" charset="0"/>
              </a:rPr>
              <a:t>নবী মুহাম্মাদ (সাল্লাল্লাহু আলাইহি ওয়াসাল্লাম) এর সান্নিধ্যে ছিলেন এবং বহুসংখ্যক হাদিস আত্মস্থ করেন এবং বর্ণনা করেন। হিসাব অনুযায়ী, ৫,৩৭৫ টি হাদিস তার কাছ থেকে লিপিবদ্ধ হয়েছে। বলা হত যে, উর্বর মস্তিষ্ক ও প্রখর স্মৃতিশক্তির অধিকারী ছিলেন তিনি</a:t>
            </a:r>
            <a:r>
              <a:rPr lang="as-IN" sz="2000" dirty="0" smtClean="0">
                <a:latin typeface="ABC-DhakaSoft-Normal" pitchFamily="2" charset="0"/>
              </a:rPr>
              <a:t>।</a:t>
            </a:r>
            <a:endParaRPr lang="en-US" sz="2000" dirty="0">
              <a:latin typeface="ABC-DhakaSoft-Normal" pitchFamily="2" charset="0"/>
            </a:endParaRPr>
          </a:p>
        </p:txBody>
      </p:sp>
      <p:sp>
        <p:nvSpPr>
          <p:cNvPr id="6" name="Rectangle 5"/>
          <p:cNvSpPr/>
          <p:nvPr/>
        </p:nvSpPr>
        <p:spPr>
          <a:xfrm>
            <a:off x="209006" y="3250939"/>
            <a:ext cx="8843554" cy="3139321"/>
          </a:xfrm>
          <a:prstGeom prst="rect">
            <a:avLst/>
          </a:prstGeom>
        </p:spPr>
        <p:txBody>
          <a:bodyPr wrap="square">
            <a:spAutoFit/>
          </a:bodyPr>
          <a:lstStyle/>
          <a:p>
            <a:r>
              <a:rPr lang="as-IN" dirty="0"/>
              <a:t>আবু হুরাইরাহ নিজে জ্ঞান অর্জন করতে ও জ্ঞান বিতরণ করতে ভালোবাসতেন। এইজন্য তিনি সবসময় </a:t>
            </a:r>
            <a:r>
              <a:rPr lang="as-IN" dirty="0" smtClean="0"/>
              <a:t>মুহাম্মাদ </a:t>
            </a:r>
            <a:r>
              <a:rPr lang="as-IN" dirty="0"/>
              <a:t>(সাল্লালাহু আলাইহি ওয়াসাল্লাম) থেকে তার মুখ নিসৃত কথা হাদিস শুনতেন। মুহাম্মাদ (সাল্লালাহু আলাইহি ওয়াসাল্লাম) থেকে এত বেশী হাদীস বর্ণনার ব্যাপারটি অনেকে সন্দেহের দৃষ্টিতে দেখতো। তাই তিনি বলেছিলেন, ‘তোমরা হয়তো মনে করছো আমি খুব বেশি হাদিস বর্ণনা করি। কিন্তু আমি ছিলাম রিক্তহস্ত, দরিদ্র, পেটে পাথর বেঁধে সর্বদা মুহাম্মাদের </a:t>
            </a:r>
            <a:r>
              <a:rPr lang="as-IN" dirty="0"/>
              <a:t>(সাল্লালাহু আলাইহি ওয়াসাল্লাম) সাহচর্যে </a:t>
            </a:r>
            <a:r>
              <a:rPr lang="as-IN" dirty="0"/>
              <a:t>কাটাতাম। আর মুহাজিররা ব্যস্ত থাকতো তাদের ব্যবসা-বাণিজ্যে এবং আনসাররা তাদের ধন-সম্পদের রক্ষণাবেক্ষণে</a:t>
            </a:r>
            <a:r>
              <a:rPr lang="as-IN" dirty="0" smtClean="0"/>
              <a:t>।</a:t>
            </a:r>
            <a:endParaRPr lang="as-IN" dirty="0"/>
          </a:p>
          <a:p>
            <a:r>
              <a:rPr lang="as-IN" dirty="0"/>
              <a:t>তিনি আরও বলেন, ‘‘একদিন আমি বললামঃ ‘ইয়া মুহাম্মাদ (সাল্লাল্লাহু আলাইহি ওয়াসাল্লাম), আমি আপনার অনেক কথাই শুনি, কিন্তু তার অনেক কিছুই ভুলে যাই।’ একথা শুনে মুহাম্মাদ বললেন, ‘তোমার চাদরটি মেলে ধরে বুকের সাথে লেপ্টে ধর। এরপর থেকে আর কোন কথাই আমি ভুলে যাইনি।</a:t>
            </a:r>
            <a:endParaRPr lang="en-US" dirty="0"/>
          </a:p>
        </p:txBody>
      </p:sp>
    </p:spTree>
    <p:extLst>
      <p:ext uri="{BB962C8B-B14F-4D97-AF65-F5344CB8AC3E}">
        <p14:creationId xmlns:p14="http://schemas.microsoft.com/office/powerpoint/2010/main" val="182310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0630" y="274320"/>
            <a:ext cx="9013370" cy="6583680"/>
          </a:xfrm>
          <a:prstGeom prst="rect">
            <a:avLst/>
          </a:prstGeom>
        </p:spPr>
      </p:pic>
    </p:spTree>
    <p:extLst>
      <p:ext uri="{BB962C8B-B14F-4D97-AF65-F5344CB8AC3E}">
        <p14:creationId xmlns:p14="http://schemas.microsoft.com/office/powerpoint/2010/main" val="5448440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9.1|0.5"/>
</p:tagLst>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1678</TotalTime>
  <Words>414</Words>
  <Application>Microsoft Office PowerPoint</Application>
  <PresentationFormat>On-screen Show (4:3)</PresentationFormat>
  <Paragraphs>36</Paragraphs>
  <Slides>14</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ABC-DhakaSoft-Normal</vt:lpstr>
      <vt:lpstr>Agency FB</vt:lpstr>
      <vt:lpstr>Arial</vt:lpstr>
      <vt:lpstr>Calibri</vt:lpstr>
      <vt:lpstr>Calibri Light</vt:lpstr>
      <vt:lpstr>NikoshBAN</vt:lpstr>
      <vt:lpstr>SutonnySushreeMJ</vt:lpstr>
      <vt:lpstr>Times New Roman</vt:lpstr>
      <vt:lpstr>TuragMJ</vt:lpstr>
      <vt:lpstr>Vrinda</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عليكم ورحمة الله</dc:title>
  <dc:creator>8801980322876</dc:creator>
  <cp:lastModifiedBy>ANAM</cp:lastModifiedBy>
  <cp:revision>219</cp:revision>
  <dcterms:created xsi:type="dcterms:W3CDTF">2019-07-25T01:17:44Z</dcterms:created>
  <dcterms:modified xsi:type="dcterms:W3CDTF">2020-10-02T21:53:06Z</dcterms:modified>
</cp:coreProperties>
</file>