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277" r:id="rId3"/>
    <p:sldId id="278" r:id="rId4"/>
    <p:sldId id="261" r:id="rId5"/>
    <p:sldId id="262" r:id="rId6"/>
    <p:sldId id="271" r:id="rId7"/>
    <p:sldId id="264" r:id="rId8"/>
    <p:sldId id="266" r:id="rId9"/>
    <p:sldId id="265" r:id="rId10"/>
    <p:sldId id="270" r:id="rId11"/>
    <p:sldId id="275" r:id="rId12"/>
    <p:sldId id="272" r:id="rId13"/>
    <p:sldId id="273" r:id="rId14"/>
    <p:sldId id="274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770A9-BB6E-477C-A8CF-EC4DA07FD2BD}" type="datetimeFigureOut">
              <a:rPr lang="en-US" smtClean="0"/>
              <a:pPr/>
              <a:t>03/10/2020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B6115-0610-49BE-A3CA-A41D8C658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78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5870"/>
            <a:ext cx="91440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371600"/>
            <a:ext cx="5479472" cy="486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869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57200"/>
            <a:ext cx="85344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81200" y="4089737"/>
            <a:ext cx="5715000" cy="2311063"/>
            <a:chOff x="533400" y="2133600"/>
            <a:chExt cx="5715000" cy="2311063"/>
          </a:xfrm>
        </p:grpSpPr>
        <p:sp>
          <p:nvSpPr>
            <p:cNvPr id="5" name="TextBox 4"/>
            <p:cNvSpPr txBox="1"/>
            <p:nvPr/>
          </p:nvSpPr>
          <p:spPr>
            <a:xfrm>
              <a:off x="4191000" y="2438400"/>
              <a:ext cx="2057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Na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76600" y="3429000"/>
              <a:ext cx="990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76600" y="2133600"/>
              <a:ext cx="990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800" y="2495490"/>
              <a:ext cx="1752600" cy="400110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latin typeface="NikoshBAN" pitchFamily="2" charset="0"/>
                  <a:cs typeface="NikoshBAN" pitchFamily="2" charset="0"/>
                </a:rPr>
                <a:t>ভর</a:t>
              </a:r>
              <a:r>
                <a:rPr lang="en-US" sz="2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>
                  <a:latin typeface="NikoshBAN" pitchFamily="2" charset="0"/>
                  <a:cs typeface="NikoshBAN" pitchFamily="2" charset="0"/>
                </a:rPr>
                <a:t>সংখ্যা</a:t>
              </a:r>
              <a:r>
                <a:rPr lang="en-US" sz="2000" dirty="0">
                  <a:latin typeface="NikoshBAN" pitchFamily="2" charset="0"/>
                  <a:cs typeface="NikoshBAN" pitchFamily="2" charset="0"/>
                </a:rPr>
                <a:t> (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dirty="0">
                  <a:latin typeface="NikoshBAN" pitchFamily="2" charset="0"/>
                  <a:cs typeface="NikoshBAN" pitchFamily="2" charset="0"/>
                </a:rPr>
                <a:t>  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3581400"/>
              <a:ext cx="2057400" cy="707886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latin typeface="NikoshBAN" pitchFamily="2" charset="0"/>
                  <a:cs typeface="NikoshBAN" pitchFamily="2" charset="0"/>
                </a:rPr>
                <a:t>পারমানবিক</a:t>
              </a:r>
              <a:r>
                <a:rPr lang="en-US" sz="2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>
                  <a:latin typeface="NikoshBAN" pitchFamily="2" charset="0"/>
                  <a:cs typeface="NikoshBAN" pitchFamily="2" charset="0"/>
                </a:rPr>
                <a:t>সংখ্যা</a:t>
              </a:r>
              <a:r>
                <a:rPr lang="en-US" sz="2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>
                  <a:latin typeface="NikoshBAN" pitchFamily="2" charset="0"/>
                  <a:cs typeface="NikoshBAN" pitchFamily="2" charset="0"/>
                </a:rPr>
                <a:t>বা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000" dirty="0" err="1">
                  <a:latin typeface="NikoshBAN" pitchFamily="2" charset="0"/>
                  <a:cs typeface="NikoshBAN" pitchFamily="2" charset="0"/>
                </a:rPr>
                <a:t>প্রোটন</a:t>
              </a:r>
              <a:r>
                <a:rPr lang="en-US" sz="2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>
                  <a:latin typeface="NikoshBAN" pitchFamily="2" charset="0"/>
                  <a:cs typeface="NikoshBAN" pitchFamily="2" charset="0"/>
                </a:rPr>
                <a:t>ষংখ্যা</a:t>
              </a:r>
              <a:r>
                <a:rPr lang="en-US" sz="2000" dirty="0">
                  <a:latin typeface="NikoshBAN" pitchFamily="2" charset="0"/>
                  <a:cs typeface="NikoshBAN" pitchFamily="2" charset="0"/>
                </a:rPr>
                <a:t> (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sz="2000" dirty="0">
                  <a:latin typeface="NikoshBAN" pitchFamily="2" charset="0"/>
                  <a:cs typeface="NikoshBAN" pitchFamily="2" charset="0"/>
                </a:rPr>
                <a:t>  )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590800" y="3962400"/>
              <a:ext cx="6096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438400" y="2696496"/>
              <a:ext cx="609600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334296" y="1589544"/>
            <a:ext cx="83525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নিউক্লিয়াসে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ৎ,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নিউক্লিয়াসে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নিউট্রনের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ৎ,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+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নিউট্রন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87514"/>
            <a:ext cx="8610600" cy="70788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ইলেকট্রণ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নিউট্রণ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9600" y="1575137"/>
            <a:ext cx="2971800" cy="1777663"/>
            <a:chOff x="3276600" y="914400"/>
            <a:chExt cx="2971800" cy="2311063"/>
          </a:xfrm>
        </p:grpSpPr>
        <p:sp>
          <p:nvSpPr>
            <p:cNvPr id="6" name="TextBox 5"/>
            <p:cNvSpPr txBox="1"/>
            <p:nvPr/>
          </p:nvSpPr>
          <p:spPr>
            <a:xfrm>
              <a:off x="4191000" y="1219200"/>
              <a:ext cx="2057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76600" y="2209800"/>
              <a:ext cx="990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76600" y="914400"/>
              <a:ext cx="990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257800" y="1270337"/>
            <a:ext cx="3276600" cy="2006263"/>
            <a:chOff x="3276600" y="685800"/>
            <a:chExt cx="3429000" cy="2311063"/>
          </a:xfrm>
        </p:grpSpPr>
        <p:sp>
          <p:nvSpPr>
            <p:cNvPr id="10" name="TextBox 9"/>
            <p:cNvSpPr txBox="1"/>
            <p:nvPr/>
          </p:nvSpPr>
          <p:spPr>
            <a:xfrm>
              <a:off x="4191000" y="990600"/>
              <a:ext cx="2057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Al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76600" y="1981200"/>
              <a:ext cx="990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76600" y="685800"/>
              <a:ext cx="990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27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38800" y="914400"/>
              <a:ext cx="1066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Times New Roman" pitchFamily="18" charset="0"/>
                  <a:cs typeface="Times New Roman" pitchFamily="18" charset="0"/>
                </a:rPr>
                <a:t>3+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352800" y="4318337"/>
            <a:ext cx="3276600" cy="1777663"/>
            <a:chOff x="3276600" y="685800"/>
            <a:chExt cx="3124200" cy="2311063"/>
          </a:xfrm>
        </p:grpSpPr>
        <p:sp>
          <p:nvSpPr>
            <p:cNvPr id="15" name="TextBox 14"/>
            <p:cNvSpPr txBox="1"/>
            <p:nvPr/>
          </p:nvSpPr>
          <p:spPr>
            <a:xfrm>
              <a:off x="4191000" y="990600"/>
              <a:ext cx="2057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err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Cl</a:t>
              </a:r>
              <a:endParaRPr lang="en-US" sz="9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76600" y="1981200"/>
              <a:ext cx="990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76600" y="685800"/>
              <a:ext cx="990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35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10200" y="914400"/>
              <a:ext cx="990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-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990600" y="3657600"/>
            <a:ext cx="175260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itchFamily="2" charset="0"/>
                <a:cs typeface="NikoshBAN" pitchFamily="2" charset="0"/>
              </a:rPr>
              <a:t>আধান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নিরপেক্ষ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0" y="3505200"/>
            <a:ext cx="175260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itchFamily="2" charset="0"/>
                <a:cs typeface="NikoshBAN" pitchFamily="2" charset="0"/>
              </a:rPr>
              <a:t>ধনাত্মক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আধানযুক্ত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38600" y="6324600"/>
            <a:ext cx="175260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itchFamily="2" charset="0"/>
                <a:cs typeface="NikoshBAN" pitchFamily="2" charset="0"/>
              </a:rPr>
              <a:t>ঋনাত্মক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আধানযুক্ত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276600" y="609600"/>
            <a:ext cx="2971800" cy="2311063"/>
            <a:chOff x="3276600" y="914400"/>
            <a:chExt cx="2971800" cy="2311063"/>
          </a:xfrm>
        </p:grpSpPr>
        <p:sp>
          <p:nvSpPr>
            <p:cNvPr id="5" name="TextBox 4"/>
            <p:cNvSpPr txBox="1"/>
            <p:nvPr/>
          </p:nvSpPr>
          <p:spPr>
            <a:xfrm>
              <a:off x="4191000" y="1219200"/>
              <a:ext cx="2057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76600" y="2209800"/>
              <a:ext cx="990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76600" y="914400"/>
              <a:ext cx="990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057400" y="2895600"/>
            <a:ext cx="5334000" cy="3416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=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Z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        = 8</a:t>
            </a: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ইলেকট্রণ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নিউট্রণ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=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A-Z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         =17-8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          = 9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57400" y="3352800"/>
            <a:ext cx="5334000" cy="31700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13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ইলেকট্রণ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13-3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         = 10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নিউট্রণ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=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27-13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         = 14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6600" y="685800"/>
            <a:ext cx="3429000" cy="2311063"/>
            <a:chOff x="3276600" y="685800"/>
            <a:chExt cx="3429000" cy="2311063"/>
          </a:xfrm>
        </p:grpSpPr>
        <p:sp>
          <p:nvSpPr>
            <p:cNvPr id="4" name="TextBox 3"/>
            <p:cNvSpPr txBox="1"/>
            <p:nvPr/>
          </p:nvSpPr>
          <p:spPr>
            <a:xfrm>
              <a:off x="4191000" y="990600"/>
              <a:ext cx="2057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Al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76600" y="1981200"/>
              <a:ext cx="990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76600" y="685800"/>
              <a:ext cx="990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27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38800" y="914400"/>
              <a:ext cx="1066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Times New Roman" pitchFamily="18" charset="0"/>
                  <a:cs typeface="Times New Roman" pitchFamily="18" charset="0"/>
                </a:rPr>
                <a:t>3+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57400" y="3352800"/>
            <a:ext cx="5334000" cy="31700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17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ইলেকট্রণ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17+1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         = 18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নিউট্রণ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=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35-17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         = 18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6600" y="685800"/>
            <a:ext cx="3124200" cy="2311063"/>
            <a:chOff x="3276600" y="685800"/>
            <a:chExt cx="3124200" cy="2311063"/>
          </a:xfrm>
        </p:grpSpPr>
        <p:sp>
          <p:nvSpPr>
            <p:cNvPr id="4" name="TextBox 3"/>
            <p:cNvSpPr txBox="1"/>
            <p:nvPr/>
          </p:nvSpPr>
          <p:spPr>
            <a:xfrm>
              <a:off x="4191000" y="990600"/>
              <a:ext cx="2057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err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Cl</a:t>
              </a:r>
              <a:endParaRPr lang="en-US" sz="9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76600" y="1981200"/>
              <a:ext cx="990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76600" y="685800"/>
              <a:ext cx="990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35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0200" y="914400"/>
              <a:ext cx="990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-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1143000"/>
            <a:ext cx="7315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2।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নিউক্লিয়াসে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3।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প্রোটনের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প্রকৃত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আধান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4।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পরমানুতে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ইলেক্ট্রণ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5।         </a:t>
            </a:r>
            <a:r>
              <a:rPr lang="en-US" sz="3200" baseline="30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+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প্রোটন,ইলেকট্রণ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নিউট্রণ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541" y="4660864"/>
            <a:ext cx="874059" cy="501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Na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4987880"/>
            <a:ext cx="470647" cy="26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4572000"/>
            <a:ext cx="470647" cy="26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594202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62000"/>
            <a:ext cx="3429000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038600"/>
            <a:ext cx="7696200" cy="132343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# </a:t>
            </a:r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তিনটি মৌলিক কণিকার সংক্ষিপ্ত বর্ণনা দাও।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#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পরমানু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আয়নের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181600" y="204519"/>
            <a:ext cx="3435927" cy="3300681"/>
            <a:chOff x="5486400" y="3023919"/>
            <a:chExt cx="3435927" cy="3300681"/>
          </a:xfrm>
        </p:grpSpPr>
        <p:sp>
          <p:nvSpPr>
            <p:cNvPr id="4" name="Rectangle 3"/>
            <p:cNvSpPr/>
            <p:nvPr/>
          </p:nvSpPr>
          <p:spPr>
            <a:xfrm>
              <a:off x="5486400" y="4572000"/>
              <a:ext cx="1981200" cy="1752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5486400" y="3581400"/>
              <a:ext cx="1981200" cy="990600"/>
            </a:xfrm>
            <a:prstGeom prst="triangl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6477000" y="3023919"/>
              <a:ext cx="1676400" cy="5574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153400" y="3023919"/>
              <a:ext cx="762000" cy="10527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7474527" y="4066309"/>
              <a:ext cx="1447800" cy="495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7467600" y="5791200"/>
              <a:ext cx="144780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922327" y="4076700"/>
              <a:ext cx="0" cy="1714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6096000" y="4933950"/>
              <a:ext cx="533400" cy="112395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34200" y="5029200"/>
              <a:ext cx="381000" cy="46672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638800" y="4981575"/>
              <a:ext cx="381000" cy="46672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Up Arrow 22"/>
            <p:cNvSpPr/>
            <p:nvPr/>
          </p:nvSpPr>
          <p:spPr>
            <a:xfrm>
              <a:off x="6362700" y="3124200"/>
              <a:ext cx="266700" cy="561439"/>
            </a:xfrm>
            <a:prstGeom prst="up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73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2209800" y="685800"/>
            <a:ext cx="5715000" cy="2209800"/>
          </a:xfrm>
          <a:prstGeom prst="flowChartPunchedTape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21134791">
            <a:off x="3276600" y="1295400"/>
            <a:ext cx="3324949" cy="1323439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8000" dirty="0">
                <a:solidFill>
                  <a:srgbClr val="FF0000"/>
                </a:solidFill>
              </a:rPr>
              <a:t>ধন্যবাদ</a:t>
            </a:r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374" y="3124198"/>
            <a:ext cx="5105400" cy="337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87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" y="1143000"/>
            <a:ext cx="8610601" cy="3657600"/>
            <a:chOff x="228600" y="1371600"/>
            <a:chExt cx="8610601" cy="3657600"/>
          </a:xfrm>
        </p:grpSpPr>
        <p:sp>
          <p:nvSpPr>
            <p:cNvPr id="7" name="Rounded Rectangle 6"/>
            <p:cNvSpPr/>
            <p:nvPr/>
          </p:nvSpPr>
          <p:spPr>
            <a:xfrm>
              <a:off x="228600" y="2590800"/>
              <a:ext cx="4343400" cy="2438400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3200" dirty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শিক্ষক পরিচিতি</a:t>
              </a:r>
              <a:endPara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</a:t>
              </a:r>
              <a:r>
                <a:rPr lang="bn-BD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হা</a:t>
              </a:r>
              <a:r>
                <a:rPr lang="en-US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IN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আব্দু</a:t>
              </a:r>
              <a:r>
                <a:rPr lang="bn-BD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</a:t>
              </a:r>
              <a:r>
                <a:rPr lang="bn-IN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রাজ্জাক</a:t>
              </a:r>
              <a:endPara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পদবী</a:t>
              </a:r>
              <a:r>
                <a:rPr lang="en-US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IN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ইন্সট্রাক্টর (রসায়ন)</a:t>
              </a:r>
            </a:p>
            <a:p>
              <a:pPr algn="ctr"/>
              <a:r>
                <a:rPr lang="en-US" sz="32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টিএসসি</a:t>
              </a:r>
              <a:r>
                <a:rPr lang="bn-IN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bn-BD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মেহেরপুর</a:t>
              </a:r>
              <a:r>
                <a:rPr lang="bn-IN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  <a:r>
                <a:rPr lang="en-US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572000" y="2590800"/>
              <a:ext cx="4267201" cy="2438400"/>
            </a:xfrm>
            <a:prstGeom prst="roundRect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পাঠ পরিচিতি</a:t>
              </a:r>
            </a:p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শ্রেণি</a:t>
              </a:r>
              <a:r>
                <a:rPr lang="en-US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 </a:t>
              </a:r>
              <a:r>
                <a:rPr lang="en-US" sz="36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নবম</a:t>
              </a:r>
              <a:endPara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বিষয়</a:t>
              </a:r>
              <a:r>
                <a:rPr lang="en-US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রসায়ন-1</a:t>
              </a:r>
              <a:endPara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অধ্যায়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পদার্থের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গঠন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pPr algn="ctr"/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 3.5</a:t>
              </a:r>
              <a:r>
                <a:rPr lang="en-US" sz="2800" dirty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 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931458" y="1371600"/>
              <a:ext cx="3276600" cy="12192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262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9125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Vertical 1">
            <a:extLst>
              <a:ext uri="{FF2B5EF4-FFF2-40B4-BE49-F238E27FC236}">
                <a16:creationId xmlns:a16="http://schemas.microsoft.com/office/drawing/2014/main" id="{BE2F60E7-4716-45A0-965E-73B0F8162088}"/>
              </a:ext>
            </a:extLst>
          </p:cNvPr>
          <p:cNvSpPr/>
          <p:nvPr/>
        </p:nvSpPr>
        <p:spPr>
          <a:xfrm>
            <a:off x="457200" y="533400"/>
            <a:ext cx="8229600" cy="5715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8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7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ভেতরের</a:t>
            </a:r>
            <a:r>
              <a:rPr lang="en-US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কনা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569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762000"/>
            <a:ext cx="28956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2286000"/>
            <a:ext cx="4114800" cy="2362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81200" y="2057400"/>
            <a:ext cx="38862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2619613"/>
            <a:ext cx="8229600" cy="310854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14350" indent="-514350"/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পাঠ শেষে 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পরমানু কি তা বলতে পারবে ।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স্থায়ী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কনিকা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সমূহের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বৈশিষ্ট্য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করতে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bn-BD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কণিকা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সমূহের</a:t>
            </a:r>
            <a:r>
              <a:rPr lang="bn-BD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প্রতীক, আপেক্ষিকভর, আপেক্ষিক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আধান, প্রকৃত ভর ও প্রকৃত আধান 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পারবে।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পরমানুতে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ইলেকট্রণ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নিউট্রন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343400" y="1676400"/>
            <a:ext cx="381000" cy="914400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58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066800" y="1219200"/>
            <a:ext cx="7058891" cy="415498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পরমানু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bn-BD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স্থায়ী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কনিকা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#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প্রোটন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#</a:t>
            </a:r>
            <a:r>
              <a:rPr lang="en-US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ইলেকট্রণ</a:t>
            </a:r>
            <a:endParaRPr lang="en-US" sz="4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#</a:t>
            </a:r>
            <a:r>
              <a:rPr lang="en-US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নিউট্রণ</a:t>
            </a: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BD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437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/>
          <p:nvPr/>
        </p:nvGrpSpPr>
        <p:grpSpPr>
          <a:xfrm>
            <a:off x="2514600" y="1639669"/>
            <a:ext cx="4267200" cy="4114800"/>
            <a:chOff x="2286000" y="1143000"/>
            <a:chExt cx="4267200" cy="4114800"/>
          </a:xfrm>
        </p:grpSpPr>
        <p:sp>
          <p:nvSpPr>
            <p:cNvPr id="2" name="Oval 1"/>
            <p:cNvSpPr/>
            <p:nvPr/>
          </p:nvSpPr>
          <p:spPr>
            <a:xfrm>
              <a:off x="2286000" y="1143000"/>
              <a:ext cx="4267200" cy="411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657600" y="2446608"/>
              <a:ext cx="1524000" cy="1524000"/>
              <a:chOff x="1219200" y="914400"/>
              <a:chExt cx="1524000" cy="152400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219200" y="914400"/>
                <a:ext cx="1524000" cy="152400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447800" y="1295400"/>
                <a:ext cx="533400" cy="5334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P</a:t>
                </a:r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981200" y="1447800"/>
                <a:ext cx="533400" cy="53340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n</a:t>
                </a:r>
                <a:endParaRPr lang="en-US" dirty="0"/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7162800" y="13202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ইলেক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ট্রন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5181600" y="3697070"/>
            <a:ext cx="1981200" cy="2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5029200" y="1563470"/>
            <a:ext cx="1981200" cy="2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3493294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প্রোটন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1400" y="3544669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নিউট্রন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905000" y="3620869"/>
            <a:ext cx="2133600" cy="679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219200" y="2401669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2121694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কক্ষ পথ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7000" y="62116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পরমানুর গঠন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5257800" y="3239870"/>
            <a:ext cx="1981200" cy="2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67600" y="3011269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নিউক্লিয়াস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495800" y="1397001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981200" y="304800"/>
            <a:ext cx="5638800" cy="5847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পরমানুতে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কণিকা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সমুহের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অবস্থান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2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00416 C 0.1158 -0.00416 0.22084 0.13018 0.22084 0.29642 C 0.22084 0.46197 0.1158 0.597 -0.0125 0.597 C -0.14132 0.597 -0.24583 0.46197 -0.24583 0.29642 C -0.24583 0.13018 -0.14132 -0.00416 -0.0125 -0.00416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29200" y="838200"/>
            <a:ext cx="2819400" cy="388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4291" y="1447800"/>
            <a:ext cx="1018309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81000" y="533400"/>
            <a:ext cx="8320547" cy="5867400"/>
            <a:chOff x="518653" y="228600"/>
            <a:chExt cx="8320547" cy="5867400"/>
          </a:xfrm>
        </p:grpSpPr>
        <p:sp>
          <p:nvSpPr>
            <p:cNvPr id="4" name="TextBox 3"/>
            <p:cNvSpPr txBox="1"/>
            <p:nvPr/>
          </p:nvSpPr>
          <p:spPr>
            <a:xfrm>
              <a:off x="1524000" y="5326559"/>
              <a:ext cx="132311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>
                  <a:latin typeface="NikoshBAN" pitchFamily="2" charset="0"/>
                  <a:cs typeface="NikoshBAN" pitchFamily="2" charset="0"/>
                </a:rPr>
                <a:t>প্রোটন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18653" y="228600"/>
              <a:ext cx="8320547" cy="5638800"/>
              <a:chOff x="442452" y="228600"/>
              <a:chExt cx="8320547" cy="563880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375" t="18600" r="16751" b="17684"/>
              <a:stretch/>
            </p:blipFill>
            <p:spPr>
              <a:xfrm>
                <a:off x="442452" y="2209800"/>
                <a:ext cx="3200400" cy="3048000"/>
              </a:xfrm>
              <a:prstGeom prst="rect">
                <a:avLst/>
              </a:prstGeom>
            </p:spPr>
          </p:pic>
          <p:sp>
            <p:nvSpPr>
              <p:cNvPr id="6" name="Right Arrow 5"/>
              <p:cNvSpPr/>
              <p:nvPr/>
            </p:nvSpPr>
            <p:spPr>
              <a:xfrm>
                <a:off x="3657600" y="3352800"/>
                <a:ext cx="332510" cy="8382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191000" y="2327970"/>
                <a:ext cx="4419600" cy="353943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bn-BD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আবি</a:t>
                </a:r>
                <a:r>
                  <a:rPr lang="en-US" sz="32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ষ্কা</a:t>
                </a:r>
                <a:r>
                  <a:rPr lang="bn-BD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রক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: </a:t>
                </a:r>
                <a:r>
                  <a:rPr lang="bn-BD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রাদারফোর্ড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32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1919</a:t>
                </a:r>
                <a:endParaRPr lang="en-US" sz="32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lvl="0"/>
                <a:r>
                  <a:rPr lang="en-US" sz="3200" dirty="0" err="1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প্রতীক</a:t>
                </a:r>
                <a:r>
                  <a:rPr lang="en-US" sz="32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: </a:t>
                </a:r>
                <a:r>
                  <a:rPr lang="en-US" sz="32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P/H</a:t>
                </a:r>
                <a:r>
                  <a:rPr lang="en-US" sz="3200" baseline="300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endParaRPr lang="en-US" sz="32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প্রকৃত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আধান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: </a:t>
                </a:r>
                <a:r>
                  <a:rPr lang="en-US" sz="32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+1.60</a:t>
                </a:r>
                <a:r>
                  <a:rPr lang="en-US" sz="3200" dirty="0">
                    <a:solidFill>
                      <a:srgbClr val="00B050"/>
                    </a:solidFill>
                    <a:latin typeface="TimesNewRomanPSMT"/>
                  </a:rPr>
                  <a:t>×10</a:t>
                </a:r>
                <a:r>
                  <a:rPr lang="en-US" sz="3200" baseline="30000" dirty="0">
                    <a:solidFill>
                      <a:srgbClr val="00B050"/>
                    </a:solidFill>
                    <a:latin typeface="TimesNewRomanPSMT"/>
                  </a:rPr>
                  <a:t>-19</a:t>
                </a:r>
                <a:r>
                  <a:rPr lang="en-US" sz="3200" dirty="0">
                    <a:solidFill>
                      <a:srgbClr val="00B050"/>
                    </a:solidFill>
                    <a:latin typeface="TimesNewRomanPSMT"/>
                  </a:rPr>
                  <a:t> C</a:t>
                </a:r>
                <a:endParaRPr lang="en-US" sz="32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lvl="0"/>
                <a:r>
                  <a:rPr lang="en-US" sz="3200" dirty="0" err="1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আপেক্ষিক</a:t>
                </a:r>
                <a:r>
                  <a:rPr lang="en-US" sz="32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আধান</a:t>
                </a:r>
                <a:r>
                  <a:rPr lang="en-US" sz="32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: </a:t>
                </a:r>
                <a:r>
                  <a:rPr lang="en-US" sz="32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+1</a:t>
                </a:r>
                <a:endParaRPr lang="en-US" sz="32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প্রকৃত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ভর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:</a:t>
                </a:r>
                <a:r>
                  <a:rPr lang="en-US" sz="32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1.673</a:t>
                </a:r>
                <a:r>
                  <a:rPr lang="en-US" sz="3200" dirty="0">
                    <a:solidFill>
                      <a:srgbClr val="00B050"/>
                    </a:solidFill>
                    <a:latin typeface="TimesNewRomanPSMT"/>
                  </a:rPr>
                  <a:t> × </a:t>
                </a:r>
                <a:r>
                  <a:rPr lang="en-US" sz="32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3200" baseline="300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-24</a:t>
                </a:r>
                <a:r>
                  <a:rPr lang="en-US" sz="32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</a:t>
                </a:r>
              </a:p>
              <a:p>
                <a:r>
                  <a:rPr lang="en-US" sz="3200" dirty="0" err="1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আপেক্ষিক</a:t>
                </a:r>
                <a:r>
                  <a:rPr lang="en-US" sz="32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ভর</a:t>
                </a:r>
                <a:r>
                  <a:rPr lang="en-US" sz="32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: </a:t>
                </a:r>
                <a:r>
                  <a:rPr lang="en-US" sz="32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3200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err="1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অবস্থান</a:t>
                </a:r>
                <a:r>
                  <a:rPr lang="en-US" sz="32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: </a:t>
                </a:r>
                <a:r>
                  <a:rPr lang="en-US" sz="3200" dirty="0" err="1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নিউক্লিয়াসে</a:t>
                </a:r>
                <a:r>
                  <a:rPr lang="en-US" sz="32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2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270956" y="1676400"/>
                <a:ext cx="1447800" cy="52322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bn-BD" sz="28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রাদারফোর্ড</a:t>
                </a:r>
                <a:endParaRPr lang="en-US" sz="28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pic>
            <p:nvPicPr>
              <p:cNvPr id="18" name="Picture 17" descr="raderford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10800000" flipV="1">
                <a:off x="7238999" y="228600"/>
                <a:ext cx="1524000" cy="1442747"/>
              </a:xfrm>
              <a:prstGeom prst="rect">
                <a:avLst/>
              </a:prstGeom>
            </p:spPr>
          </p:pic>
        </p:grpSp>
      </p:grpSp>
      <p:sp>
        <p:nvSpPr>
          <p:cNvPr id="13" name="TextBox 12"/>
          <p:cNvSpPr txBox="1"/>
          <p:nvPr/>
        </p:nvSpPr>
        <p:spPr>
          <a:xfrm>
            <a:off x="424542" y="2221468"/>
            <a:ext cx="1066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ু</a:t>
            </a:r>
          </a:p>
        </p:txBody>
      </p:sp>
    </p:spTree>
    <p:extLst>
      <p:ext uri="{BB962C8B-B14F-4D97-AF65-F5344CB8AC3E}">
        <p14:creationId xmlns:p14="http://schemas.microsoft.com/office/powerpoint/2010/main" val="132886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42572" y="343276"/>
            <a:ext cx="8839200" cy="6214832"/>
            <a:chOff x="304800" y="33568"/>
            <a:chExt cx="8839200" cy="621483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2133600"/>
              <a:ext cx="3505200" cy="3505200"/>
            </a:xfrm>
            <a:prstGeom prst="rect">
              <a:avLst/>
            </a:prstGeom>
          </p:spPr>
        </p:pic>
        <p:sp>
          <p:nvSpPr>
            <p:cNvPr id="5" name="Right Arrow 4"/>
            <p:cNvSpPr/>
            <p:nvPr/>
          </p:nvSpPr>
          <p:spPr>
            <a:xfrm>
              <a:off x="3810000" y="3200400"/>
              <a:ext cx="457200" cy="914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371600" y="5602069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latin typeface="NikoshBAN" pitchFamily="2" charset="0"/>
                  <a:cs typeface="NikoshBAN" pitchFamily="2" charset="0"/>
                </a:rPr>
                <a:t>ইলেকট্রন</a:t>
              </a:r>
              <a:endParaRPr lang="en-US" sz="36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252691" y="1581260"/>
              <a:ext cx="1891309" cy="43190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জে, জে, থমসন</a:t>
              </a:r>
              <a:endPara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9" name="Picture 8" descr="thomson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91400" y="33568"/>
              <a:ext cx="1524000" cy="156663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267200" y="2057400"/>
              <a:ext cx="4353228" cy="353943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আবি</a:t>
              </a:r>
              <a:r>
                <a:rPr lang="en-US" sz="32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ষ্কা</a:t>
              </a:r>
              <a:r>
                <a:rPr lang="bn-BD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রক </a:t>
              </a:r>
              <a:r>
                <a:rPr lang="en-US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BD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জে,জে,থমসন</a:t>
              </a:r>
              <a:r>
                <a:rPr lang="en-US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r>
                <a:rPr lang="en-US" sz="32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1897 </a:t>
              </a:r>
            </a:p>
            <a:p>
              <a:pPr lvl="0"/>
              <a:r>
                <a:rPr lang="en-US" sz="32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প্রতীক</a:t>
              </a:r>
              <a:r>
                <a:rPr lang="en-US" sz="32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US" sz="32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3200" baseline="300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32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প্রকৃত</a:t>
              </a:r>
              <a:r>
                <a:rPr lang="en-US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আধান</a:t>
              </a:r>
              <a:r>
                <a:rPr lang="en-US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</a:t>
              </a:r>
              <a:r>
                <a:rPr lang="en-US" sz="32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-1.60</a:t>
              </a:r>
              <a:r>
                <a:rPr lang="en-US" sz="3200" dirty="0">
                  <a:solidFill>
                    <a:srgbClr val="7030A0"/>
                  </a:solidFill>
                  <a:latin typeface="TimesNewRomanPSMT"/>
                </a:rPr>
                <a:t>×10</a:t>
              </a:r>
              <a:r>
                <a:rPr lang="en-US" sz="3200" baseline="30000" dirty="0">
                  <a:solidFill>
                    <a:srgbClr val="7030A0"/>
                  </a:solidFill>
                  <a:latin typeface="TimesNewRomanPSMT"/>
                </a:rPr>
                <a:t>-19</a:t>
              </a:r>
              <a:r>
                <a:rPr lang="en-US" sz="3200" dirty="0">
                  <a:solidFill>
                    <a:srgbClr val="7030A0"/>
                  </a:solidFill>
                  <a:latin typeface="TimesNewRomanPSMT"/>
                </a:rPr>
                <a:t> C</a:t>
              </a:r>
              <a:endPara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0"/>
              <a:r>
                <a:rPr lang="en-US" sz="32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আপেক্ষিক</a:t>
              </a:r>
              <a:r>
                <a:rPr lang="en-US" sz="32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আধান</a:t>
              </a:r>
              <a:r>
                <a:rPr lang="en-US" sz="32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US" sz="32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2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প্রকৃত</a:t>
              </a:r>
              <a:r>
                <a:rPr lang="en-US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ভর</a:t>
              </a:r>
              <a:r>
                <a:rPr lang="en-US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: </a:t>
              </a:r>
              <a:r>
                <a:rPr lang="en-US" sz="32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9.11×10</a:t>
              </a:r>
              <a:r>
                <a:rPr lang="en-US" sz="3200" baseline="300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-28</a:t>
              </a:r>
              <a:r>
                <a:rPr lang="en-US" sz="32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g</a:t>
              </a:r>
            </a:p>
            <a:p>
              <a:r>
                <a:rPr lang="en-US" sz="32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আপেক্ষিক</a:t>
              </a:r>
              <a:r>
                <a:rPr lang="en-US" sz="32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ভর</a:t>
              </a:r>
              <a:r>
                <a:rPr lang="en-US" sz="32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: </a:t>
              </a:r>
              <a:r>
                <a:rPr lang="en-US" sz="32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32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অবস্থান</a:t>
              </a:r>
              <a:r>
                <a:rPr lang="en-US" sz="32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US" sz="32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কক্ষপথে</a:t>
              </a:r>
              <a:r>
                <a:rPr lang="en-US" sz="32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5244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54864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নিউট্রন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7200" y="499170"/>
            <a:ext cx="8153400" cy="5554860"/>
            <a:chOff x="685800" y="152400"/>
            <a:chExt cx="8153400" cy="555486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b="6037"/>
            <a:stretch/>
          </p:blipFill>
          <p:spPr>
            <a:xfrm>
              <a:off x="685800" y="1967038"/>
              <a:ext cx="3005645" cy="3138362"/>
            </a:xfrm>
            <a:prstGeom prst="rect">
              <a:avLst/>
            </a:prstGeom>
          </p:spPr>
        </p:pic>
        <p:sp>
          <p:nvSpPr>
            <p:cNvPr id="5" name="Right Arrow 4"/>
            <p:cNvSpPr/>
            <p:nvPr/>
          </p:nvSpPr>
          <p:spPr>
            <a:xfrm>
              <a:off x="3810000" y="3124200"/>
              <a:ext cx="685800" cy="1066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05327" y="1752600"/>
              <a:ext cx="1441361" cy="52322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bn-BD" sz="28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চ্যাডউইক</a:t>
              </a:r>
            </a:p>
          </p:txBody>
        </p:sp>
        <p:pic>
          <p:nvPicPr>
            <p:cNvPr id="7" name="Picture 6" descr="James Chadwick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81800" y="152400"/>
              <a:ext cx="1905000" cy="16764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648200" y="2167830"/>
              <a:ext cx="4191000" cy="3539430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আবি</a:t>
              </a:r>
              <a:r>
                <a:rPr lang="en-US" sz="32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ষ্কা</a:t>
              </a:r>
              <a:r>
                <a:rPr lang="bn-BD" sz="32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রক </a:t>
              </a:r>
              <a:r>
                <a:rPr lang="en-US" sz="32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</a:t>
              </a:r>
              <a:r>
                <a:rPr lang="bn-BD" sz="32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চ্যাডউইক</a:t>
              </a:r>
              <a:r>
                <a:rPr lang="en-US" sz="32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3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1932</a:t>
              </a:r>
              <a:endPara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0"/>
              <a:r>
                <a:rPr lang="en-US" sz="32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প্রতীক</a:t>
              </a:r>
              <a:r>
                <a:rPr lang="en-US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US" sz="3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2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প্রকৃত</a:t>
              </a:r>
              <a:r>
                <a:rPr lang="en-US" sz="32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2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আধান</a:t>
              </a:r>
              <a:r>
                <a:rPr lang="en-US" sz="32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</a:t>
              </a:r>
              <a:r>
                <a:rPr lang="en-US" sz="3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2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আপেক্ষিক</a:t>
              </a:r>
              <a:r>
                <a:rPr lang="en-US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আধান</a:t>
              </a:r>
              <a:r>
                <a:rPr lang="en-US" sz="32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: </a:t>
              </a:r>
              <a:r>
                <a:rPr lang="en-US" sz="3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2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প্রকৃত</a:t>
              </a:r>
              <a:r>
                <a:rPr lang="en-US" sz="32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2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ভর</a:t>
              </a:r>
              <a:r>
                <a:rPr lang="en-US" sz="32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:</a:t>
              </a:r>
              <a:r>
                <a:rPr lang="en-US" sz="3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1.675</a:t>
              </a:r>
              <a:r>
                <a:rPr lang="en-US" sz="3200" dirty="0">
                  <a:solidFill>
                    <a:srgbClr val="002060"/>
                  </a:solidFill>
                  <a:latin typeface="TimesNewRomanPSMT"/>
                </a:rPr>
                <a:t> × </a:t>
              </a:r>
              <a:r>
                <a:rPr lang="en-US" sz="3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r>
                <a:rPr lang="en-US" sz="3200" baseline="30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-24</a:t>
              </a:r>
              <a:r>
                <a:rPr lang="en-US" sz="3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g</a:t>
              </a:r>
            </a:p>
            <a:p>
              <a:r>
                <a:rPr lang="en-US" sz="32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আপেক্ষিক</a:t>
              </a:r>
              <a:r>
                <a:rPr lang="en-US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ভর</a:t>
              </a:r>
              <a:r>
                <a:rPr lang="en-US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: </a:t>
              </a:r>
              <a:r>
                <a:rPr lang="en-US" sz="3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32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অবস্থান</a:t>
              </a:r>
              <a:r>
                <a:rPr lang="en-US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US" sz="32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নিউক্লিয়াসে</a:t>
              </a:r>
              <a:endPara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9816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476</Words>
  <Application>Microsoft Office PowerPoint</Application>
  <PresentationFormat>On-screen Show (4:3)</PresentationFormat>
  <Paragraphs>129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NikoshBAN</vt:lpstr>
      <vt:lpstr>SutonnyMJ</vt:lpstr>
      <vt:lpstr>Times New Roman</vt:lpstr>
      <vt:lpstr>TimesNewRomanPSMT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tipu</dc:creator>
  <cp:lastModifiedBy>TSCM</cp:lastModifiedBy>
  <cp:revision>188</cp:revision>
  <dcterms:created xsi:type="dcterms:W3CDTF">2006-08-16T00:00:00Z</dcterms:created>
  <dcterms:modified xsi:type="dcterms:W3CDTF">2020-10-03T06:52:17Z</dcterms:modified>
</cp:coreProperties>
</file>