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60" r:id="rId4"/>
    <p:sldId id="261" r:id="rId5"/>
    <p:sldId id="259" r:id="rId6"/>
    <p:sldId id="263" r:id="rId7"/>
    <p:sldId id="262" r:id="rId8"/>
    <p:sldId id="267" r:id="rId9"/>
    <p:sldId id="264" r:id="rId10"/>
    <p:sldId id="265" r:id="rId11"/>
    <p:sldId id="266" r:id="rId12"/>
    <p:sldId id="271" r:id="rId13"/>
    <p:sldId id="272" r:id="rId14"/>
    <p:sldId id="273" r:id="rId15"/>
    <p:sldId id="274" r:id="rId16"/>
    <p:sldId id="275" r:id="rId17"/>
    <p:sldId id="276" r:id="rId18"/>
    <p:sldId id="268" r:id="rId19"/>
    <p:sldId id="281" r:id="rId20"/>
    <p:sldId id="269" r:id="rId21"/>
    <p:sldId id="280" r:id="rId22"/>
    <p:sldId id="277" r:id="rId23"/>
    <p:sldId id="28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8A48E-484C-4585-9A83-FBB34F14FD37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CED8C-9F3E-400B-90D3-3AAABDFA3E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78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CED8C-9F3E-400B-90D3-3AAABDFA3E6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372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10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0772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 descr="F:\dp\green 2.jpg"/>
          <p:cNvPicPr>
            <a:picLocks noChangeAspect="1" noChangeArrowheads="1"/>
          </p:cNvPicPr>
          <p:nvPr/>
        </p:nvPicPr>
        <p:blipFill>
          <a:blip r:embed="rId4"/>
          <a:srcRect l="46830" t="27764" r="6051" b="9541"/>
          <a:stretch>
            <a:fillRect/>
          </a:stretch>
        </p:blipFill>
        <p:spPr bwMode="auto">
          <a:xfrm>
            <a:off x="5774425" y="796925"/>
            <a:ext cx="2514600" cy="2362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" name="Picture 2" descr="F:\dp\green 2.jpg"/>
          <p:cNvPicPr>
            <a:picLocks noChangeAspect="1" noChangeArrowheads="1"/>
          </p:cNvPicPr>
          <p:nvPr/>
        </p:nvPicPr>
        <p:blipFill>
          <a:blip r:embed="rId4"/>
          <a:srcRect l="46830" t="27764" r="6051" b="9541"/>
          <a:stretch>
            <a:fillRect/>
          </a:stretch>
        </p:blipFill>
        <p:spPr bwMode="auto">
          <a:xfrm>
            <a:off x="4648200" y="3128962"/>
            <a:ext cx="2514600" cy="2362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Picture 2" descr="F:\dp\green 2.jpg"/>
          <p:cNvPicPr>
            <a:picLocks noChangeAspect="1" noChangeArrowheads="1"/>
          </p:cNvPicPr>
          <p:nvPr/>
        </p:nvPicPr>
        <p:blipFill>
          <a:blip r:embed="rId4"/>
          <a:srcRect l="46830" t="27764" r="6051" b="9541"/>
          <a:stretch>
            <a:fillRect/>
          </a:stretch>
        </p:blipFill>
        <p:spPr bwMode="auto">
          <a:xfrm>
            <a:off x="1981200" y="2895600"/>
            <a:ext cx="2514600" cy="2362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Picture 2" descr="F:\dp\green 2.jpg"/>
          <p:cNvPicPr>
            <a:picLocks noChangeAspect="1" noChangeArrowheads="1"/>
          </p:cNvPicPr>
          <p:nvPr/>
        </p:nvPicPr>
        <p:blipFill>
          <a:blip r:embed="rId4"/>
          <a:srcRect l="46830" t="27764" r="6051" b="9541"/>
          <a:stretch>
            <a:fillRect/>
          </a:stretch>
        </p:blipFill>
        <p:spPr bwMode="auto">
          <a:xfrm>
            <a:off x="624534" y="736599"/>
            <a:ext cx="2514600" cy="2362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991100" y="3863975"/>
            <a:ext cx="18288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19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ত</a:t>
            </a:r>
            <a:endParaRPr kumimoji="0" lang="en-US" sz="199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763905" y="1449386"/>
            <a:ext cx="2438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19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</a:t>
            </a:r>
            <a:endParaRPr kumimoji="0" lang="en-US" sz="199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429000" y="8515350"/>
            <a:ext cx="18288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19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ত</a:t>
            </a:r>
            <a:endParaRPr kumimoji="0" lang="en-US" sz="199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095500" y="3575049"/>
            <a:ext cx="22098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19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গ</a:t>
            </a:r>
            <a:endParaRPr kumimoji="0" lang="en-US" sz="199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09650" y="1449386"/>
            <a:ext cx="1181100" cy="1089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19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স্বা</a:t>
            </a:r>
            <a:endParaRPr kumimoji="0" lang="en-US" sz="199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638800" y="8439150"/>
            <a:ext cx="2438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19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ম</a:t>
            </a:r>
            <a:endParaRPr kumimoji="0" lang="en-US" sz="199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00200" y="8743950"/>
            <a:ext cx="22098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19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গ</a:t>
            </a:r>
            <a:endParaRPr kumimoji="0" lang="en-US" sz="199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33400" y="8134350"/>
            <a:ext cx="1981200" cy="2232025"/>
          </a:xfrm>
        </p:spPr>
        <p:txBody>
          <a:bodyPr>
            <a:noAutofit/>
          </a:bodyPr>
          <a:lstStyle/>
          <a:p>
            <a:r>
              <a:rPr lang="bn-BD" sz="19900" dirty="0" smtClean="0">
                <a:solidFill>
                  <a:schemeClr val="accent6">
                    <a:lumMod val="75000"/>
                  </a:schemeClr>
                </a:solidFill>
              </a:rPr>
              <a:t>স্বা</a:t>
            </a:r>
            <a:endParaRPr lang="en-US" sz="199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-2.59259E-6 L 0.1 -1.048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5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0.05417 -0.7377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" y="-3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0.18333 -0.6821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3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48148E-6 L 0.125 -1.004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5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5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715000"/>
            <a:ext cx="8686800" cy="1143000"/>
          </a:xfrm>
        </p:spPr>
        <p:txBody>
          <a:bodyPr>
            <a:normAutofit/>
          </a:bodyPr>
          <a:lstStyle/>
          <a:p>
            <a:r>
              <a:rPr lang="bn-BD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জলবায়ু পরিবর্তনের অন্যতম কারণ</a:t>
            </a:r>
            <a:endParaRPr lang="en-US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6" descr="image 7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b="15493"/>
          <a:stretch>
            <a:fillRect/>
          </a:stretch>
        </p:blipFill>
        <p:spPr>
          <a:xfrm>
            <a:off x="0" y="0"/>
            <a:ext cx="2895600" cy="5867400"/>
          </a:xfrm>
        </p:spPr>
      </p:pic>
      <p:pic>
        <p:nvPicPr>
          <p:cNvPr id="8" name="Content Placeholder 7" descr="28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2819400" y="2893219"/>
            <a:ext cx="6324600" cy="2974181"/>
          </a:xfrm>
        </p:spPr>
      </p:pic>
      <p:pic>
        <p:nvPicPr>
          <p:cNvPr id="9" name="Picture 8" descr="images 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-1"/>
            <a:ext cx="6324600" cy="33315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Content Placeholder 7" descr="index2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4735" y="559146"/>
            <a:ext cx="2743200" cy="1590675"/>
          </a:xfrm>
        </p:spPr>
      </p:pic>
      <p:pic>
        <p:nvPicPr>
          <p:cNvPr id="10" name="Picture 9" descr="images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551" y="2351355"/>
            <a:ext cx="2742521" cy="1752600"/>
          </a:xfrm>
          <a:prstGeom prst="rect">
            <a:avLst/>
          </a:prstGeom>
        </p:spPr>
      </p:pic>
      <p:pic>
        <p:nvPicPr>
          <p:cNvPr id="11" name="Picture 10" descr="images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5295" y="4294192"/>
            <a:ext cx="2705966" cy="1689901"/>
          </a:xfrm>
          <a:prstGeom prst="rect">
            <a:avLst/>
          </a:prstGeom>
        </p:spPr>
      </p:pic>
      <p:pic>
        <p:nvPicPr>
          <p:cNvPr id="12" name="Picture 11" descr="index21.jpg"/>
          <p:cNvPicPr>
            <a:picLocks noChangeAspect="1"/>
          </p:cNvPicPr>
          <p:nvPr/>
        </p:nvPicPr>
        <p:blipFill>
          <a:blip r:embed="rId6"/>
          <a:srcRect t="1557" b="19570"/>
          <a:stretch>
            <a:fillRect/>
          </a:stretch>
        </p:blipFill>
        <p:spPr>
          <a:xfrm>
            <a:off x="3529109" y="505406"/>
            <a:ext cx="2743200" cy="1644415"/>
          </a:xfrm>
          <a:prstGeom prst="rect">
            <a:avLst/>
          </a:prstGeom>
        </p:spPr>
      </p:pic>
      <p:pic>
        <p:nvPicPr>
          <p:cNvPr id="14" name="Picture 13" descr="images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0721" y="2469351"/>
            <a:ext cx="2762250" cy="165735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6515958" y="368191"/>
            <a:ext cx="189642" cy="61088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949249" y="415958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bn-BD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ঘূর্ণি ঝড়</a:t>
            </a:r>
            <a:endParaRPr lang="en-US" sz="2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10400" y="1460814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নদী ভাঙ্গন</a:t>
            </a:r>
            <a:endParaRPr lang="en-US" sz="2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62800" y="2444907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bn-BD" sz="24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খরা</a:t>
            </a:r>
            <a:endParaRPr lang="en-US" sz="2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60525" y="3448682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bn-BD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টর্নেডো</a:t>
            </a:r>
            <a:endParaRPr lang="bn-BD" sz="2400" b="1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60525" y="4252447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bn-BD" sz="24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বন্যা</a:t>
            </a:r>
            <a:endParaRPr lang="en-US" sz="2400" b="1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/>
            <a:endParaRPr lang="bn-BD" sz="2400" b="1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78587" y="5150703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bn-BD" sz="24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কালবৈশাখী ঝড়</a:t>
            </a:r>
            <a:endParaRPr lang="en-US" sz="2400" b="1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/>
            <a:endParaRPr lang="bn-BD" sz="2400" b="1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F:\dp\jolosas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3022" y="4291799"/>
            <a:ext cx="2828624" cy="16899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33 0.00855 L -0.76164 0.1639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00" y="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67 0.00856 L -0.31615 0.0307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0" y="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66 0.01964 L -0.72448 0.1971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00" y="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66 0.01964 L -0.29948 0.0640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00" y="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-0.07903 L -0.63282 0.2648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00" y="1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66 -0.00092 L -0.27083 0.1201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00" y="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3" grpId="0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Content Placeholder 7" descr="index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914400"/>
            <a:ext cx="7682968" cy="445505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2888984" y="5562600"/>
            <a:ext cx="3124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ঘূর্ণি ঝড় / সাইক্লোন</a:t>
            </a:r>
          </a:p>
          <a:p>
            <a:r>
              <a:rPr lang="bn-BD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 স্থানের বাতাসের তাপ বৃদ্ধি পেলে।</a:t>
            </a:r>
            <a:endParaRPr lang="bn-BD" sz="16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index21.jpg"/>
          <p:cNvPicPr>
            <a:picLocks noChangeAspect="1"/>
          </p:cNvPicPr>
          <p:nvPr/>
        </p:nvPicPr>
        <p:blipFill>
          <a:blip r:embed="rId3"/>
          <a:srcRect t="1557" b="19570"/>
          <a:stretch>
            <a:fillRect/>
          </a:stretch>
        </p:blipFill>
        <p:spPr>
          <a:xfrm>
            <a:off x="685800" y="533400"/>
            <a:ext cx="7543800" cy="452214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828800" y="5257800"/>
            <a:ext cx="63246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নদী ভাঙ্গন </a:t>
            </a:r>
          </a:p>
          <a:p>
            <a:pPr marL="342900" indent="-342900"/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গতি পথ / বাকগুলো / পাড়ের মাটির দূর্বল গঠণ / গাছ-পালা না থাকা।</a:t>
            </a:r>
            <a:endParaRPr lang="en-US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images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533400"/>
            <a:ext cx="7620000" cy="49497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124200" y="5466240"/>
            <a:ext cx="27432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bn-BD" sz="4400" b="1" dirty="0" smtClean="0">
                <a:solidFill>
                  <a:schemeClr val="tx2"/>
                </a:solidFill>
              </a:rPr>
              <a:t>খরা</a:t>
            </a:r>
            <a:r>
              <a:rPr lang="bn-BD" sz="3600" b="1" dirty="0" smtClean="0">
                <a:solidFill>
                  <a:schemeClr val="tx2"/>
                </a:solidFill>
              </a:rPr>
              <a:t> </a:t>
            </a:r>
          </a:p>
          <a:p>
            <a:pPr marL="342900" indent="-342900"/>
            <a:r>
              <a:rPr lang="bn-BD" b="1" dirty="0" smtClean="0">
                <a:solidFill>
                  <a:schemeClr val="tx2"/>
                </a:solidFill>
              </a:rPr>
              <a:t>বৃষ্টিপাতের অভাবে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images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740846"/>
            <a:ext cx="7848600" cy="470916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2438400" y="5486400"/>
            <a:ext cx="533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টর্নেডো</a:t>
            </a:r>
          </a:p>
          <a:p>
            <a:r>
              <a:rPr lang="bn-BD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এটা এমন- পূর্বাভাস দেওয়া যায় না/ স্থায়ী কাল কয়েক সেকেন্ড – কয়েক মিনিট</a:t>
            </a:r>
            <a:r>
              <a:rPr lang="bn-BD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p\jolos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2566" y="838200"/>
            <a:ext cx="6781800" cy="418298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Rectangle 3"/>
          <p:cNvSpPr/>
          <p:nvPr/>
        </p:nvSpPr>
        <p:spPr>
          <a:xfrm>
            <a:off x="2777066" y="5410200"/>
            <a:ext cx="335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bn-BD" sz="48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বন্যা</a:t>
            </a:r>
          </a:p>
          <a:p>
            <a:pPr marL="342900" indent="-342900" algn="ctr"/>
            <a:r>
              <a:rPr lang="bn-BD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পদ্মা----- উৎস্য ভারতে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images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960" y="586635"/>
            <a:ext cx="7540779" cy="442295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Rectangle 2"/>
          <p:cNvSpPr/>
          <p:nvPr/>
        </p:nvSpPr>
        <p:spPr>
          <a:xfrm>
            <a:off x="2896849" y="5382532"/>
            <a:ext cx="33503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bn-BD" sz="44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কালবৈশাখী ঝড়</a:t>
            </a:r>
          </a:p>
          <a:p>
            <a:pPr marL="342900" indent="-342900"/>
            <a:endParaRPr lang="bn-BD" sz="4000" b="1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/>
            <a:endParaRPr lang="en-US" sz="4400" b="1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Content Placeholder 6" descr="images2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62000" y="685800"/>
            <a:ext cx="7620000" cy="4729655"/>
          </a:xfrm>
        </p:spPr>
      </p:pic>
      <p:sp>
        <p:nvSpPr>
          <p:cNvPr id="8" name="TextBox 7"/>
          <p:cNvSpPr txBox="1"/>
          <p:nvPr/>
        </p:nvSpPr>
        <p:spPr>
          <a:xfrm>
            <a:off x="3505200" y="5433652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ভূমিকম্প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31649"/>
            <a:ext cx="3111122" cy="28429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524982"/>
            <a:ext cx="4132591" cy="27649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93" r="24602" b="18365"/>
          <a:stretch/>
        </p:blipFill>
        <p:spPr>
          <a:xfrm>
            <a:off x="553497" y="3733800"/>
            <a:ext cx="2744456" cy="175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031" y="3711622"/>
            <a:ext cx="2819026" cy="18715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19400" y="5619246"/>
            <a:ext cx="4795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দূর্যোগ প্রতিরোধে করনীয়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052" y="3733800"/>
            <a:ext cx="2466975" cy="165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496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696200" cy="1600200"/>
          </a:xfrm>
          <a:solidFill>
            <a:schemeClr val="accent1">
              <a:lumMod val="60000"/>
              <a:lumOff val="4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6600" b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6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পরিচিতিঃ</a:t>
            </a:r>
            <a:r>
              <a:rPr lang="en-US" sz="88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16600" b="1" u="sng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09600" y="2286000"/>
            <a:ext cx="7924800" cy="3962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60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বিপুল কুমার </a:t>
            </a:r>
            <a:r>
              <a:rPr lang="bn-BD" sz="60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রায় </a:t>
            </a:r>
            <a:endParaRPr lang="bn-BD" sz="60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8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সহকারি শিক্ষক(কম্পিউটার)</a:t>
            </a:r>
          </a:p>
          <a:p>
            <a:r>
              <a:rPr lang="bn-BD" sz="48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বোয়ালিয়া মাধ্যমিক বিদ্যালয়</a:t>
            </a:r>
          </a:p>
          <a:p>
            <a:r>
              <a:rPr lang="bn-BD" sz="48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চিতলমারী,বাগেরহাট</a:t>
            </a:r>
            <a:r>
              <a:rPr lang="bn-BD" sz="4800" dirty="0">
                <a:solidFill>
                  <a:srgbClr val="FF00FF"/>
                </a:solidFill>
              </a:rPr>
              <a:t>।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10000">
        <p15:prstTrans prst="curtains"/>
        <p:sndAc>
          <p:stSnd>
            <p:snd r:embed="rId2" name="arrow.wav"/>
          </p:stSnd>
        </p:sndAc>
      </p:transition>
    </mc:Choice>
    <mc:Fallback>
      <p:transition spd="slow" advClick="0" advTm="10000">
        <p:fade/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143000"/>
            <a:ext cx="7010400" cy="685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prstTxWarp prst="textChevronInverted">
              <a:avLst/>
            </a:prstTxWarp>
            <a:noAutofit/>
          </a:bodyPr>
          <a:lstStyle/>
          <a:p>
            <a:r>
              <a:rPr lang="bn-BD" sz="8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8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0956" y="27432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জলবায়ু পরিবর্তনের ফলে কী কী সমস্যা সৃষ্টি হয় ব্যাখ্যা কর।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429000" cy="63976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BD" sz="4400" b="0" u="sng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ক-দল</a:t>
            </a:r>
            <a:endParaRPr lang="en-US" sz="4400" b="0" u="sng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সাধারণত কোন মৌসূমে নদী ভাঙ্গন হয়.....................?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আবহাওয়া হল কোন স্থানের ............ দিনের রোদ বৃষ্টি ঝড়</a:t>
            </a:r>
          </a:p>
          <a:p>
            <a:pPr>
              <a:buFont typeface="Wingdings" pitchFamily="2" charset="2"/>
              <a:buChar char="v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91001" y="1535113"/>
            <a:ext cx="2895599" cy="639762"/>
          </a:xfrm>
          <a:solidFill>
            <a:schemeClr val="bg2">
              <a:lumMod val="1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BD" sz="4400" b="0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খ-দল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62400" y="2174875"/>
            <a:ext cx="3355975" cy="3951288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বাংলাদেশের জলবায়ু ........................। </a:t>
            </a:r>
          </a:p>
          <a:p>
            <a:pP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জলবায়ু হল ........................ বছরের গড় আবহাওয়া।</a:t>
            </a:r>
          </a:p>
          <a:p>
            <a:pPr>
              <a:buFont typeface="Wingdings" pitchFamily="2" charset="2"/>
              <a:buChar char="q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42211" y="1269649"/>
            <a:ext cx="76200" cy="518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04125" y="5794374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chemeClr val="accent2">
                    <a:lumMod val="75000"/>
                  </a:schemeClr>
                </a:solidFill>
              </a:rPr>
              <a:t>বর্ষা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46963" y="2334034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rgbClr val="FF0000"/>
                </a:solidFill>
              </a:rPr>
              <a:t>১ দিনের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64425" y="3521895"/>
            <a:ext cx="1330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00" b="1" dirty="0" smtClean="0">
                <a:solidFill>
                  <a:srgbClr val="002060"/>
                </a:solidFill>
              </a:rPr>
              <a:t>সমভাবাপন্ন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67601" y="46482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rgbClr val="FF0000"/>
                </a:solidFill>
              </a:rPr>
              <a:t>৩০-৪০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71600" y="413804"/>
            <a:ext cx="5638800" cy="1015663"/>
          </a:xfrm>
          <a:prstGeom prst="rect">
            <a:avLst/>
          </a:prstGeom>
          <a:solidFill>
            <a:schemeClr val="accent1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মূল্যায়ন</a:t>
            </a:r>
            <a:endParaRPr lang="en-US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67818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-0.62917 -0.4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00" y="-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19491 L -0.7625 0.3152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00" y="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3.7037E-6 L -0.30417 -0.1425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0" y="-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2.59259E-6 L -0.2875 -0.0557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00" y="-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762000"/>
            <a:ext cx="6248400" cy="1143000"/>
          </a:xfrm>
        </p:spPr>
        <p:txBody>
          <a:bodyPr>
            <a:prstTxWarp prst="textChevronInverted">
              <a:avLst/>
            </a:prstTxWarp>
            <a:noAutofit/>
          </a:bodyPr>
          <a:lstStyle/>
          <a:p>
            <a:r>
              <a:rPr lang="bn-BD" sz="8800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8800" u="sng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7848600" cy="3951288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bn-BD" sz="44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দূর্যোগ প্রতিরোধে করণীয় কী তা ব্যাখ্যা কর।</a:t>
            </a:r>
            <a:endParaRPr lang="en-US" sz="4400" b="1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00g1053_qi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119" y="507242"/>
            <a:ext cx="3537681" cy="5396462"/>
          </a:xfrm>
          <a:prstGeom prst="rect">
            <a:avLst/>
          </a:prstGeom>
        </p:spPr>
      </p:pic>
      <p:pic>
        <p:nvPicPr>
          <p:cNvPr id="10" name="Picture 9" descr="00g1053_qi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511792"/>
            <a:ext cx="3657600" cy="53964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81200" y="1115704"/>
            <a:ext cx="5181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989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47800" y="838200"/>
            <a:ext cx="6019800" cy="1362456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prstTxWarp prst="textChevronInverted">
              <a:avLst/>
            </a:prstTxWarp>
            <a:normAutofit/>
          </a:bodyPr>
          <a:lstStyle/>
          <a:p>
            <a:pPr algn="ctr"/>
            <a:r>
              <a:rPr sz="8000" u="sng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sz="8000" u="sng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sz="8000" u="sng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পরিচিতিঃ</a:t>
            </a:r>
            <a:endParaRPr lang="en-US" sz="8000" u="sng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838200" y="2590800"/>
            <a:ext cx="7772400" cy="35814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BD" sz="40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বাংলাদেশ ও বিশ্ব পরিচয়</a:t>
            </a:r>
            <a:endParaRPr lang="en-US" sz="4000" b="1" u="sng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3600" b="1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৭ম </a:t>
            </a:r>
            <a:endParaRPr lang="en-US" sz="3600" b="1" dirty="0" smtClean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ছয়</a:t>
            </a:r>
            <a:endParaRPr lang="en-US" sz="3600" b="1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বাংলাদেশের জলবায়ু</a:t>
            </a:r>
            <a:endParaRPr lang="en-US" sz="4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৪০ মিনিট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152400"/>
            <a:ext cx="7467600" cy="1325562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prstTxWarp prst="textWave2">
              <a:avLst/>
            </a:prstTxWarp>
            <a:noAutofit/>
          </a:bodyPr>
          <a:lstStyle/>
          <a:p>
            <a:pPr algn="ctr"/>
            <a:r>
              <a:rPr lang="en-US" sz="9600" b="1" u="sng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</a:t>
            </a:r>
            <a:r>
              <a:rPr lang="bn-IN" sz="9600" b="1" u="sng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9600" b="1" u="sng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ফলঃ</a:t>
            </a:r>
            <a:endParaRPr lang="en-US" sz="5400" b="1" u="sng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62429" y="3429000"/>
            <a:ext cx="8077200" cy="301752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আবহাওয়া কী তা বলতে পারবে।</a:t>
            </a:r>
            <a:endParaRPr lang="en-US" sz="3600" b="1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জলবায়ু কী তা </a:t>
            </a:r>
            <a:r>
              <a:rPr lang="bn-BD" sz="36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36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পারবে।</a:t>
            </a:r>
            <a:endParaRPr lang="en-US" sz="3600" b="1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bn-BD" sz="36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জলবায়ু পরিবর্তনের কারণ ব্যাখ্যা করতে পারবে।</a:t>
            </a:r>
          </a:p>
          <a:p>
            <a:pPr>
              <a:buFont typeface="Wingdings" pitchFamily="2" charset="2"/>
              <a:buChar char="q"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দূর্যোগ  সম্পর্কে বর্ণনা করতে পারবে।</a:t>
            </a:r>
            <a:endParaRPr lang="en-US" sz="3600" b="1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57200" y="1828800"/>
            <a:ext cx="4800600" cy="830997"/>
            <a:chOff x="457200" y="1828800"/>
            <a:chExt cx="4800600" cy="830997"/>
          </a:xfrm>
        </p:grpSpPr>
        <p:sp>
          <p:nvSpPr>
            <p:cNvPr id="2" name="TextBox 1"/>
            <p:cNvSpPr txBox="1"/>
            <p:nvPr/>
          </p:nvSpPr>
          <p:spPr>
            <a:xfrm>
              <a:off x="533400" y="1828800"/>
              <a:ext cx="4724400" cy="83099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4800" dirty="0" smtClean="0">
                  <a:solidFill>
                    <a:schemeClr val="accent6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এই পাঠ শেষে শিক্ষার্থীরা</a:t>
              </a:r>
              <a:endParaRPr lang="en-US" sz="48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Rounded Rectangular Callout 2"/>
            <p:cNvSpPr/>
            <p:nvPr/>
          </p:nvSpPr>
          <p:spPr>
            <a:xfrm>
              <a:off x="457200" y="1828800"/>
              <a:ext cx="4800600" cy="830997"/>
            </a:xfrm>
            <a:prstGeom prst="wedgeRoundRectCallout">
              <a:avLst>
                <a:gd name="adj1" fmla="val -20540"/>
                <a:gd name="adj2" fmla="val 119643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62600"/>
            <a:ext cx="9144000" cy="12954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আবহাওয়া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6934199" cy="2590800"/>
          </a:xfrm>
          <a:prstGeom prst="rect">
            <a:avLst/>
          </a:prstGeom>
        </p:spPr>
      </p:pic>
      <p:pic>
        <p:nvPicPr>
          <p:cNvPr id="7" name="Picture 6" descr="images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040565" cy="1752600"/>
          </a:xfrm>
          <a:prstGeom prst="rect">
            <a:avLst/>
          </a:prstGeom>
        </p:spPr>
      </p:pic>
      <p:pic>
        <p:nvPicPr>
          <p:cNvPr id="9" name="Picture 8" descr="images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752600"/>
            <a:ext cx="9144000" cy="3886201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rot="16200000" flipH="1">
            <a:off x="228600" y="2286000"/>
            <a:ext cx="381000" cy="3810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16200000" flipH="1">
            <a:off x="533400" y="2057400"/>
            <a:ext cx="381000" cy="3810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16200000" flipH="1">
            <a:off x="1600200" y="1981200"/>
            <a:ext cx="381000" cy="3810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16200000" flipH="1">
            <a:off x="1981200" y="1981200"/>
            <a:ext cx="381000" cy="3810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rot="5400000">
            <a:off x="3048000" y="1143000"/>
            <a:ext cx="838200" cy="381000"/>
          </a:xfrm>
          <a:prstGeom prst="straightConnector1">
            <a:avLst/>
          </a:prstGeom>
          <a:ln w="7620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rot="5400000">
            <a:off x="3810000" y="1295400"/>
            <a:ext cx="838200" cy="381000"/>
          </a:xfrm>
          <a:prstGeom prst="straightConnector1">
            <a:avLst/>
          </a:prstGeom>
          <a:ln w="7620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rot="5400000">
            <a:off x="4648200" y="1371600"/>
            <a:ext cx="838200" cy="381000"/>
          </a:xfrm>
          <a:prstGeom prst="straightConnector1">
            <a:avLst/>
          </a:prstGeom>
          <a:ln w="7620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rot="5400000">
            <a:off x="5334000" y="1371600"/>
            <a:ext cx="838200" cy="381000"/>
          </a:xfrm>
          <a:prstGeom prst="straightConnector1">
            <a:avLst/>
          </a:prstGeom>
          <a:ln w="7620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rot="5400000">
            <a:off x="6019800" y="1447800"/>
            <a:ext cx="838200" cy="381000"/>
          </a:xfrm>
          <a:prstGeom prst="straightConnector1">
            <a:avLst/>
          </a:prstGeom>
          <a:ln w="7620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2057401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5723E-6 L 0.2 0.344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1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5607E-6 L 0.2 0.3440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1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5723E-6 L 0.2 0.3440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1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5.78035E-7 L 0.2 0.3440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1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46821E-7 L -0.1125 0.316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0" y="1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46821E-7 L -0.1125 0.316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0" y="1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46821E-7 L -0.1125 0.316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0" y="1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46821E-7 L -0.1125 0.316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0" y="1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46821E-7 L -0.1125 0.316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0" y="1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" name="Group 330"/>
          <p:cNvGrpSpPr/>
          <p:nvPr/>
        </p:nvGrpSpPr>
        <p:grpSpPr>
          <a:xfrm rot="10800000" flipH="1" flipV="1">
            <a:off x="118564" y="171657"/>
            <a:ext cx="2057400" cy="1460430"/>
            <a:chOff x="0" y="1"/>
            <a:chExt cx="1219200" cy="1219199"/>
          </a:xfrm>
        </p:grpSpPr>
        <p:pic>
          <p:nvPicPr>
            <p:cNvPr id="332" name="Picture 331" descr="image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"/>
              <a:ext cx="1219200" cy="560172"/>
            </a:xfrm>
            <a:prstGeom prst="rect">
              <a:avLst/>
            </a:prstGeom>
          </p:spPr>
        </p:pic>
        <p:pic>
          <p:nvPicPr>
            <p:cNvPr id="333" name="Picture 332" descr="images4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"/>
              <a:ext cx="272075" cy="378940"/>
            </a:xfrm>
            <a:prstGeom prst="rect">
              <a:avLst/>
            </a:prstGeom>
          </p:spPr>
        </p:pic>
        <p:pic>
          <p:nvPicPr>
            <p:cNvPr id="334" name="Picture 333" descr="images14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78941"/>
              <a:ext cx="1219200" cy="840259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1713752" y="6200785"/>
            <a:ext cx="5296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FF0000"/>
                </a:solidFill>
              </a:rPr>
              <a:t>জলবায়ু</a:t>
            </a:r>
            <a:endParaRPr lang="en-US" sz="3600" b="1" dirty="0">
              <a:solidFill>
                <a:srgbClr val="FF0000"/>
              </a:solidFill>
            </a:endParaRPr>
          </a:p>
        </p:txBody>
      </p:sp>
      <p:grpSp>
        <p:nvGrpSpPr>
          <p:cNvPr id="450" name="Group 449"/>
          <p:cNvGrpSpPr/>
          <p:nvPr/>
        </p:nvGrpSpPr>
        <p:grpSpPr>
          <a:xfrm rot="10800000" flipH="1" flipV="1">
            <a:off x="2447464" y="171658"/>
            <a:ext cx="2057400" cy="1460430"/>
            <a:chOff x="0" y="1"/>
            <a:chExt cx="1219200" cy="1219199"/>
          </a:xfrm>
        </p:grpSpPr>
        <p:pic>
          <p:nvPicPr>
            <p:cNvPr id="475" name="Picture 474" descr="image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"/>
              <a:ext cx="1219200" cy="560172"/>
            </a:xfrm>
            <a:prstGeom prst="rect">
              <a:avLst/>
            </a:prstGeom>
          </p:spPr>
        </p:pic>
        <p:pic>
          <p:nvPicPr>
            <p:cNvPr id="476" name="Picture 475" descr="images4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"/>
              <a:ext cx="272075" cy="378940"/>
            </a:xfrm>
            <a:prstGeom prst="rect">
              <a:avLst/>
            </a:prstGeom>
          </p:spPr>
        </p:pic>
        <p:pic>
          <p:nvPicPr>
            <p:cNvPr id="477" name="Picture 476" descr="images14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78941"/>
              <a:ext cx="1219200" cy="840259"/>
            </a:xfrm>
            <a:prstGeom prst="rect">
              <a:avLst/>
            </a:prstGeom>
          </p:spPr>
        </p:pic>
      </p:grpSp>
      <p:grpSp>
        <p:nvGrpSpPr>
          <p:cNvPr id="478" name="Group 477"/>
          <p:cNvGrpSpPr/>
          <p:nvPr/>
        </p:nvGrpSpPr>
        <p:grpSpPr>
          <a:xfrm rot="10800000" flipH="1" flipV="1">
            <a:off x="4745635" y="171656"/>
            <a:ext cx="2057400" cy="1460430"/>
            <a:chOff x="0" y="1"/>
            <a:chExt cx="1219200" cy="1219199"/>
          </a:xfrm>
        </p:grpSpPr>
        <p:pic>
          <p:nvPicPr>
            <p:cNvPr id="479" name="Picture 478" descr="image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"/>
              <a:ext cx="1219200" cy="560172"/>
            </a:xfrm>
            <a:prstGeom prst="rect">
              <a:avLst/>
            </a:prstGeom>
          </p:spPr>
        </p:pic>
        <p:pic>
          <p:nvPicPr>
            <p:cNvPr id="480" name="Picture 479" descr="images4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"/>
              <a:ext cx="272075" cy="378940"/>
            </a:xfrm>
            <a:prstGeom prst="rect">
              <a:avLst/>
            </a:prstGeom>
          </p:spPr>
        </p:pic>
        <p:pic>
          <p:nvPicPr>
            <p:cNvPr id="481" name="Picture 480" descr="images14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78941"/>
              <a:ext cx="1219200" cy="840259"/>
            </a:xfrm>
            <a:prstGeom prst="rect">
              <a:avLst/>
            </a:prstGeom>
          </p:spPr>
        </p:pic>
      </p:grpSp>
      <p:grpSp>
        <p:nvGrpSpPr>
          <p:cNvPr id="482" name="Group 481"/>
          <p:cNvGrpSpPr/>
          <p:nvPr/>
        </p:nvGrpSpPr>
        <p:grpSpPr>
          <a:xfrm rot="10800000" flipH="1" flipV="1">
            <a:off x="6979552" y="171658"/>
            <a:ext cx="2057400" cy="1460430"/>
            <a:chOff x="0" y="1"/>
            <a:chExt cx="1219200" cy="1219199"/>
          </a:xfrm>
        </p:grpSpPr>
        <p:pic>
          <p:nvPicPr>
            <p:cNvPr id="483" name="Picture 482" descr="image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"/>
              <a:ext cx="1219200" cy="560172"/>
            </a:xfrm>
            <a:prstGeom prst="rect">
              <a:avLst/>
            </a:prstGeom>
          </p:spPr>
        </p:pic>
        <p:pic>
          <p:nvPicPr>
            <p:cNvPr id="484" name="Picture 483" descr="images4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"/>
              <a:ext cx="272075" cy="378940"/>
            </a:xfrm>
            <a:prstGeom prst="rect">
              <a:avLst/>
            </a:prstGeom>
          </p:spPr>
        </p:pic>
        <p:pic>
          <p:nvPicPr>
            <p:cNvPr id="485" name="Picture 484" descr="images14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78941"/>
              <a:ext cx="1219200" cy="840259"/>
            </a:xfrm>
            <a:prstGeom prst="rect">
              <a:avLst/>
            </a:prstGeom>
          </p:spPr>
        </p:pic>
      </p:grpSp>
      <p:grpSp>
        <p:nvGrpSpPr>
          <p:cNvPr id="518" name="Group 517"/>
          <p:cNvGrpSpPr/>
          <p:nvPr/>
        </p:nvGrpSpPr>
        <p:grpSpPr>
          <a:xfrm rot="10800000" flipH="1" flipV="1">
            <a:off x="118564" y="1658262"/>
            <a:ext cx="2057400" cy="1460430"/>
            <a:chOff x="0" y="1"/>
            <a:chExt cx="1219200" cy="1219199"/>
          </a:xfrm>
        </p:grpSpPr>
        <p:pic>
          <p:nvPicPr>
            <p:cNvPr id="519" name="Picture 518" descr="image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"/>
              <a:ext cx="1219200" cy="560172"/>
            </a:xfrm>
            <a:prstGeom prst="rect">
              <a:avLst/>
            </a:prstGeom>
          </p:spPr>
        </p:pic>
        <p:pic>
          <p:nvPicPr>
            <p:cNvPr id="520" name="Picture 519" descr="images4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"/>
              <a:ext cx="272075" cy="378940"/>
            </a:xfrm>
            <a:prstGeom prst="rect">
              <a:avLst/>
            </a:prstGeom>
          </p:spPr>
        </p:pic>
        <p:pic>
          <p:nvPicPr>
            <p:cNvPr id="521" name="Picture 520" descr="images14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78941"/>
              <a:ext cx="1219200" cy="840259"/>
            </a:xfrm>
            <a:prstGeom prst="rect">
              <a:avLst/>
            </a:prstGeom>
          </p:spPr>
        </p:pic>
      </p:grpSp>
      <p:grpSp>
        <p:nvGrpSpPr>
          <p:cNvPr id="522" name="Group 521"/>
          <p:cNvGrpSpPr/>
          <p:nvPr/>
        </p:nvGrpSpPr>
        <p:grpSpPr>
          <a:xfrm rot="10800000" flipH="1" flipV="1">
            <a:off x="2447464" y="1658263"/>
            <a:ext cx="2057400" cy="1460430"/>
            <a:chOff x="0" y="1"/>
            <a:chExt cx="1219200" cy="1219199"/>
          </a:xfrm>
        </p:grpSpPr>
        <p:pic>
          <p:nvPicPr>
            <p:cNvPr id="523" name="Picture 522" descr="image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"/>
              <a:ext cx="1219200" cy="560172"/>
            </a:xfrm>
            <a:prstGeom prst="rect">
              <a:avLst/>
            </a:prstGeom>
          </p:spPr>
        </p:pic>
        <p:pic>
          <p:nvPicPr>
            <p:cNvPr id="524" name="Picture 523" descr="images4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"/>
              <a:ext cx="272075" cy="378940"/>
            </a:xfrm>
            <a:prstGeom prst="rect">
              <a:avLst/>
            </a:prstGeom>
          </p:spPr>
        </p:pic>
        <p:pic>
          <p:nvPicPr>
            <p:cNvPr id="525" name="Picture 524" descr="images14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78941"/>
              <a:ext cx="1219200" cy="840259"/>
            </a:xfrm>
            <a:prstGeom prst="rect">
              <a:avLst/>
            </a:prstGeom>
          </p:spPr>
        </p:pic>
      </p:grpSp>
      <p:grpSp>
        <p:nvGrpSpPr>
          <p:cNvPr id="526" name="Group 525"/>
          <p:cNvGrpSpPr/>
          <p:nvPr/>
        </p:nvGrpSpPr>
        <p:grpSpPr>
          <a:xfrm rot="10800000" flipH="1" flipV="1">
            <a:off x="4745635" y="1658261"/>
            <a:ext cx="2057400" cy="1460430"/>
            <a:chOff x="0" y="1"/>
            <a:chExt cx="1219200" cy="1219199"/>
          </a:xfrm>
        </p:grpSpPr>
        <p:pic>
          <p:nvPicPr>
            <p:cNvPr id="527" name="Picture 526" descr="image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"/>
              <a:ext cx="1219200" cy="560172"/>
            </a:xfrm>
            <a:prstGeom prst="rect">
              <a:avLst/>
            </a:prstGeom>
          </p:spPr>
        </p:pic>
        <p:pic>
          <p:nvPicPr>
            <p:cNvPr id="528" name="Picture 527" descr="images4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"/>
              <a:ext cx="272075" cy="378940"/>
            </a:xfrm>
            <a:prstGeom prst="rect">
              <a:avLst/>
            </a:prstGeom>
          </p:spPr>
        </p:pic>
        <p:pic>
          <p:nvPicPr>
            <p:cNvPr id="529" name="Picture 528" descr="images14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78941"/>
              <a:ext cx="1219200" cy="840259"/>
            </a:xfrm>
            <a:prstGeom prst="rect">
              <a:avLst/>
            </a:prstGeom>
          </p:spPr>
        </p:pic>
      </p:grpSp>
      <p:grpSp>
        <p:nvGrpSpPr>
          <p:cNvPr id="530" name="Group 529"/>
          <p:cNvGrpSpPr/>
          <p:nvPr/>
        </p:nvGrpSpPr>
        <p:grpSpPr>
          <a:xfrm rot="10800000" flipH="1" flipV="1">
            <a:off x="6979552" y="1690151"/>
            <a:ext cx="2057400" cy="1460430"/>
            <a:chOff x="0" y="1"/>
            <a:chExt cx="1219200" cy="1219199"/>
          </a:xfrm>
        </p:grpSpPr>
        <p:pic>
          <p:nvPicPr>
            <p:cNvPr id="531" name="Picture 530" descr="image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"/>
              <a:ext cx="1219200" cy="560172"/>
            </a:xfrm>
            <a:prstGeom prst="rect">
              <a:avLst/>
            </a:prstGeom>
          </p:spPr>
        </p:pic>
        <p:pic>
          <p:nvPicPr>
            <p:cNvPr id="532" name="Picture 531" descr="images4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"/>
              <a:ext cx="272075" cy="378940"/>
            </a:xfrm>
            <a:prstGeom prst="rect">
              <a:avLst/>
            </a:prstGeom>
          </p:spPr>
        </p:pic>
        <p:pic>
          <p:nvPicPr>
            <p:cNvPr id="533" name="Picture 532" descr="images14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78941"/>
              <a:ext cx="1219200" cy="840259"/>
            </a:xfrm>
            <a:prstGeom prst="rect">
              <a:avLst/>
            </a:prstGeom>
          </p:spPr>
        </p:pic>
      </p:grpSp>
      <p:grpSp>
        <p:nvGrpSpPr>
          <p:cNvPr id="534" name="Group 533"/>
          <p:cNvGrpSpPr/>
          <p:nvPr/>
        </p:nvGrpSpPr>
        <p:grpSpPr>
          <a:xfrm rot="10800000" flipH="1" flipV="1">
            <a:off x="118564" y="3193152"/>
            <a:ext cx="2057400" cy="1460430"/>
            <a:chOff x="0" y="1"/>
            <a:chExt cx="1219200" cy="1219199"/>
          </a:xfrm>
        </p:grpSpPr>
        <p:pic>
          <p:nvPicPr>
            <p:cNvPr id="535" name="Picture 534" descr="image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"/>
              <a:ext cx="1219200" cy="560172"/>
            </a:xfrm>
            <a:prstGeom prst="rect">
              <a:avLst/>
            </a:prstGeom>
          </p:spPr>
        </p:pic>
        <p:pic>
          <p:nvPicPr>
            <p:cNvPr id="536" name="Picture 535" descr="images4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"/>
              <a:ext cx="272075" cy="378940"/>
            </a:xfrm>
            <a:prstGeom prst="rect">
              <a:avLst/>
            </a:prstGeom>
          </p:spPr>
        </p:pic>
        <p:pic>
          <p:nvPicPr>
            <p:cNvPr id="537" name="Picture 536" descr="images14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78941"/>
              <a:ext cx="1219200" cy="840259"/>
            </a:xfrm>
            <a:prstGeom prst="rect">
              <a:avLst/>
            </a:prstGeom>
          </p:spPr>
        </p:pic>
      </p:grpSp>
      <p:grpSp>
        <p:nvGrpSpPr>
          <p:cNvPr id="538" name="Group 537"/>
          <p:cNvGrpSpPr/>
          <p:nvPr/>
        </p:nvGrpSpPr>
        <p:grpSpPr>
          <a:xfrm rot="10800000" flipH="1" flipV="1">
            <a:off x="2447464" y="3193153"/>
            <a:ext cx="2057400" cy="1460430"/>
            <a:chOff x="0" y="1"/>
            <a:chExt cx="1219200" cy="1219199"/>
          </a:xfrm>
        </p:grpSpPr>
        <p:pic>
          <p:nvPicPr>
            <p:cNvPr id="539" name="Picture 538" descr="image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"/>
              <a:ext cx="1219200" cy="560172"/>
            </a:xfrm>
            <a:prstGeom prst="rect">
              <a:avLst/>
            </a:prstGeom>
          </p:spPr>
        </p:pic>
        <p:pic>
          <p:nvPicPr>
            <p:cNvPr id="540" name="Picture 539" descr="images4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"/>
              <a:ext cx="272075" cy="378940"/>
            </a:xfrm>
            <a:prstGeom prst="rect">
              <a:avLst/>
            </a:prstGeom>
          </p:spPr>
        </p:pic>
        <p:pic>
          <p:nvPicPr>
            <p:cNvPr id="541" name="Picture 540" descr="images14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78941"/>
              <a:ext cx="1219200" cy="840259"/>
            </a:xfrm>
            <a:prstGeom prst="rect">
              <a:avLst/>
            </a:prstGeom>
          </p:spPr>
        </p:pic>
      </p:grpSp>
      <p:grpSp>
        <p:nvGrpSpPr>
          <p:cNvPr id="542" name="Group 541"/>
          <p:cNvGrpSpPr/>
          <p:nvPr/>
        </p:nvGrpSpPr>
        <p:grpSpPr>
          <a:xfrm rot="10800000" flipH="1" flipV="1">
            <a:off x="4700283" y="3193151"/>
            <a:ext cx="2057400" cy="1460430"/>
            <a:chOff x="0" y="1"/>
            <a:chExt cx="1219200" cy="1219199"/>
          </a:xfrm>
        </p:grpSpPr>
        <p:pic>
          <p:nvPicPr>
            <p:cNvPr id="543" name="Picture 542" descr="image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"/>
              <a:ext cx="1219200" cy="560172"/>
            </a:xfrm>
            <a:prstGeom prst="rect">
              <a:avLst/>
            </a:prstGeom>
          </p:spPr>
        </p:pic>
        <p:pic>
          <p:nvPicPr>
            <p:cNvPr id="544" name="Picture 543" descr="images4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"/>
              <a:ext cx="272075" cy="378940"/>
            </a:xfrm>
            <a:prstGeom prst="rect">
              <a:avLst/>
            </a:prstGeom>
          </p:spPr>
        </p:pic>
        <p:pic>
          <p:nvPicPr>
            <p:cNvPr id="545" name="Picture 544" descr="images14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78941"/>
              <a:ext cx="1219200" cy="840259"/>
            </a:xfrm>
            <a:prstGeom prst="rect">
              <a:avLst/>
            </a:prstGeom>
          </p:spPr>
        </p:pic>
      </p:grpSp>
      <p:grpSp>
        <p:nvGrpSpPr>
          <p:cNvPr id="546" name="Group 545"/>
          <p:cNvGrpSpPr/>
          <p:nvPr/>
        </p:nvGrpSpPr>
        <p:grpSpPr>
          <a:xfrm rot="10800000" flipH="1" flipV="1">
            <a:off x="6934200" y="3193153"/>
            <a:ext cx="2057400" cy="1460430"/>
            <a:chOff x="0" y="1"/>
            <a:chExt cx="1219200" cy="1219199"/>
          </a:xfrm>
        </p:grpSpPr>
        <p:pic>
          <p:nvPicPr>
            <p:cNvPr id="547" name="Picture 546" descr="image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"/>
              <a:ext cx="1219200" cy="560172"/>
            </a:xfrm>
            <a:prstGeom prst="rect">
              <a:avLst/>
            </a:prstGeom>
          </p:spPr>
        </p:pic>
        <p:pic>
          <p:nvPicPr>
            <p:cNvPr id="548" name="Picture 547" descr="images4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"/>
              <a:ext cx="272075" cy="378940"/>
            </a:xfrm>
            <a:prstGeom prst="rect">
              <a:avLst/>
            </a:prstGeom>
          </p:spPr>
        </p:pic>
        <p:pic>
          <p:nvPicPr>
            <p:cNvPr id="549" name="Picture 548" descr="images14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78941"/>
              <a:ext cx="1219200" cy="840259"/>
            </a:xfrm>
            <a:prstGeom prst="rect">
              <a:avLst/>
            </a:prstGeom>
          </p:spPr>
        </p:pic>
      </p:grpSp>
      <p:grpSp>
        <p:nvGrpSpPr>
          <p:cNvPr id="550" name="Group 549"/>
          <p:cNvGrpSpPr/>
          <p:nvPr/>
        </p:nvGrpSpPr>
        <p:grpSpPr>
          <a:xfrm rot="10800000" flipH="1" flipV="1">
            <a:off x="118564" y="4748056"/>
            <a:ext cx="2057400" cy="1460430"/>
            <a:chOff x="0" y="1"/>
            <a:chExt cx="1219200" cy="1219199"/>
          </a:xfrm>
        </p:grpSpPr>
        <p:pic>
          <p:nvPicPr>
            <p:cNvPr id="551" name="Picture 550" descr="image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"/>
              <a:ext cx="1219200" cy="560172"/>
            </a:xfrm>
            <a:prstGeom prst="rect">
              <a:avLst/>
            </a:prstGeom>
          </p:spPr>
        </p:pic>
        <p:pic>
          <p:nvPicPr>
            <p:cNvPr id="552" name="Picture 551" descr="images4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"/>
              <a:ext cx="272075" cy="378940"/>
            </a:xfrm>
            <a:prstGeom prst="rect">
              <a:avLst/>
            </a:prstGeom>
          </p:spPr>
        </p:pic>
        <p:pic>
          <p:nvPicPr>
            <p:cNvPr id="553" name="Picture 552" descr="images14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78941"/>
              <a:ext cx="1219200" cy="840259"/>
            </a:xfrm>
            <a:prstGeom prst="rect">
              <a:avLst/>
            </a:prstGeom>
          </p:spPr>
        </p:pic>
      </p:grpSp>
      <p:grpSp>
        <p:nvGrpSpPr>
          <p:cNvPr id="554" name="Group 553"/>
          <p:cNvGrpSpPr/>
          <p:nvPr/>
        </p:nvGrpSpPr>
        <p:grpSpPr>
          <a:xfrm rot="10800000" flipH="1" flipV="1">
            <a:off x="2447464" y="4748057"/>
            <a:ext cx="2057400" cy="1460430"/>
            <a:chOff x="0" y="1"/>
            <a:chExt cx="1219200" cy="1219199"/>
          </a:xfrm>
        </p:grpSpPr>
        <p:pic>
          <p:nvPicPr>
            <p:cNvPr id="555" name="Picture 554" descr="image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"/>
              <a:ext cx="1219200" cy="560172"/>
            </a:xfrm>
            <a:prstGeom prst="rect">
              <a:avLst/>
            </a:prstGeom>
          </p:spPr>
        </p:pic>
        <p:pic>
          <p:nvPicPr>
            <p:cNvPr id="556" name="Picture 555" descr="images4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"/>
              <a:ext cx="272075" cy="378940"/>
            </a:xfrm>
            <a:prstGeom prst="rect">
              <a:avLst/>
            </a:prstGeom>
          </p:spPr>
        </p:pic>
        <p:pic>
          <p:nvPicPr>
            <p:cNvPr id="557" name="Picture 556" descr="images14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78941"/>
              <a:ext cx="1219200" cy="840259"/>
            </a:xfrm>
            <a:prstGeom prst="rect">
              <a:avLst/>
            </a:prstGeom>
          </p:spPr>
        </p:pic>
      </p:grpSp>
      <p:grpSp>
        <p:nvGrpSpPr>
          <p:cNvPr id="558" name="Group 557"/>
          <p:cNvGrpSpPr/>
          <p:nvPr/>
        </p:nvGrpSpPr>
        <p:grpSpPr>
          <a:xfrm rot="10800000" flipH="1" flipV="1">
            <a:off x="4700283" y="4748055"/>
            <a:ext cx="2057400" cy="1460430"/>
            <a:chOff x="0" y="1"/>
            <a:chExt cx="1219200" cy="1219199"/>
          </a:xfrm>
        </p:grpSpPr>
        <p:pic>
          <p:nvPicPr>
            <p:cNvPr id="559" name="Picture 558" descr="image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"/>
              <a:ext cx="1219200" cy="560172"/>
            </a:xfrm>
            <a:prstGeom prst="rect">
              <a:avLst/>
            </a:prstGeom>
          </p:spPr>
        </p:pic>
        <p:pic>
          <p:nvPicPr>
            <p:cNvPr id="560" name="Picture 559" descr="images4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"/>
              <a:ext cx="272075" cy="378940"/>
            </a:xfrm>
            <a:prstGeom prst="rect">
              <a:avLst/>
            </a:prstGeom>
          </p:spPr>
        </p:pic>
        <p:pic>
          <p:nvPicPr>
            <p:cNvPr id="561" name="Picture 560" descr="images14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78941"/>
              <a:ext cx="1219200" cy="840259"/>
            </a:xfrm>
            <a:prstGeom prst="rect">
              <a:avLst/>
            </a:prstGeom>
          </p:spPr>
        </p:pic>
      </p:grpSp>
      <p:grpSp>
        <p:nvGrpSpPr>
          <p:cNvPr id="562" name="Group 561"/>
          <p:cNvGrpSpPr/>
          <p:nvPr/>
        </p:nvGrpSpPr>
        <p:grpSpPr>
          <a:xfrm rot="10800000" flipH="1" flipV="1">
            <a:off x="6934200" y="4748057"/>
            <a:ext cx="2057400" cy="1460430"/>
            <a:chOff x="0" y="1"/>
            <a:chExt cx="1219200" cy="1219199"/>
          </a:xfrm>
        </p:grpSpPr>
        <p:pic>
          <p:nvPicPr>
            <p:cNvPr id="563" name="Picture 562" descr="image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"/>
              <a:ext cx="1219200" cy="560172"/>
            </a:xfrm>
            <a:prstGeom prst="rect">
              <a:avLst/>
            </a:prstGeom>
          </p:spPr>
        </p:pic>
        <p:pic>
          <p:nvPicPr>
            <p:cNvPr id="564" name="Picture 563" descr="images4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"/>
              <a:ext cx="272075" cy="378940"/>
            </a:xfrm>
            <a:prstGeom prst="rect">
              <a:avLst/>
            </a:prstGeom>
          </p:spPr>
        </p:pic>
        <p:pic>
          <p:nvPicPr>
            <p:cNvPr id="565" name="Picture 564" descr="images14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78941"/>
              <a:ext cx="1219200" cy="840259"/>
            </a:xfrm>
            <a:prstGeom prst="rect">
              <a:avLst/>
            </a:prstGeom>
          </p:spPr>
        </p:pic>
      </p:grpSp>
      <p:pic>
        <p:nvPicPr>
          <p:cNvPr id="67" name="Picture 6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136" y="435429"/>
            <a:ext cx="7010400" cy="762000"/>
          </a:xfrm>
          <a:solidFill>
            <a:schemeClr val="accent4">
              <a:lumMod val="75000"/>
            </a:schemeClr>
          </a:solidFill>
        </p:spPr>
        <p:txBody>
          <a:bodyPr>
            <a:prstTxWarp prst="textStop">
              <a:avLst/>
            </a:prstTxWarp>
            <a:normAutofit/>
          </a:bodyPr>
          <a:lstStyle/>
          <a:p>
            <a:r>
              <a:rPr lang="bn-BD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বাংলাদেশের জলবায়ু প্রকৃতি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Content Placeholder 7" descr="images18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2947" y="2209800"/>
            <a:ext cx="3952853" cy="3505200"/>
          </a:xfrm>
        </p:spPr>
      </p:pic>
      <p:pic>
        <p:nvPicPr>
          <p:cNvPr id="9" name="Content Placeholder 8" descr="index 10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583754" y="2209800"/>
            <a:ext cx="3791339" cy="3505200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581400" y="1436914"/>
            <a:ext cx="1981200" cy="533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সমভাবাপন্ন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371600" y="5753100"/>
            <a:ext cx="1981200" cy="685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অনুকুল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600131" y="5753100"/>
            <a:ext cx="1981200" cy="685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40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ea typeface="+mj-ea"/>
                <a:cs typeface="NikoshBAN" pitchFamily="2" charset="0"/>
              </a:rPr>
              <a:t>প্রতিকুল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0">
        <p15:prstTrans prst="peelOff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638800"/>
            <a:ext cx="8229600" cy="1219200"/>
          </a:xfrm>
        </p:spPr>
        <p:txBody>
          <a:bodyPr>
            <a:noAutofit/>
          </a:bodyPr>
          <a:lstStyle/>
          <a:p>
            <a:pPr lvl="0"/>
            <a:r>
              <a:rPr lang="bn-BD" sz="36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36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6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জলবায়ুর অনুকুল অবস্থা 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8" name="Content Placeholder 7" descr="images 9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2847975" y="366973"/>
            <a:ext cx="2619375" cy="2971800"/>
          </a:xfrm>
        </p:spPr>
      </p:pic>
      <p:pic>
        <p:nvPicPr>
          <p:cNvPr id="7" name="Content Placeholder 7" descr="images18.jpg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457200" y="366973"/>
            <a:ext cx="2295667" cy="2906843"/>
          </a:xfrm>
        </p:spPr>
      </p:pic>
      <p:pic>
        <p:nvPicPr>
          <p:cNvPr id="9" name="Picture 8" descr="images1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2458" y="355600"/>
            <a:ext cx="2895742" cy="2971800"/>
          </a:xfrm>
          <a:prstGeom prst="rect">
            <a:avLst/>
          </a:prstGeom>
        </p:spPr>
      </p:pic>
      <p:pic>
        <p:nvPicPr>
          <p:cNvPr id="10" name="Picture 9" descr="images30.jpg"/>
          <p:cNvPicPr>
            <a:picLocks noChangeAspect="1"/>
          </p:cNvPicPr>
          <p:nvPr/>
        </p:nvPicPr>
        <p:blipFill>
          <a:blip r:embed="rId7"/>
          <a:srcRect r="65306" b="63636"/>
          <a:stretch>
            <a:fillRect/>
          </a:stretch>
        </p:blipFill>
        <p:spPr>
          <a:xfrm>
            <a:off x="668415" y="3628672"/>
            <a:ext cx="3701142" cy="2064456"/>
          </a:xfrm>
          <a:prstGeom prst="rect">
            <a:avLst/>
          </a:prstGeom>
        </p:spPr>
      </p:pic>
      <p:pic>
        <p:nvPicPr>
          <p:cNvPr id="15" name="Picture 14" descr="images30.jpg"/>
          <p:cNvPicPr>
            <a:picLocks noChangeAspect="1"/>
          </p:cNvPicPr>
          <p:nvPr/>
        </p:nvPicPr>
        <p:blipFill>
          <a:blip r:embed="rId7"/>
          <a:srcRect l="67347" b="63636"/>
          <a:stretch>
            <a:fillRect/>
          </a:stretch>
        </p:blipFill>
        <p:spPr>
          <a:xfrm>
            <a:off x="4560057" y="3683000"/>
            <a:ext cx="3581399" cy="1955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8" descr="index 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912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447801" y="5920273"/>
            <a:ext cx="6324600" cy="6329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bn-BD" sz="44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জলবায়ুর </a:t>
            </a:r>
            <a:r>
              <a:rPr lang="bn-BD" sz="44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ea typeface="+mj-ea"/>
                <a:cs typeface="NikoshBAN" pitchFamily="2" charset="0"/>
              </a:rPr>
              <a:t>প্রতিকুল অবস্থা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215</Words>
  <Application>Microsoft Office PowerPoint</Application>
  <PresentationFormat>On-screen Show (4:3)</PresentationFormat>
  <Paragraphs>76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NikoshBAN</vt:lpstr>
      <vt:lpstr>Vrinda</vt:lpstr>
      <vt:lpstr>Wingdings</vt:lpstr>
      <vt:lpstr>Office Theme</vt:lpstr>
      <vt:lpstr>স্বা</vt:lpstr>
      <vt:lpstr>শিক্ষক পরিচিতিঃ-</vt:lpstr>
      <vt:lpstr>পাঠ পরিচিতিঃ</vt:lpstr>
      <vt:lpstr>শিখনফলঃ</vt:lpstr>
      <vt:lpstr>আবহাওয়া</vt:lpstr>
      <vt:lpstr>PowerPoint Presentation</vt:lpstr>
      <vt:lpstr>বাংলাদেশের জলবায়ু প্রকৃতি</vt:lpstr>
      <vt:lpstr> জলবায়ুর অনুকুল অবস্থা  </vt:lpstr>
      <vt:lpstr>PowerPoint Presentation</vt:lpstr>
      <vt:lpstr>জলবায়ু পরিবর্তনের অন্যতম কারণ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</vt:lpstr>
      <vt:lpstr>PowerPoint Presentation</vt:lpstr>
      <vt:lpstr>বাড়ির কাজ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TSS</dc:creator>
  <cp:lastModifiedBy>BIPUL</cp:lastModifiedBy>
  <cp:revision>332</cp:revision>
  <dcterms:created xsi:type="dcterms:W3CDTF">2006-08-16T00:00:00Z</dcterms:created>
  <dcterms:modified xsi:type="dcterms:W3CDTF">2020-10-03T12:47:15Z</dcterms:modified>
</cp:coreProperties>
</file>