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61" r:id="rId2"/>
    <p:sldId id="289" r:id="rId3"/>
    <p:sldId id="263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90" r:id="rId12"/>
    <p:sldId id="288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4" r:id="rId23"/>
    <p:sldId id="285" r:id="rId24"/>
    <p:sldId id="291" r:id="rId25"/>
    <p:sldId id="29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A9C89-7443-4911-A87F-E78EAD824A6B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A0B57-3DCB-454F-A86B-FEB079D6B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3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A0B57-3DCB-454F-A86B-FEB079D6B16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15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A0B57-3DCB-454F-A86B-FEB079D6B16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6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বাড়ীরর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9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0"/>
            <a:ext cx="9131490" cy="6858000"/>
          </a:xfrm>
          <a:prstGeom prst="rect">
            <a:avLst/>
          </a:prstGeom>
        </p:spPr>
      </p:pic>
      <p:pic>
        <p:nvPicPr>
          <p:cNvPr id="5" name="Content Placeholder 4" descr="animated%20bangladesh%20flag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0" y="1905000"/>
            <a:ext cx="7239000" cy="4495800"/>
          </a:xfrm>
        </p:spPr>
      </p:pic>
      <p:sp>
        <p:nvSpPr>
          <p:cNvPr id="4" name="Flowchart: Punched Tape 3"/>
          <p:cNvSpPr/>
          <p:nvPr/>
        </p:nvSpPr>
        <p:spPr>
          <a:xfrm>
            <a:off x="990600" y="685800"/>
            <a:ext cx="7391400" cy="1326380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BD" sz="8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0"/>
            <a:ext cx="913149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543800" cy="5486400"/>
          </a:xfrm>
          <a:solidFill>
            <a:srgbClr val="002060"/>
          </a:solidFill>
          <a:ln w="76200">
            <a:solidFill>
              <a:srgbClr val="FF0000"/>
            </a:solidFill>
          </a:ln>
          <a:effectLst>
            <a:reflection blurRad="6350" stA="50000" endA="300" endPos="55500" dist="101600" dir="5400000" sy="-100000" algn="bl" rotWithShape="0"/>
          </a:effectLst>
        </p:spPr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bn-BD" b="1" i="1" u="sng" dirty="0" smtClean="0">
                <a:ln w="12700">
                  <a:solidFill>
                    <a:srgbClr val="FFFF00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খুচরা ব্যবসায়ের সংগাঃ</a:t>
            </a:r>
            <a:r>
              <a:rPr lang="bn-BD" b="1" dirty="0" smtClean="0">
                <a:ln w="12700">
                  <a:solidFill>
                    <a:srgbClr val="FFFF00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ln w="12700">
                  <a:solidFill>
                    <a:srgbClr val="FFFF00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ln w="12700">
                  <a:solidFill>
                    <a:srgbClr val="FFFF00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পাইকার বা উৎপাদনকারীর নিকট থেকে পণ্য সংগ্রহ করে ভোক্তাদের নিকট বিক্রয় করার সংগে জড়িত কাজগুলোকে খুচরা ব্যবসায় বলে ।</a:t>
            </a:r>
            <a:endParaRPr lang="en-US" b="1" dirty="0">
              <a:ln w="12700">
                <a:solidFill>
                  <a:srgbClr val="FFFF00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0"/>
            <a:ext cx="913149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1676400"/>
            <a:ext cx="8305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7200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পণ্য বন্টন প্রণালীতে খুচরা ব্যবসায়ের অবস্থান।</a:t>
            </a:r>
          </a:p>
          <a:p>
            <a:pPr>
              <a:buNone/>
            </a:pPr>
            <a:r>
              <a:rPr lang="bn-BD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490" cy="6858000"/>
          </a:xfrm>
          <a:prstGeom prst="rect">
            <a:avLst/>
          </a:prstGeom>
        </p:spPr>
      </p:pic>
      <p:sp>
        <p:nvSpPr>
          <p:cNvPr id="9" name="Down Arrow Callout 8"/>
          <p:cNvSpPr/>
          <p:nvPr/>
        </p:nvSpPr>
        <p:spPr>
          <a:xfrm>
            <a:off x="4724400" y="381000"/>
            <a:ext cx="3886200" cy="137160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isplay 9"/>
          <p:cNvSpPr/>
          <p:nvPr/>
        </p:nvSpPr>
        <p:spPr>
          <a:xfrm>
            <a:off x="5257800" y="1752600"/>
            <a:ext cx="3352800" cy="990600"/>
          </a:xfrm>
          <a:prstGeom prst="flowChartDispla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5638800" y="2971800"/>
            <a:ext cx="2971800" cy="12192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7-Point Star 11"/>
          <p:cNvSpPr/>
          <p:nvPr/>
        </p:nvSpPr>
        <p:spPr>
          <a:xfrm>
            <a:off x="5791200" y="4800599"/>
            <a:ext cx="2743200" cy="1687773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315200" y="25908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086600" y="4267200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Callout 14"/>
          <p:cNvSpPr/>
          <p:nvPr/>
        </p:nvSpPr>
        <p:spPr>
          <a:xfrm>
            <a:off x="2590800" y="762000"/>
            <a:ext cx="1828800" cy="144780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16"/>
          <p:cNvSpPr/>
          <p:nvPr/>
        </p:nvSpPr>
        <p:spPr>
          <a:xfrm>
            <a:off x="2819400" y="2438400"/>
            <a:ext cx="1905000" cy="8382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Magnetic Disk 17"/>
          <p:cNvSpPr/>
          <p:nvPr/>
        </p:nvSpPr>
        <p:spPr>
          <a:xfrm>
            <a:off x="2743200" y="3886200"/>
            <a:ext cx="1981200" cy="11430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প্পপ্প</a:t>
            </a:r>
            <a:endParaRPr lang="en-US" dirty="0"/>
          </a:p>
        </p:txBody>
      </p:sp>
      <p:sp>
        <p:nvSpPr>
          <p:cNvPr id="19" name="6-Point Star 18"/>
          <p:cNvSpPr/>
          <p:nvPr/>
        </p:nvSpPr>
        <p:spPr>
          <a:xfrm>
            <a:off x="2133600" y="5562600"/>
            <a:ext cx="3048000" cy="1524000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667000" y="762000"/>
            <a:ext cx="16764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C00000"/>
                </a:solidFill>
              </a:rPr>
              <a:t>উৎপাদক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0" y="2590800"/>
            <a:ext cx="17526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</a:rPr>
              <a:t>ভোক্তা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19400" y="3733800"/>
            <a:ext cx="1828800" cy="132343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</a:rPr>
              <a:t>পাইকারি ব্যবসায়ী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38400" y="5943600"/>
            <a:ext cx="2743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600" b="1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খুচরা ব্যবসায়ী</a:t>
            </a:r>
            <a:endParaRPr lang="en-US" sz="3600" b="1" i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609600"/>
            <a:ext cx="1752600" cy="3416320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পণ্য</a:t>
            </a:r>
          </a:p>
          <a:p>
            <a:r>
              <a:rPr lang="bn-BD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বন্টন</a:t>
            </a:r>
          </a:p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প্রণালীতে</a:t>
            </a:r>
          </a:p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খুচরা 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ব্যবসায়ীর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Notched Right Arrow 24"/>
          <p:cNvSpPr/>
          <p:nvPr/>
        </p:nvSpPr>
        <p:spPr>
          <a:xfrm>
            <a:off x="2514600" y="2057400"/>
            <a:ext cx="304800" cy="30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5069 L 0.34167 -0.049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37083 0.372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4 -0.352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-1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-0.00255 L 0.41666 -0.380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-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0"/>
            <a:ext cx="913149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654" y="533400"/>
            <a:ext cx="7461345" cy="685800"/>
          </a:xfrm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q"/>
            </a:pPr>
            <a:r>
              <a:rPr lang="bn-BD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খুচরা ব্যবসায়ের কার্যাবলী সমূহঃ</a:t>
            </a:r>
            <a:endParaRPr lang="en-US" b="1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121.jpg"/>
          <p:cNvPicPr>
            <a:picLocks noGrp="1" noChangeAspect="1"/>
          </p:cNvPicPr>
          <p:nvPr>
            <p:ph idx="1"/>
          </p:nvPr>
        </p:nvPicPr>
        <p:blipFill>
          <a:blip r:embed="rId3"/>
          <a:srcRect b="13636"/>
          <a:stretch>
            <a:fillRect/>
          </a:stretch>
        </p:blipFill>
        <p:spPr>
          <a:xfrm>
            <a:off x="920655" y="2057400"/>
            <a:ext cx="7315200" cy="2590800"/>
          </a:xfrm>
        </p:spPr>
      </p:pic>
      <p:sp>
        <p:nvSpPr>
          <p:cNvPr id="5" name="TextBox 4"/>
          <p:cNvSpPr txBox="1"/>
          <p:nvPr/>
        </p:nvSpPr>
        <p:spPr>
          <a:xfrm>
            <a:off x="920655" y="1298616"/>
            <a:ext cx="75438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solidFill>
                  <a:srgbClr val="FF0000"/>
                </a:solidFill>
              </a:rPr>
              <a:t>এই ছবিতে তোমরা কী দেখতে পারছো 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702076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2800" b="1" i="1" dirty="0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</a:rPr>
              <a:t>পাইকারী বাজার হতে খুচরা ব্যবসায়ীরা কাঁচামাল কিনছে। </a:t>
            </a:r>
            <a:r>
              <a:rPr lang="bn-BD" sz="2800" b="1" u="sng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</a:rPr>
              <a:t>ক্রয় </a:t>
            </a:r>
            <a:r>
              <a:rPr lang="bn-BD" sz="2800" b="1" i="1" dirty="0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</a:rPr>
              <a:t>খুচরা ব্যবসায়ীর অন্যতম কাজ।</a:t>
            </a:r>
          </a:p>
          <a:p>
            <a:pPr>
              <a:buFont typeface="Wingdings" pitchFamily="2" charset="2"/>
              <a:buChar char="v"/>
            </a:pPr>
            <a:r>
              <a:rPr lang="bn-BD" sz="2800" b="1" i="1" dirty="0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</a:rPr>
              <a:t>কথায় আছে কিনে লাভ করতে না পারলে বিক্রি করে লাভ করা যায় না।</a:t>
            </a:r>
          </a:p>
          <a:p>
            <a:pPr>
              <a:buFont typeface="Wingdings" pitchFamily="2" charset="2"/>
              <a:buChar char="ü"/>
            </a:pPr>
            <a:endParaRPr lang="en-US" sz="3200" b="1" i="1" dirty="0">
              <a:ln>
                <a:solidFill>
                  <a:srgbClr val="00B05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0"/>
            <a:ext cx="9131490" cy="6858000"/>
          </a:xfrm>
          <a:prstGeom prst="rect">
            <a:avLst/>
          </a:prstGeom>
        </p:spPr>
      </p:pic>
      <p:pic>
        <p:nvPicPr>
          <p:cNvPr id="6" name="Content Placeholder 5" descr="fish-market-at-dhaka-online-dhaka-guid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2600" y="1371600"/>
            <a:ext cx="5791200" cy="3153569"/>
          </a:xfrm>
        </p:spPr>
      </p:pic>
      <p:sp>
        <p:nvSpPr>
          <p:cNvPr id="8" name="Rectangle 7"/>
          <p:cNvSpPr/>
          <p:nvPr/>
        </p:nvSpPr>
        <p:spPr>
          <a:xfrm>
            <a:off x="1274928" y="549453"/>
            <a:ext cx="7239000" cy="646331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200" b="1" dirty="0" smtClean="0">
                <a:solidFill>
                  <a:srgbClr val="FF0000"/>
                </a:solidFill>
              </a:rPr>
              <a:t>এই ছবিতে তোমরা কী দেখতে পারছো </a:t>
            </a:r>
            <a:r>
              <a:rPr lang="bn-BD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4700985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খুচরা বাজারে ইলিশ মাছ বিক্রি করছে।</a:t>
            </a:r>
            <a:r>
              <a:rPr lang="bn-BD" sz="3600" b="1" i="1" u="sng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 </a:t>
            </a:r>
            <a:r>
              <a:rPr lang="bn-BD" sz="36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খুচরা ব্যবসায়ের প্রধান কাজ।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reflection blurRad="6350" stA="55000" endA="50" endPos="85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0"/>
            <a:ext cx="9131490" cy="6858000"/>
          </a:xfrm>
          <a:prstGeom prst="rect">
            <a:avLst/>
          </a:prstGeom>
        </p:spPr>
      </p:pic>
      <p:pic>
        <p:nvPicPr>
          <p:cNvPr id="4" name="Content Placeholder 3" descr="rubel201205231337781421_bi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447800"/>
            <a:ext cx="7696200" cy="3733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1066800" y="540097"/>
            <a:ext cx="6553200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6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ছবিতে তোমরা কী দেখতে পারছো ?</a:t>
            </a:r>
            <a:endParaRPr lang="en-US" sz="3600" b="1" i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642" y="5330280"/>
            <a:ext cx="7798558" cy="10668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800" b="1" i="1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</a:rPr>
              <a:t>একটা বিজ্ঞাপন চিত্র।বিজ্ঞাপনের মাধ্যমে খুচরা ব্যবসায়ীরা বিক্রয় বৃদ্ধির ব্যবস্থা করে থাকে ।</a:t>
            </a:r>
            <a:r>
              <a:rPr lang="bn-BD" sz="2800" b="1" i="1" u="sng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বিজ্ঞাপন </a:t>
            </a:r>
            <a:r>
              <a:rPr lang="bn-BD" sz="2800" b="1" i="1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</a:rPr>
              <a:t>খুচরা ব্যবসায়ের একটা কাজ।</a:t>
            </a:r>
            <a:endParaRPr lang="en-US" sz="2800" b="1" i="1" dirty="0">
              <a:ln>
                <a:solidFill>
                  <a:srgbClr val="C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3581400"/>
            <a:ext cx="62484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 খাঁটি মধু পাওয়া যায়।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0"/>
            <a:ext cx="913149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696200" cy="884238"/>
          </a:xfrm>
          <a:solidFill>
            <a:srgbClr val="00B05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bn-BD" b="1" i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ছবিতে তোমরা কী দেখতে পারছো?</a:t>
            </a:r>
            <a:endParaRPr lang="en-US" b="1" dirty="0">
              <a:ln w="12700">
                <a:solidFill>
                  <a:srgbClr val="00B05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photo-gopalpur-tangail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r="-1852" b="17957"/>
          <a:stretch>
            <a:fillRect/>
          </a:stretch>
        </p:blipFill>
        <p:spPr>
          <a:xfrm>
            <a:off x="685800" y="1839058"/>
            <a:ext cx="3733800" cy="26567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6" descr="rifat_1272024837_3-chicken_cutup3.jpg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 l="21569" r="7843" b="11259"/>
          <a:stretch>
            <a:fillRect/>
          </a:stretch>
        </p:blipFill>
        <p:spPr>
          <a:xfrm>
            <a:off x="4800600" y="1754189"/>
            <a:ext cx="3352800" cy="2724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85800" y="4860985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একটা গরুকে জবাই করে মাংস কেটে ভাগ করে খুচরা ব্যবসায়ীরা বিক্রি করছে ।প্রয়জনবোধে খুচরা ব্যবসায়ীরা পণ্য ভাগ করে বিক্রি করে।</a:t>
            </a:r>
            <a:r>
              <a:rPr lang="bn-BD" sz="2800" b="1" i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বিভাগ করণ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খুচরা ব্যবসায়ীর একটা কাজ।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0"/>
            <a:ext cx="913149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bn-BD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ছবিতে তোমরা কী দেখতে পারছো?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 descr="20204_02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b="15789"/>
          <a:stretch>
            <a:fillRect/>
          </a:stretch>
        </p:blipFill>
        <p:spPr>
          <a:xfrm>
            <a:off x="914400" y="2040467"/>
            <a:ext cx="7162800" cy="3217333"/>
          </a:xfrm>
        </p:spPr>
      </p:pic>
      <p:sp>
        <p:nvSpPr>
          <p:cNvPr id="6" name="TextBox 5"/>
          <p:cNvSpPr txBox="1"/>
          <p:nvPr/>
        </p:nvSpPr>
        <p:spPr>
          <a:xfrm>
            <a:off x="609600" y="5410200"/>
            <a:ext cx="80010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সব প্রসাধণী সামগ্রীর গায়ে মুল্য লেখা থাকে এবং খুচরা ব্যাবসায়ীরা এই মুল্য দেখে বিক্রি করে থাকে </a:t>
            </a:r>
            <a:r>
              <a:rPr lang="bn-BD" sz="24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মুল্য নির্ধারণ </a:t>
            </a:r>
            <a:r>
              <a:rPr lang="bn-BD" sz="24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খুচরা ব্যাবসায়ের অন্যতম কাজ ।</a:t>
            </a:r>
            <a:endParaRPr lang="en-US" sz="2400" b="1" i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609600" y="533400"/>
            <a:ext cx="8001000" cy="1524000"/>
          </a:xfrm>
          <a:prstGeom prst="downArrowCallou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0"/>
            <a:ext cx="913149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38924"/>
            <a:ext cx="8077200" cy="932676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bn-BD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ছবিতে তোমরা কী দেখতে পারছো?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319658_519816788038321_1667008120_n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43636" y="1733226"/>
            <a:ext cx="4114800" cy="2991173"/>
          </a:xfrm>
        </p:spPr>
      </p:pic>
      <p:pic>
        <p:nvPicPr>
          <p:cNvPr id="8" name="Content Placeholder 7" descr="bhola-feri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1733227"/>
            <a:ext cx="3962400" cy="2838774"/>
          </a:xfrm>
        </p:spPr>
      </p:pic>
      <p:sp>
        <p:nvSpPr>
          <p:cNvPr id="9" name="TextBox 8"/>
          <p:cNvSpPr txBox="1"/>
          <p:nvPr/>
        </p:nvSpPr>
        <p:spPr>
          <a:xfrm>
            <a:off x="838200" y="4724399"/>
            <a:ext cx="7772400" cy="1323439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আমদানী,রপ্তানী এর ক্ষেত্রে সাধারণত কারগো বিমান মাল পরিবহনের কাজে ব্যবহার করা হয়।</a:t>
            </a:r>
          </a:p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খুচরা ব্যবসা সম্প্রসারণে </a:t>
            </a:r>
            <a:r>
              <a:rPr lang="bn-BD" sz="3200" b="1" i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একটা গুরুত্ব পূর্ণ বিষয় ।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0"/>
            <a:ext cx="9131490" cy="6858000"/>
          </a:xfrm>
          <a:prstGeom prst="rect">
            <a:avLst/>
          </a:prstGeom>
        </p:spPr>
      </p:pic>
      <p:pic>
        <p:nvPicPr>
          <p:cNvPr id="5" name="Content Placeholder 4" descr="sonali-bank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22745" y="3457096"/>
            <a:ext cx="3220655" cy="1953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 descr="image_39_4154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029200" y="3489742"/>
            <a:ext cx="3352800" cy="19204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D:\dh\images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05125" y="1276402"/>
            <a:ext cx="3333750" cy="1905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0" y="562703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 কোনো ব্যবসা পরিচালনায় </a:t>
            </a:r>
            <a:r>
              <a:rPr lang="bn-BD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অর্থসংস্থান </a:t>
            </a:r>
            <a:r>
              <a:rPr lang="bn-BD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জরুরি।</a:t>
            </a:r>
            <a:endParaRPr lang="en-US" sz="36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ছবিতে তোমরা কী দেখতে পারছো </a:t>
            </a:r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0"/>
            <a:ext cx="913149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609600"/>
            <a:ext cx="4724400" cy="1162050"/>
          </a:xfr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09600" y="1922344"/>
            <a:ext cx="7924800" cy="4292719"/>
          </a:xfrm>
          <a:noFill/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002060"/>
            </a:outerShdw>
          </a:effectLst>
          <a:scene3d>
            <a:camera prst="orthographicFront"/>
            <a:lightRig rig="sunset" dir="t"/>
          </a:scene3d>
        </p:spPr>
        <p:txBody>
          <a:bodyPr>
            <a:normAutofit lnSpcReduction="10000"/>
          </a:bodyPr>
          <a:lstStyle/>
          <a:p>
            <a:r>
              <a:rPr lang="en-US" sz="6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বিপুল</a:t>
            </a:r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রায়</a:t>
            </a:r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6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6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শিক্ষক</a:t>
            </a:r>
          </a:p>
          <a:p>
            <a:r>
              <a:rPr lang="en-US" sz="6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বোয়ালিয়া</a:t>
            </a:r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মাধ্যামিক বিদ্যালয়।</a:t>
            </a:r>
          </a:p>
          <a:p>
            <a:r>
              <a:rPr lang="bn-BD" sz="5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চিতলমারী</a:t>
            </a:r>
            <a:r>
              <a:rPr lang="bn-BD" sz="5400" b="1" i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B05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5400" b="1" i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B05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বাগেরহাট।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74 -0.00648 C 0.08473 -0.00787 0.11337 -0.00926 0.12344 -0.00926 C 0.18681 -0.00926 0.25191 0.01343 0.25191 0.03611 C 0.25191 0.02454 0.28438 0.01343 0.31528 0.01343 C 0.34775 0.01343 0.37865 0.02477 0.37865 0.03611 C 0.37865 0.03033 0.3948 0.02454 0.41112 0.02454 C 0.42726 0.02454 0.44375 0.03009 0.44375 0.03611 C 0.44375 0.0331 0.45174 0.03033 0.46007 0.03033 C 0.46806 0.03033 0.47622 0.03333 0.47622 0.03611 C 0.47622 0.03449 0.48039 0.0331 0.48438 0.0331 C 0.48646 0.0331 0.49254 0.03449 0.49254 0.03611 C 0.49254 0.03519 0.49462 0.03449 0.49671 0.03449 C 0.49671 0.03472 0.50105 0.03519 0.50105 0.03611 C 0.50105 0.03565 0.50105 0.03519 0.50313 0.03519 C 0.50313 0.03542 0.50539 0.03565 0.50539 0.03611 C 0.50539 0.03588 0.50539 0.03565 0.50539 0.03542 C 0.5073 0.03542 0.5073 0.03565 0.5073 0.03588 C 0.50955 0.03588 0.50955 0.03565 0.50955 0.03542 C 0.51181 0.03542 0.51181 0.03565 0.51181 0.03588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0" y="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74 -0.00648 C 0.08473 -0.00787 0.11337 -0.00926 0.12344 -0.00926 C 0.18681 -0.00926 0.25191 0.01343 0.25191 0.03611 C 0.25191 0.02454 0.28438 0.01343 0.31528 0.01343 C 0.34775 0.01343 0.37865 0.02477 0.37865 0.03611 C 0.37865 0.03033 0.3948 0.02454 0.41112 0.02454 C 0.42726 0.02454 0.44375 0.03009 0.44375 0.03611 C 0.44375 0.0331 0.45174 0.03033 0.46007 0.03033 C 0.46806 0.03033 0.47622 0.03333 0.47622 0.03611 C 0.47622 0.03449 0.48039 0.0331 0.48438 0.0331 C 0.48646 0.0331 0.49254 0.03449 0.49254 0.03611 C 0.49254 0.03519 0.49462 0.03449 0.49671 0.03449 C 0.49671 0.03472 0.50105 0.03519 0.50105 0.03611 C 0.50105 0.03565 0.50105 0.03519 0.50313 0.03519 C 0.50313 0.03542 0.50539 0.03565 0.50539 0.03611 C 0.50539 0.03588 0.50539 0.03565 0.50539 0.03542 C 0.5073 0.03542 0.5073 0.03565 0.5073 0.03588 C 0.50955 0.03588 0.50955 0.03565 0.50955 0.03542 C 0.51181 0.03542 0.51181 0.03565 0.51181 0.03588 " pathEditMode="relative" rAng="0" ptsTypes="fffffffffffffffffff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0" y="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3 0.01343 C 0.10712 0.01366 0.13507 0.01413 0.14479 0.01413 C 0.2066 0.01413 0.27014 0.00857 0.27014 0.00325 C 0.27014 0.00579 0.30173 0.00857 0.33194 0.00857 C 0.36354 0.00857 0.39375 0.00579 0.39375 0.00325 C 0.39375 0.0044 0.40955 0.00579 0.42535 0.00579 C 0.44114 0.00579 0.45712 0.00463 0.45712 0.00325 C 0.45712 0.00394 0.4651 0.0044 0.47309 0.0044 C 0.48107 0.0044 0.48889 0.00371 0.48889 0.00325 C 0.48889 0.00348 0.49305 0.00394 0.49687 0.00394 C 0.49896 0.00394 0.50486 0.00348 0.50486 0.00325 C 0.50486 0.00348 0.50677 0.00348 0.50903 0.00348 C 0.50903 0.00371 0.51302 0.00325 0.51302 0.00348 C 0.51302 0.00325 0.51302 0.00348 0.5151 0.00325 C 0.5151 0.00348 0.51736 0.00325 0.51736 0.00348 C 0.51736 0.00325 0.51736 0.00348 0.51736 0.00325 C 0.51927 0.00325 0.51927 0.00348 0.51927 0.00325 C 0.52135 0.00325 0.52135 0.00348 0.52135 0.00325 C 0.52361 0.00325 0.52361 0.00348 0.52361 0.00325 " pathEditMode="relative" rAng="0" ptsTypes="fffffffffffffffffff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24 -0.12153 C 0.17413 -0.03079 0.41267 0.05995 0.42951 0.09583 C 0.44635 0.13171 0.03125 0.03935 0.03646 0.09352 C 0.04132 0.14768 0.38299 0.41389 0.45937 0.42037 C 0.53576 0.42685 0.48767 0.18588 0.49358 0.1331 C 0.50052 0.08009 0.49462 0.10787 0.49861 0.10278 C 0.50295 0.09768 0.51198 0.10023 0.52049 0.10278 " pathEditMode="relative" rAng="0" ptsTypes="aaaaaaA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2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0"/>
            <a:ext cx="913149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13381"/>
            <a:ext cx="7772401" cy="1010619"/>
          </a:xfrm>
          <a:solidFill>
            <a:srgbClr val="0070C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bn-BD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ছবিতে তোমরা কী দেখতে পারছো?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 descr="invincible416_1264169076_2-zaheer_Khan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4819" r="3614" b="49122"/>
          <a:stretch>
            <a:fillRect/>
          </a:stretch>
        </p:blipFill>
        <p:spPr>
          <a:xfrm>
            <a:off x="2209800" y="1676400"/>
            <a:ext cx="5181600" cy="23862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066800" y="4271244"/>
            <a:ext cx="7467600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ফেরি করে </a:t>
            </a:r>
            <a:r>
              <a:rPr lang="bn-BD" sz="4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ভোক্তাদের দ্বারপ্রান্তে নিত্যব্যবহার্য মাল সরবরাহ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 খুচরা ব্যাবসায়ের একটা অন্যতম কাজ।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0"/>
            <a:ext cx="913149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810500" cy="884238"/>
          </a:xfrm>
          <a:solidFill>
            <a:srgbClr val="C0000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bn-BD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ছবিতে তোমরা কী দেখতে পারছো?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 descr="pakhirmotomon_1237564688_1-pc_capture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63267" y="1524000"/>
            <a:ext cx="2220197" cy="3825875"/>
          </a:xfrm>
        </p:spPr>
      </p:pic>
      <p:pic>
        <p:nvPicPr>
          <p:cNvPr id="6" name="Content Placeholder 5" descr="bangladeshcellphone1.gif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15254" t="3922"/>
          <a:stretch>
            <a:fillRect/>
          </a:stretch>
        </p:blipFill>
        <p:spPr>
          <a:xfrm>
            <a:off x="4267200" y="1600200"/>
            <a:ext cx="3810000" cy="3733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62000" y="5486400"/>
            <a:ext cx="78486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2800" b="1" i="1" dirty="0" smtClean="0"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খুচরা ব্যবসায় </a:t>
            </a:r>
            <a:r>
              <a:rPr lang="bn-BD" sz="2800" b="1" i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সরবরাহ বা তথ্য আদান প্রদান করা </a:t>
            </a:r>
            <a:r>
              <a:rPr lang="bn-BD" sz="2800" b="1" i="1" dirty="0" smtClean="0"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জরুরি। এর মাধ্যমে ভোক্তার অভিরুচি,পছন্দ-অপছন্দ ও চাহিদা সম্পর্কে জানা যায়।</a:t>
            </a:r>
            <a:endParaRPr lang="en-US" sz="2800" b="1" i="1" dirty="0">
              <a:blipFill>
                <a:blip r:embed="rId5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0"/>
            <a:ext cx="913149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848600" cy="1143000"/>
          </a:xfrm>
          <a:solidFill>
            <a:srgbClr val="002060"/>
          </a:solidFill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এবার তোমরা ২টি দলে বিভক্ত হয়।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90800"/>
            <a:ext cx="3810000" cy="3535363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bn-BD" sz="4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 দলের কাজঃ</a:t>
            </a:r>
          </a:p>
          <a:p>
            <a:pPr algn="just">
              <a:buFont typeface="Wingdings" pitchFamily="2" charset="2"/>
              <a:buChar char="q"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পণ্য বন্টন প্রণালিতে খুচরা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ব্যবসায়ের অবস্থান -ছক এঁকে দেখাও।</a:t>
            </a:r>
            <a:endParaRPr lang="en-US" sz="4000" i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3886200" cy="35353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bn-BD" sz="4800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 দলের কাজঃ</a:t>
            </a:r>
          </a:p>
          <a:p>
            <a:pPr>
              <a:buFont typeface="Wingdings" pitchFamily="2" charset="2"/>
              <a:buChar char="q"/>
            </a:pPr>
            <a:r>
              <a:rPr lang="bn-BD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খুচরা ব্যবসায়ের কার্যাবলি গুলো –লিখো।</a:t>
            </a:r>
            <a:endParaRPr lang="en-US" sz="36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0"/>
            <a:ext cx="913149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43200" y="685800"/>
            <a:ext cx="3581400" cy="7318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2362200"/>
            <a:ext cx="7772400" cy="3276600"/>
          </a:xfr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খুচরা ব্যবসায় কি?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পণ্য বন্টন প্রণালিতে খুচরা ব্যবসায়ীর অবস্থান কোথায় ?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খুচরা ব্যবসায়ের কার্যাবলি কয়টি?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খুচরা ব্যবসায়ের যে কোন ৩টি কাজের নাম বলো।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222504" y="952500"/>
            <a:ext cx="4571999" cy="856595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spc="-125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000" b="1" spc="-125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6000" b="1" spc="-125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6000" b="1" spc="-125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89000" y="1841500"/>
            <a:ext cx="75565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98500" y="4533950"/>
            <a:ext cx="77470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পণ্য বন্টন প্রণালিতে খুচরা ব্যবসায়ের ভূমিকা-ব্যাখ্যা কর।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0" y="2151503"/>
            <a:ext cx="3492500" cy="24204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0"/>
            <a:ext cx="9131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94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" y="0"/>
            <a:ext cx="9131490" cy="6858000"/>
          </a:xfrm>
          <a:prstGeom prst="rect">
            <a:avLst/>
          </a:prstGeom>
        </p:spPr>
      </p:pic>
      <p:sp>
        <p:nvSpPr>
          <p:cNvPr id="4" name="Down Ribbon 3"/>
          <p:cNvSpPr/>
          <p:nvPr/>
        </p:nvSpPr>
        <p:spPr>
          <a:xfrm>
            <a:off x="634331" y="533400"/>
            <a:ext cx="7962677" cy="1478307"/>
          </a:xfrm>
          <a:prstGeom prst="ribbon">
            <a:avLst>
              <a:gd name="adj1" fmla="val 16667"/>
              <a:gd name="adj2" fmla="val 71957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66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66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66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66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31" y="2159001"/>
            <a:ext cx="7962678" cy="424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61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0"/>
            <a:ext cx="913149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7010400" cy="884238"/>
          </a:xfrm>
          <a:solidFill>
            <a:srgbClr val="00B050"/>
          </a:solidFill>
          <a:ln w="76200">
            <a:solidFill>
              <a:schemeClr val="tx1"/>
            </a:solidFill>
          </a:ln>
          <a:effectLst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3455" y="1434698"/>
            <a:ext cx="8229600" cy="4525963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1954450"/>
            <a:ext cx="7162800" cy="3074750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800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শ্রেণীঃ দশম</a:t>
            </a:r>
          </a:p>
          <a:p>
            <a:pPr>
              <a:buFont typeface="Wingdings" pitchFamily="2" charset="2"/>
              <a:buChar char="q"/>
            </a:pPr>
            <a:r>
              <a:rPr lang="bn-BD" sz="4800" dirty="0" smtClean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বিষয়ঃ ব্যবসায় পরিচিতি</a:t>
            </a:r>
          </a:p>
          <a:p>
            <a:pPr>
              <a:buFont typeface="Wingdings" pitchFamily="2" charset="2"/>
              <a:buChar char="q"/>
            </a:pPr>
            <a:r>
              <a:rPr lang="bn-BD" sz="4800" dirty="0" smtClean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অধ্যায়ঃসপ্তম</a:t>
            </a:r>
          </a:p>
          <a:p>
            <a:pPr>
              <a:buFont typeface="Wingdings" pitchFamily="2" charset="2"/>
              <a:buChar char="q"/>
            </a:pPr>
            <a:r>
              <a:rPr lang="bn-BD" sz="4800" dirty="0" smtClean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আলোচ্যবিষয়ঃখুচরা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sz="4800" dirty="0">
              <a:ln>
                <a:solidFill>
                  <a:srgbClr val="FF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0"/>
            <a:ext cx="913149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032"/>
            <a:ext cx="7239000" cy="991168"/>
          </a:xfrm>
        </p:spPr>
        <p:txBody>
          <a:bodyPr>
            <a:prstTxWarp prst="textDoubleWave1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2819401"/>
            <a:ext cx="7543800" cy="3276600"/>
          </a:xfrm>
          <a:solidFill>
            <a:srgbClr val="00B050"/>
          </a:solidFill>
          <a:ln w="76200">
            <a:solidFill>
              <a:schemeClr val="tx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</p:spPr>
        <p:txBody>
          <a:bodyPr/>
          <a:lstStyle/>
          <a:p>
            <a:pPr algn="ctr"/>
            <a:r>
              <a:rPr lang="bn-BD" b="1" i="1" u="sng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শিক্ষার্থীরাঃ</a:t>
            </a:r>
          </a:p>
          <a:p>
            <a:pPr algn="ctr">
              <a:buFont typeface="Wingdings" pitchFamily="2" charset="2"/>
              <a:buChar char="v"/>
            </a:pPr>
            <a:r>
              <a:rPr lang="bn-BD" b="1" i="1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খুচরা ব্যবসায় কি তা বলতে পারেবে।</a:t>
            </a:r>
          </a:p>
          <a:p>
            <a:pPr algn="ctr">
              <a:buFont typeface="Wingdings" pitchFamily="2" charset="2"/>
              <a:buChar char="v"/>
            </a:pPr>
            <a:r>
              <a:rPr lang="bn-BD" b="1" i="1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পণ্য বন্টন প্রণালিতে খুচরা ব্যবসায়ের অবস্থান  ছক এঁকে দেখাতে পারবে।</a:t>
            </a:r>
          </a:p>
          <a:p>
            <a:pPr algn="ctr">
              <a:buFont typeface="Wingdings" pitchFamily="2" charset="2"/>
              <a:buChar char="v"/>
            </a:pPr>
            <a:r>
              <a:rPr lang="bn-BD" b="1" i="1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খুচরা  ব্যবসায়ের কার্যাবলি গুলো ব্যাখ্যা করতে পারবে।</a:t>
            </a:r>
            <a:endParaRPr lang="en-US" b="1" i="1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914400" y="838199"/>
            <a:ext cx="7467600" cy="1829369"/>
          </a:xfrm>
          <a:prstGeom prst="downArrowCallou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0"/>
            <a:ext cx="913149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239000" cy="1143000"/>
          </a:xfrm>
          <a:solidFill>
            <a:srgbClr val="92D050"/>
          </a:solidFill>
          <a:ln w="762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q"/>
            </a:pPr>
            <a:r>
              <a:rPr lang="bn-BD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এই ছবিতে তোমরা কী দেখতে পারছো ?</a:t>
            </a:r>
            <a:endParaRPr lang="en-US" dirty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c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0" y="1600201"/>
            <a:ext cx="6858000" cy="4191000"/>
          </a:xfrm>
        </p:spPr>
      </p:pic>
      <p:sp>
        <p:nvSpPr>
          <p:cNvPr id="7" name="TextBox 6"/>
          <p:cNvSpPr txBox="1"/>
          <p:nvPr/>
        </p:nvSpPr>
        <p:spPr>
          <a:xfrm>
            <a:off x="1371600" y="5804389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000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একজন মহিলা চা বিক্রি করছে।</a:t>
            </a:r>
            <a:endParaRPr lang="en-US" sz="4000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0"/>
            <a:ext cx="913149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32" y="519752"/>
            <a:ext cx="7455648" cy="1143000"/>
          </a:xfrm>
          <a:solidFill>
            <a:srgbClr val="FF00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bn-BD" dirty="0" smtClean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এই ছবিতে কী দেখতে পাচ্ছো ?</a:t>
            </a:r>
            <a:endParaRPr lang="en-US" dirty="0">
              <a:ln>
                <a:solidFill>
                  <a:srgbClr val="FFFF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Pic-23-07-12-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6032" y="1905000"/>
            <a:ext cx="7489767" cy="3581400"/>
          </a:xfrm>
        </p:spPr>
      </p:pic>
      <p:sp>
        <p:nvSpPr>
          <p:cNvPr id="7" name="TextBox 6"/>
          <p:cNvSpPr txBox="1"/>
          <p:nvPr/>
        </p:nvSpPr>
        <p:spPr>
          <a:xfrm>
            <a:off x="1185081" y="5638800"/>
            <a:ext cx="7086599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 জন কাঁচামাল বিক্রেতা</a:t>
            </a:r>
            <a:r>
              <a:rPr lang="bn-BD" dirty="0" smtClean="0"/>
              <a:t>।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0"/>
            <a:ext cx="913149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391400" cy="808038"/>
          </a:xfrm>
          <a:solidFill>
            <a:srgbClr val="00B0F0"/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bn-BD" dirty="0" smtClean="0">
                <a:ln>
                  <a:solidFill>
                    <a:srgbClr val="92D05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ছবিতে কী দেখতে পাচ্ছো ?</a:t>
            </a:r>
            <a:endParaRPr lang="en-US" dirty="0">
              <a:ln>
                <a:solidFill>
                  <a:srgbClr val="92D05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" name="Content Placeholder 3" descr="fish-market-at-dhaka-online-dhaka-guid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5439" y="1600200"/>
            <a:ext cx="8001000" cy="4248319"/>
          </a:xfrm>
        </p:spPr>
      </p:pic>
      <p:sp>
        <p:nvSpPr>
          <p:cNvPr id="5" name="TextBox 4"/>
          <p:cNvSpPr txBox="1"/>
          <p:nvPr/>
        </p:nvSpPr>
        <p:spPr>
          <a:xfrm>
            <a:off x="1371600" y="5887452"/>
            <a:ext cx="7391400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000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 জন মাছ বিক্রেতা।</a:t>
            </a:r>
            <a:endParaRPr lang="en-US" sz="4000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0"/>
            <a:ext cx="913149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q"/>
            </a:pPr>
            <a:r>
              <a:rPr lang="bn-BD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 ৩টি থেকে তোমরা কী বুঝতে পারছো?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image_878_252275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1549264"/>
            <a:ext cx="2990850" cy="17438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5" descr="Pic-23-07-12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700" y="1568355"/>
            <a:ext cx="3124200" cy="1752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3" descr="fish-market-at-dhaka-online-dhaka-guid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3352800"/>
            <a:ext cx="3886200" cy="21512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2171700" y="5631359"/>
            <a:ext cx="5334000" cy="76944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এরা সবাই খুচরা বিক্রেতা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0"/>
            <a:ext cx="913149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533400"/>
            <a:ext cx="7924800" cy="1143000"/>
          </a:xfr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bn-BD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তাহলে আজকের পাঠের বিষয় হবে ।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905000"/>
            <a:ext cx="7924800" cy="4267200"/>
          </a:xfr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prstTxWarp prst="textDeflate">
              <a:avLst/>
            </a:prstTxWarp>
          </a:bodyPr>
          <a:lstStyle/>
          <a:p>
            <a:pPr>
              <a:buNone/>
            </a:pPr>
            <a:r>
              <a:rPr lang="bn-BD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খুচরা ব্যবসায়</a:t>
            </a:r>
          </a:p>
          <a:p>
            <a:pPr>
              <a:buNone/>
            </a:pPr>
            <a:endParaRPr lang="en-US" dirty="0">
              <a:ln>
                <a:solidFill>
                  <a:srgbClr val="0070C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</TotalTime>
  <Words>477</Words>
  <Application>Microsoft Office PowerPoint</Application>
  <PresentationFormat>On-screen Show (4:3)</PresentationFormat>
  <Paragraphs>79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শিক্ষক পরিচিতি</vt:lpstr>
      <vt:lpstr>পাঠ পরিচিতি</vt:lpstr>
      <vt:lpstr>শিখনফল</vt:lpstr>
      <vt:lpstr>এই ছবিতে তোমরা কী দেখতে পারছো ?</vt:lpstr>
      <vt:lpstr>এই ছবিতে কী দেখতে পাচ্ছো ?</vt:lpstr>
      <vt:lpstr>এই ছবিতে কী দেখতে পাচ্ছো ?</vt:lpstr>
      <vt:lpstr>এই ছবি ৩টি থেকে তোমরা কী বুঝতে পারছো?</vt:lpstr>
      <vt:lpstr>তাহলে আজকের পাঠের বিষয় হবে ।</vt:lpstr>
      <vt:lpstr>খুচরা ব্যবসায়ের সংগাঃ পাইকার বা উৎপাদনকারীর নিকট থেকে পণ্য সংগ্রহ করে ভোক্তাদের নিকট বিক্রয় করার সংগে জড়িত কাজগুলোকে খুচরা ব্যবসায় বলে ।</vt:lpstr>
      <vt:lpstr>PowerPoint Presentation</vt:lpstr>
      <vt:lpstr>PowerPoint Presentation</vt:lpstr>
      <vt:lpstr>খুচরা ব্যবসায়ের কার্যাবলী সমূহঃ</vt:lpstr>
      <vt:lpstr>PowerPoint Presentation</vt:lpstr>
      <vt:lpstr>PowerPoint Presentation</vt:lpstr>
      <vt:lpstr>এই ছবিতে তোমরা কী দেখতে পারছো?</vt:lpstr>
      <vt:lpstr>এই ছবিতে তোমরা কী দেখতে পারছো?</vt:lpstr>
      <vt:lpstr>এই ছবিতে তোমরা কী দেখতে পারছো?</vt:lpstr>
      <vt:lpstr>এই ছবিতে তোমরা কী দেখতে পারছো ?</vt:lpstr>
      <vt:lpstr>এই ছবিতে তোমরা কী দেখতে পারছো?</vt:lpstr>
      <vt:lpstr>এই ছবিতে তোমরা কী দেখতে পারছো?</vt:lpstr>
      <vt:lpstr>এবার তোমরা ২টি দলে বিভক্ত হয়।</vt:lpstr>
      <vt:lpstr>মূল্যায়ন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ষ</dc:title>
  <dc:creator>BIPUL</dc:creator>
  <cp:lastModifiedBy>BIPUL</cp:lastModifiedBy>
  <cp:revision>451</cp:revision>
  <dcterms:created xsi:type="dcterms:W3CDTF">2006-08-16T00:00:00Z</dcterms:created>
  <dcterms:modified xsi:type="dcterms:W3CDTF">2020-10-03T16:24:53Z</dcterms:modified>
</cp:coreProperties>
</file>