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65" r:id="rId4"/>
    <p:sldId id="266" r:id="rId5"/>
    <p:sldId id="268" r:id="rId6"/>
    <p:sldId id="262" r:id="rId7"/>
    <p:sldId id="267" r:id="rId8"/>
    <p:sldId id="269" r:id="rId9"/>
    <p:sldId id="270" r:id="rId10"/>
    <p:sldId id="271" r:id="rId11"/>
    <p:sldId id="272" r:id="rId12"/>
    <p:sldId id="275" r:id="rId13"/>
    <p:sldId id="259" r:id="rId14"/>
    <p:sldId id="260" r:id="rId15"/>
    <p:sldId id="261" r:id="rId16"/>
    <p:sldId id="27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0454" autoAdjust="0"/>
  </p:normalViewPr>
  <p:slideViewPr>
    <p:cSldViewPr>
      <p:cViewPr varScale="1">
        <p:scale>
          <a:sx n="38" d="100"/>
          <a:sy n="38" d="100"/>
        </p:scale>
        <p:origin x="-7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253408-6868-427A-A06A-A824A7BBF363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2EE98D-6B19-4A5C-9C47-603A0C7582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51309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শিক্ষার্থীদের স্বাগতম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ক্লাসের প্রতি মনোযোগ আকর্ষণের জন্য চিত্রটি দেওয়া হয়েছে।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687272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আজকের পাঠের তৃতীয় শিখনফলের উদেশ্যে প্রশ্নগুলো করা যেতে পারে।সমগ্র অধ্যয়ের শিখনফলের উপর</a:t>
            </a:r>
            <a:r>
              <a:rPr lang="bn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ভিত্তি করে </a:t>
            </a:r>
            <a:r>
              <a:rPr lang="bn-IN" dirty="0" smtClean="0"/>
              <a:t>শিক্ষার্থী</a:t>
            </a:r>
            <a:r>
              <a:rPr lang="bn-IN" baseline="0" dirty="0" smtClean="0"/>
              <a:t> </a:t>
            </a:r>
            <a:r>
              <a:rPr lang="en-US" dirty="0" err="1" smtClean="0"/>
              <a:t>প্রশ্নটির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সম্ভাব্য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bn-IN" baseline="0" dirty="0" smtClean="0"/>
              <a:t> বলার পর</a:t>
            </a:r>
            <a:r>
              <a:rPr lang="en-US" baseline="0" dirty="0" smtClean="0"/>
              <a:t> প্রদত্ত উত্তরগুলি মিলানো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EE98D-6B19-4A5C-9C47-603A0C7582A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568916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বৃত্তে ক্লিকের পুর্বেই শিক্ষার্থীর কাজ থেকে সম্ভাব্য উত্তর বের করে উত্তর মিলানো যেতে পারে।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001062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প্রশ্নের</a:t>
            </a:r>
            <a:r>
              <a:rPr lang="bn-BD" baseline="0" dirty="0" smtClean="0"/>
              <a:t> উত্তরে শিক্ষক শিক্ষার্থীকে সহায়তা করতে পারেন।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637884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বাড়ির কাজ শিক্ষার্থীকে</a:t>
            </a:r>
            <a:r>
              <a:rPr lang="bn-BD" baseline="0" dirty="0" smtClean="0"/>
              <a:t> বুঝিয়ে দে</a:t>
            </a:r>
            <a:r>
              <a:rPr lang="bn-IN" baseline="0" dirty="0" smtClean="0"/>
              <a:t>ও</a:t>
            </a:r>
            <a:r>
              <a:rPr lang="bn-BD" baseline="0" dirty="0" smtClean="0"/>
              <a:t>য়া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833228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চর</a:t>
            </a:r>
            <a:r>
              <a:rPr lang="en-US" dirty="0" smtClean="0"/>
              <a:t> </a:t>
            </a:r>
            <a:r>
              <a:rPr lang="en-US" dirty="0" err="1" smtClean="0"/>
              <a:t>তাম্বুল্পুর</a:t>
            </a:r>
            <a:r>
              <a:rPr lang="en-US" dirty="0" smtClean="0"/>
              <a:t> </a:t>
            </a:r>
            <a:r>
              <a:rPr lang="en-US" dirty="0" err="1" smtClean="0"/>
              <a:t>জে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দ্বি</a:t>
            </a:r>
            <a:r>
              <a:rPr lang="en-US" baseline="0" dirty="0" smtClean="0"/>
              <a:t>- </a:t>
            </a:r>
            <a:r>
              <a:rPr lang="en-US" baseline="0" dirty="0" err="1" smtClean="0"/>
              <a:t>মূখী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দাখিল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মাদ্রাসা,পী</a:t>
            </a:r>
            <a:r>
              <a:rPr lang="bn-IN" baseline="0" dirty="0" smtClean="0"/>
              <a:t>রগাছা,রংপুর।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EE98D-6B19-4A5C-9C47-603A0C7582A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কন্টেন্টটির মান</a:t>
            </a:r>
            <a:r>
              <a:rPr lang="bn-BD" baseline="0" dirty="0" smtClean="0"/>
              <a:t>সম্মত করার জন্য মতামত দিলে কৃতজ্ঞ থাকবো।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20327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পাঠ</a:t>
            </a:r>
            <a:r>
              <a:rPr lang="bn-BD" baseline="0" dirty="0" smtClean="0"/>
              <a:t> শিরোনাম ঘোষনা </a:t>
            </a:r>
            <a:r>
              <a:rPr lang="en-US" baseline="0" dirty="0" err="1" smtClean="0"/>
              <a:t>করার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প্রথমে</a:t>
            </a:r>
            <a:r>
              <a:rPr lang="en-US" baseline="0" dirty="0" smtClean="0"/>
              <a:t> </a:t>
            </a:r>
            <a:r>
              <a:rPr lang="bn-IN" baseline="0" dirty="0" smtClean="0"/>
              <a:t>চিত্র 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রসায়ন পাঠের গুরুত্ব</a:t>
            </a:r>
            <a:r>
              <a:rPr lang="en-US" sz="12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0" baseline="0" dirty="0" err="1" smtClean="0"/>
              <a:t>সম্পর্কে</a:t>
            </a:r>
            <a:r>
              <a:rPr lang="en-US" b="0" baseline="0" dirty="0" smtClean="0"/>
              <a:t> </a:t>
            </a:r>
            <a:r>
              <a:rPr lang="en-US" baseline="0" dirty="0" err="1" smtClean="0"/>
              <a:t>প্রাসঙ্গিক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</a:t>
            </a:r>
            <a:r>
              <a:rPr lang="bn-BD" baseline="0" dirty="0" smtClean="0"/>
              <a:t>শ্ন</a:t>
            </a:r>
            <a:r>
              <a:rPr lang="en-US" baseline="0" dirty="0" smtClean="0"/>
              <a:t> </a:t>
            </a:r>
            <a:r>
              <a:rPr lang="bn-BD" baseline="0" dirty="0" smtClean="0"/>
              <a:t>করা যেতে পারে</a:t>
            </a:r>
            <a:r>
              <a:rPr lang="bn-IN" baseline="0" dirty="0" smtClean="0"/>
              <a:t> </a:t>
            </a: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এবং তাদের উত্তরের মাধ্যমে পাঠ ঘোষনা করা যেতে পারে।</a:t>
            </a:r>
            <a:r>
              <a:rPr lang="bn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যেমন-</a:t>
            </a:r>
            <a:endParaRPr lang="bn-I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n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রাসায়নিক পদার্থ ঔষধ আমদের কী কাজে লাগে?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n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সব রোগে একই ঔষধ খেলে কী হবে?</a:t>
            </a:r>
            <a:r>
              <a:rPr lang="bn-BD" baseline="0" dirty="0" smtClean="0"/>
              <a:t> </a:t>
            </a:r>
            <a:r>
              <a:rPr lang="en-US" baseline="0" dirty="0" smtClean="0"/>
              <a:t>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EE98D-6B19-4A5C-9C47-603A0C7582A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09828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চর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তাম্বুল্পুর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জে,এন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দি-মূখী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দাখিল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মাদরাসা</a:t>
            </a:r>
            <a:r>
              <a:rPr lang="en-US" baseline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EE98D-6B19-4A5C-9C47-603A0C7582A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আজকের পাঠের প্রথম শিখনফলের উদেশ্যে চিত্রগুলি দেওয়া হয়েছে। </a:t>
            </a:r>
            <a:r>
              <a:rPr lang="en-US" dirty="0" err="1" smtClean="0"/>
              <a:t>চিত্রের</a:t>
            </a:r>
            <a:r>
              <a:rPr lang="en-US" dirty="0" smtClean="0"/>
              <a:t> </a:t>
            </a:r>
            <a:r>
              <a:rPr lang="en-US" baseline="0" dirty="0" err="1" smtClean="0"/>
              <a:t>পদার্থগুলি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রাসায়নিক</a:t>
            </a:r>
            <a:r>
              <a:rPr lang="bn-IN" baseline="0" dirty="0" smtClean="0"/>
              <a:t> </a:t>
            </a:r>
            <a:r>
              <a:rPr lang="en-US" baseline="0" dirty="0" err="1" smtClean="0"/>
              <a:t>পদার্থ</a:t>
            </a:r>
            <a:r>
              <a:rPr lang="bn-IN" baseline="0" dirty="0" smtClean="0"/>
              <a:t>ের</a:t>
            </a:r>
            <a:r>
              <a:rPr lang="en-US" baseline="0" dirty="0" smtClean="0"/>
              <a:t> </a:t>
            </a:r>
            <a:r>
              <a:rPr lang="bn-IN" baseline="0" dirty="0" smtClean="0"/>
              <a:t>প্রয়োজনীতা সম্পর্কে প্রাসঙ্গিক 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  <a:r>
              <a:rPr lang="bn-IN" baseline="0" dirty="0" smtClean="0"/>
              <a:t> যেমন-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bn-IN" baseline="0" dirty="0" smtClean="0"/>
              <a:t>জীবের বেঁচে থাকার জন্য কি প্রয়োজন?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bn-IN" baseline="0" dirty="0" smtClean="0"/>
              <a:t>খাদ্য দ্রব্যে তেল, চিনি, লবণের প্রয়োজনীয়তা আছে কী?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bn-IN" baseline="0" dirty="0" smtClean="0"/>
              <a:t>খাদ্রে তেল, লবন কি পরিমাণে ব্যবহার করতে হবে?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EE98D-6B19-4A5C-9C47-603A0C7582A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491570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আজকের পাঠের প্রথম শিখনফলের উদেশ্যেও চিত্রগুলি দেওয়া হয়েছে। </a:t>
            </a:r>
            <a:r>
              <a:rPr lang="en-US" dirty="0" err="1" smtClean="0"/>
              <a:t>চিত্রের</a:t>
            </a:r>
            <a:r>
              <a:rPr lang="en-US" dirty="0" smtClean="0"/>
              <a:t> </a:t>
            </a:r>
            <a:r>
              <a:rPr lang="en-US" baseline="0" dirty="0" err="1" smtClean="0"/>
              <a:t>পদার্থগুলি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রাসায়নিক</a:t>
            </a:r>
            <a:r>
              <a:rPr lang="bn-IN" baseline="0" dirty="0" smtClean="0"/>
              <a:t> </a:t>
            </a:r>
            <a:r>
              <a:rPr lang="en-US" baseline="0" dirty="0" err="1" smtClean="0"/>
              <a:t>পদার্থ</a:t>
            </a:r>
            <a:r>
              <a:rPr lang="bn-IN" baseline="0" dirty="0" smtClean="0"/>
              <a:t>ের</a:t>
            </a:r>
            <a:r>
              <a:rPr lang="en-US" baseline="0" dirty="0" smtClean="0"/>
              <a:t> </a:t>
            </a:r>
            <a:r>
              <a:rPr lang="bn-IN" baseline="0" dirty="0" smtClean="0"/>
              <a:t>প্রয়োজনীতা সম্পর্কে প্রাসঙ্গিক 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  <a:r>
              <a:rPr lang="bn-IN" baseline="0" dirty="0" smtClean="0"/>
              <a:t> ৭নং স্লাইডের অনুরুপ প্রশ্ন করা যেতে পারে।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EE98D-6B19-4A5C-9C47-603A0C7582A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69377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আজকের পাঠের প্রথম শিখনফলের উদেশ্যেও চিত্রগুলি দেওয়া হয়েছে। </a:t>
            </a:r>
            <a:r>
              <a:rPr lang="en-US" dirty="0" err="1" smtClean="0"/>
              <a:t>চিত্রের</a:t>
            </a:r>
            <a:r>
              <a:rPr lang="en-US" dirty="0" smtClean="0"/>
              <a:t> </a:t>
            </a:r>
            <a:r>
              <a:rPr lang="en-US" baseline="0" dirty="0" err="1" smtClean="0"/>
              <a:t>পদার্থগুলি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রাসায়নিক</a:t>
            </a:r>
            <a:r>
              <a:rPr lang="bn-IN" baseline="0" dirty="0" smtClean="0"/>
              <a:t> </a:t>
            </a:r>
            <a:r>
              <a:rPr lang="en-US" baseline="0" dirty="0" err="1" smtClean="0"/>
              <a:t>পদার্থ</a:t>
            </a:r>
            <a:r>
              <a:rPr lang="bn-IN" baseline="0" dirty="0" smtClean="0"/>
              <a:t>ের</a:t>
            </a:r>
            <a:r>
              <a:rPr lang="en-US" baseline="0" dirty="0" smtClean="0"/>
              <a:t> </a:t>
            </a:r>
            <a:r>
              <a:rPr lang="bn-IN" baseline="0" dirty="0" smtClean="0"/>
              <a:t>প্রয়োজনীতা সম্পর্কে প্রাসঙ্গিক 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  <a:r>
              <a:rPr lang="bn-IN" baseline="0" dirty="0" smtClean="0"/>
              <a:t> ৭নং স্লাইডের অনুরুপ প্রশ্ন করা যেতে পারে।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EE98D-6B19-4A5C-9C47-603A0C7582A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936217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আজকের পাঠের দ্বিতীয় শিখনফলের উদেশ্যেও চিত্রগুলো দেওয়া হয়েছে। </a:t>
            </a:r>
            <a:r>
              <a:rPr lang="en-US" dirty="0" err="1" smtClean="0"/>
              <a:t>চিত্রের</a:t>
            </a:r>
            <a:r>
              <a:rPr lang="en-US" dirty="0" smtClean="0"/>
              <a:t> </a:t>
            </a:r>
            <a:r>
              <a:rPr lang="en-US" baseline="0" dirty="0" err="1" smtClean="0"/>
              <a:t>পদার্থগুলি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দেখায়ে</a:t>
            </a:r>
            <a:r>
              <a:rPr lang="bn-IN" baseline="0" dirty="0" smtClean="0"/>
              <a:t>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অতিমাত্রায় রাসায়নিক দ্রব্যাদি ব্যবহার</a:t>
            </a:r>
            <a:r>
              <a:rPr lang="en-US" sz="1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ের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ক্ষতিকারক দিক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baseline="0" dirty="0" smtClean="0"/>
              <a:t>সম্পর্কে প্রাসঙ্গিক 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  <a:r>
              <a:rPr lang="bn-IN" baseline="0" dirty="0" smtClean="0"/>
              <a:t> যেমন-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1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ভাল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সার,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কীটনাশক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হ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কিন্তু</a:t>
            </a:r>
            <a:r>
              <a:rPr lang="bn-IN" sz="12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অতিমাত্রায় ব্যবহার করলে কী হবে?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খাদ্য সংরক্ষণে প্রিজারভেটিভস দেওয়া হয়</a:t>
            </a:r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কিন্তু</a:t>
            </a:r>
            <a:r>
              <a:rPr lang="bn-IN" sz="12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অতিমাত্রায় ব্যবহার করলে কী হবে?</a:t>
            </a:r>
            <a:endParaRPr lang="en-US" sz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EE98D-6B19-4A5C-9C47-603A0C7582A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340913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আজকের পাঠের দ্বিতীয় শিখনফলের উদেশ্যেও চিত্রগুলো দেওয়া হয়েছে। </a:t>
            </a:r>
            <a:r>
              <a:rPr lang="en-US" dirty="0" err="1" smtClean="0"/>
              <a:t>চিত্রের</a:t>
            </a:r>
            <a:r>
              <a:rPr lang="en-US" dirty="0" smtClean="0"/>
              <a:t> </a:t>
            </a:r>
            <a:r>
              <a:rPr lang="en-US" baseline="0" dirty="0" err="1" smtClean="0"/>
              <a:t>পদার্থগুলি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দেখায়ে</a:t>
            </a:r>
            <a:r>
              <a:rPr lang="bn-IN" baseline="0" dirty="0" smtClean="0"/>
              <a:t>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অতিমাত্রায় রাসায়নিক দ্রব্যাদি ব্যবহার</a:t>
            </a:r>
            <a:r>
              <a:rPr lang="en-US" sz="1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ের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ক্ষতিকারক দিক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baseline="0" dirty="0" smtClean="0"/>
              <a:t>সম্পর্কে ১১ নং স্লাইডের অনুরুপ প্রাসঙ্গিক 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  <a:r>
              <a:rPr lang="bn-IN" baseline="0" dirty="0" smtClean="0"/>
              <a:t> </a:t>
            </a:r>
            <a:r>
              <a:rPr lang="en-US" baseline="0" dirty="0" err="1" smtClean="0"/>
              <a:t>কাঠ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গ্যস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ইত্যাদির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ধোয়ায়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কার্বন-ডাই-অক্সাইড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কার্বন-মনো-অক্সাইড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স্বাস্থের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ক্ষতি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উদাহরণ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রসায়ন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গুরুত্ব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বুঝ</a:t>
            </a:r>
            <a:r>
              <a:rPr lang="bn-IN" baseline="0" dirty="0" smtClean="0"/>
              <a:t>িয়ে দেওয়া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EE98D-6B19-4A5C-9C47-603A0C7582A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57598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gif"/><Relationship Id="rId5" Type="http://schemas.openxmlformats.org/officeDocument/2006/relationships/image" Target="../media/image19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8839200" cy="1752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98349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0"/>
            <a:ext cx="3581401" cy="231486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200400"/>
            <a:ext cx="3810000" cy="236220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199" y="3200400"/>
            <a:ext cx="3581402" cy="236220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457200" y="2438400"/>
            <a:ext cx="4114800" cy="609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ভাল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সার,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কীটনাশক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হ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য়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29198" y="2362200"/>
            <a:ext cx="3733801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রান্নার জন্য কাঠ-গ্যাস ব্যবহৃত হয়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5638800"/>
            <a:ext cx="38100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রুপচর্চায় কসমেটিকস ব্যবহৃত হয়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29199" y="5638800"/>
            <a:ext cx="3581402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খাদ্য সংরক্ষণে প্রিজারভেটিভস দেওয়া হয়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24469" y="6248400"/>
            <a:ext cx="7696198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উপরোক্ত রাসায়নিক পদার্থগুল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 ব্যবহার জানা প্রয়োজন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57200" y="0"/>
            <a:ext cx="3810000" cy="2285143"/>
            <a:chOff x="304800" y="284256"/>
            <a:chExt cx="4191000" cy="228514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4600" y="284256"/>
              <a:ext cx="1981200" cy="227960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-1342"/>
            <a:stretch/>
          </p:blipFill>
          <p:spPr>
            <a:xfrm>
              <a:off x="304800" y="886691"/>
              <a:ext cx="2209800" cy="1682708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66910"/>
            <a:stretch/>
          </p:blipFill>
          <p:spPr>
            <a:xfrm>
              <a:off x="304800" y="284256"/>
              <a:ext cx="2209800" cy="9076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4061629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373270"/>
            <a:ext cx="3276600" cy="26465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317" t="3291" r="12283" b="21426"/>
          <a:stretch/>
        </p:blipFill>
        <p:spPr>
          <a:xfrm>
            <a:off x="5257800" y="228600"/>
            <a:ext cx="3276600" cy="2514601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352800"/>
            <a:ext cx="3505200" cy="2667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28600"/>
            <a:ext cx="3505200" cy="2514599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16" name="Rectangle 15"/>
          <p:cNvSpPr/>
          <p:nvPr/>
        </p:nvSpPr>
        <p:spPr>
          <a:xfrm>
            <a:off x="609600" y="2823950"/>
            <a:ext cx="7924800" cy="4571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কলকারখানা ও যানবাহন থেকে তৈরি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co</a:t>
            </a:r>
            <a:r>
              <a:rPr lang="en-US" sz="24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গ্যাস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ক্ষতিকর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9599" y="6248401"/>
            <a:ext cx="7924801" cy="4571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কয়েল ও কাঠ-গ্যাস পোড়ানো ধুয়া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স্বাস্থের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মারাত্মক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ক্ষতিকর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8840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1066800" y="3505200"/>
            <a:ext cx="7924800" cy="7620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সায়ন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িক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পদার্থগুল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সম্পর্কে জ্ঞান অর্জন করা।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            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066800" y="4648200"/>
            <a:ext cx="7924800" cy="7620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দৈনন্দিন জীবনে রাসায়নিক পদার্থগুল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প্রয়োজনীয়তা উপলদ্ধি করা।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066800" y="5791200"/>
            <a:ext cx="7924800" cy="7620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অতিমাত্রায় রাসায়নিক দ্রব্যাদি ব্যবহার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ের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ক্ষতিকারক দিক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 সচেতন হওয়া।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676401" y="1219200"/>
            <a:ext cx="5791199" cy="762000"/>
          </a:xfrm>
          <a:prstGeom prst="roundRect">
            <a:avLst/>
          </a:prstGeom>
          <a:ln/>
          <a:scene3d>
            <a:camera prst="perspectiveAbove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রসায়ন পাঠের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করে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বল।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590799" y="228600"/>
            <a:ext cx="3810000" cy="762000"/>
          </a:xfrm>
          <a:prstGeom prst="roundRect">
            <a:avLst/>
          </a:prstGeom>
          <a:ln/>
          <a:scene3d>
            <a:camera prst="perspectiveAbove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কাজ।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14746" y="2466109"/>
            <a:ext cx="3505200" cy="762000"/>
          </a:xfrm>
          <a:prstGeom prst="roundRect">
            <a:avLst/>
          </a:prstGeom>
          <a:ln/>
          <a:scene3d>
            <a:camera prst="perspectiveAbove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মিলিয়ে নাও-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88937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2" grpId="0" animBg="1"/>
      <p:bldP spid="11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4267200" y="2514602"/>
            <a:ext cx="1693333" cy="41611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IN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সুস্পষ্ট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জ্ঞান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6781800" y="5943600"/>
            <a:ext cx="270933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6781800" y="5943600"/>
            <a:ext cx="304801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905000" y="990600"/>
            <a:ext cx="6781803" cy="5334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দ্রব্যাদি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ভাল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ফলাফলের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অত্যন্ত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জরুরী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381000" y="914400"/>
            <a:ext cx="1371600" cy="685800"/>
          </a:xfrm>
          <a:prstGeom prst="rightArrow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05491" tIns="52746" rIns="105491" bIns="52746"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bn-IN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3733801" y="1905000"/>
            <a:ext cx="304799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ultiply 20"/>
          <p:cNvSpPr/>
          <p:nvPr/>
        </p:nvSpPr>
        <p:spPr>
          <a:xfrm>
            <a:off x="5494618" y="1826557"/>
            <a:ext cx="372783" cy="45944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00801" y="1905000"/>
            <a:ext cx="304801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ultiply 22"/>
          <p:cNvSpPr/>
          <p:nvPr/>
        </p:nvSpPr>
        <p:spPr>
          <a:xfrm>
            <a:off x="8124016" y="1828800"/>
            <a:ext cx="410384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733800" y="2590800"/>
            <a:ext cx="304800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alf Frame 24"/>
          <p:cNvSpPr/>
          <p:nvPr/>
        </p:nvSpPr>
        <p:spPr>
          <a:xfrm rot="14014148">
            <a:off x="5815237" y="2402743"/>
            <a:ext cx="178156" cy="528515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6400801" y="2590800"/>
            <a:ext cx="304801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Multiply 26"/>
          <p:cNvSpPr/>
          <p:nvPr/>
        </p:nvSpPr>
        <p:spPr>
          <a:xfrm>
            <a:off x="8229601" y="2590800"/>
            <a:ext cx="338667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457200" y="2057401"/>
            <a:ext cx="3276600" cy="685800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 জানতে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বৃত্তে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250268" y="1864659"/>
            <a:ext cx="1693333" cy="34514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সচেতনতা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6917268" y="1864659"/>
            <a:ext cx="1693333" cy="34514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পরিমিত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6858000" y="2590802"/>
            <a:ext cx="1693333" cy="41611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পদার্থের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গুণাগুণ</a:t>
            </a:r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3733801" y="2590800"/>
            <a:ext cx="304801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3081867" y="304800"/>
            <a:ext cx="2844800" cy="381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981202" y="3352800"/>
            <a:ext cx="6705602" cy="16002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কাঠ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কয়লা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পোড়ালে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-</a:t>
            </a:r>
          </a:p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i.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কার্বন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কণা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ii.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র্বন-মনো-অক্সাইড। </a:t>
            </a:r>
          </a:p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কার্বন-ডাই-অক্সাইড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কোনটি সঠিক- </a:t>
            </a:r>
            <a:endParaRPr lang="bn-BD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ight Arrow 37"/>
          <p:cNvSpPr/>
          <p:nvPr/>
        </p:nvSpPr>
        <p:spPr>
          <a:xfrm>
            <a:off x="457201" y="3429000"/>
            <a:ext cx="1371600" cy="685800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5491" tIns="52746" rIns="105491" bIns="52746"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bn-IN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২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Right Arrow 42"/>
          <p:cNvSpPr/>
          <p:nvPr/>
        </p:nvSpPr>
        <p:spPr>
          <a:xfrm>
            <a:off x="533400" y="5334000"/>
            <a:ext cx="3276600" cy="685800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 জানতে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বৃত্তে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343400" y="5181602"/>
            <a:ext cx="1693333" cy="34514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i, ii</a:t>
            </a:r>
            <a:endParaRPr lang="en-US" dirty="0"/>
          </a:p>
        </p:txBody>
      </p:sp>
      <p:sp>
        <p:nvSpPr>
          <p:cNvPr id="56" name="Oval 55"/>
          <p:cNvSpPr/>
          <p:nvPr/>
        </p:nvSpPr>
        <p:spPr>
          <a:xfrm>
            <a:off x="3877984" y="5183843"/>
            <a:ext cx="304799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Multiply 56"/>
          <p:cNvSpPr/>
          <p:nvPr/>
        </p:nvSpPr>
        <p:spPr>
          <a:xfrm>
            <a:off x="5638801" y="5105402"/>
            <a:ext cx="372783" cy="45944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7162800" y="5181602"/>
            <a:ext cx="1693333" cy="34514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i, iii</a:t>
            </a:r>
            <a:endParaRPr lang="en-US" dirty="0"/>
          </a:p>
        </p:txBody>
      </p:sp>
      <p:sp>
        <p:nvSpPr>
          <p:cNvPr id="59" name="Oval 58"/>
          <p:cNvSpPr/>
          <p:nvPr/>
        </p:nvSpPr>
        <p:spPr>
          <a:xfrm>
            <a:off x="6781800" y="5181600"/>
            <a:ext cx="304801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Multiply 59"/>
          <p:cNvSpPr/>
          <p:nvPr/>
        </p:nvSpPr>
        <p:spPr>
          <a:xfrm>
            <a:off x="8382000" y="5105400"/>
            <a:ext cx="410384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7162800" y="5867402"/>
            <a:ext cx="1693333" cy="41611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i, ii, iii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62" name="Oval 61"/>
          <p:cNvSpPr/>
          <p:nvPr/>
        </p:nvSpPr>
        <p:spPr>
          <a:xfrm>
            <a:off x="3886201" y="5943600"/>
            <a:ext cx="304801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Multiply 62"/>
          <p:cNvSpPr/>
          <p:nvPr/>
        </p:nvSpPr>
        <p:spPr>
          <a:xfrm>
            <a:off x="5562601" y="5867400"/>
            <a:ext cx="338667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4343400" y="5867402"/>
            <a:ext cx="1693333" cy="41611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IN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ii, iii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6" name="Half Frame 65"/>
          <p:cNvSpPr/>
          <p:nvPr/>
        </p:nvSpPr>
        <p:spPr>
          <a:xfrm rot="14014148">
            <a:off x="8482236" y="5755543"/>
            <a:ext cx="178156" cy="528515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79849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0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1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65" grpId="0" animBg="1"/>
      <p:bldP spid="67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3" grpId="0" animBg="1"/>
      <p:bldP spid="36" grpId="0" animBg="1"/>
      <p:bldP spid="37" grpId="0" animBg="1"/>
      <p:bldP spid="40" grpId="0" animBg="1"/>
      <p:bldP spid="29" grpId="0" animBg="1"/>
      <p:bldP spid="38" grpId="0" animBg="1"/>
      <p:bldP spid="43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1" grpId="1" animBg="1"/>
      <p:bldP spid="62" grpId="0" animBg="1"/>
      <p:bldP spid="63" grpId="0" animBg="1"/>
      <p:bldP spid="64" grpId="0" animBg="1"/>
      <p:bldP spid="6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own Arrow Callout 14"/>
          <p:cNvSpPr/>
          <p:nvPr/>
        </p:nvSpPr>
        <p:spPr>
          <a:xfrm>
            <a:off x="2810934" y="457200"/>
            <a:ext cx="3581400" cy="914400"/>
          </a:xfrm>
          <a:prstGeom prst="downArrowCallou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bn-IN" sz="28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ূ</a:t>
            </a:r>
            <a:r>
              <a:rPr lang="en-US" sz="28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ল্যায়ন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24000" y="1752600"/>
            <a:ext cx="6019800" cy="6858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আমাদের খাদ্য দ্রব্যগুলি কী রাসায়নিক পদার্থ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524000" y="2895600"/>
            <a:ext cx="6019800" cy="6858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কৃষিকাজে আমরা কী কী রাসায়নিক পদার্থ ব্যবহার করি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524000" y="4114800"/>
            <a:ext cx="6019800" cy="6858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জুস, সস, কেক সংরক্ষণের জন্য কী দেওয়া হয়?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524000" y="5257800"/>
            <a:ext cx="6019800" cy="6858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খাবারকে আকর্ষণীয় করে তুলতে কী ব্যবহার করা হয়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31041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0" y="76200"/>
            <a:ext cx="9144000" cy="6629400"/>
            <a:chOff x="0" y="381000"/>
            <a:chExt cx="10287000" cy="5638800"/>
          </a:xfrm>
        </p:grpSpPr>
        <p:grpSp>
          <p:nvGrpSpPr>
            <p:cNvPr id="44" name="Group 43"/>
            <p:cNvGrpSpPr/>
            <p:nvPr/>
          </p:nvGrpSpPr>
          <p:grpSpPr>
            <a:xfrm>
              <a:off x="0" y="381000"/>
              <a:ext cx="10287000" cy="5638800"/>
              <a:chOff x="0" y="381000"/>
              <a:chExt cx="10287000" cy="5638800"/>
            </a:xfrm>
          </p:grpSpPr>
          <p:grpSp>
            <p:nvGrpSpPr>
              <p:cNvPr id="25" name="Group 4"/>
              <p:cNvGrpSpPr/>
              <p:nvPr/>
            </p:nvGrpSpPr>
            <p:grpSpPr>
              <a:xfrm>
                <a:off x="0" y="381000"/>
                <a:ext cx="10287000" cy="5143498"/>
                <a:chOff x="677779" y="325056"/>
                <a:chExt cx="6416842" cy="4109249"/>
              </a:xfrm>
              <a:solidFill>
                <a:srgbClr val="0070C0"/>
              </a:solidFill>
            </p:grpSpPr>
            <p:sp>
              <p:nvSpPr>
                <p:cNvPr id="26" name="Rectangle 25"/>
                <p:cNvSpPr/>
                <p:nvPr/>
              </p:nvSpPr>
              <p:spPr>
                <a:xfrm>
                  <a:off x="945147" y="1447799"/>
                  <a:ext cx="5828631" cy="2986506"/>
                </a:xfrm>
                <a:prstGeom prst="rect">
                  <a:avLst/>
                </a:prstGeom>
                <a:blipFill>
                  <a:blip r:embed="rId3"/>
                  <a:tile tx="0" ty="0" sx="100000" sy="100000" flip="none" algn="tl"/>
                </a:blipFill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Isosceles Triangle 26"/>
                <p:cNvSpPr/>
                <p:nvPr/>
              </p:nvSpPr>
              <p:spPr>
                <a:xfrm>
                  <a:off x="677779" y="325056"/>
                  <a:ext cx="6416842" cy="1157468"/>
                </a:xfrm>
                <a:prstGeom prst="triangle">
                  <a:avLst/>
                </a:prstGeom>
                <a:solidFill>
                  <a:schemeClr val="bg1">
                    <a:lumMod val="75000"/>
                  </a:schemeClr>
                </a:solidFill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2" name="Cube 31"/>
              <p:cNvSpPr/>
              <p:nvPr/>
            </p:nvSpPr>
            <p:spPr>
              <a:xfrm>
                <a:off x="257176" y="5524500"/>
                <a:ext cx="9515473" cy="495300"/>
              </a:xfrm>
              <a:prstGeom prst="cube">
                <a:avLst/>
              </a:prstGeom>
              <a:blipFill>
                <a:blip r:embed="rId4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1" name="Rectangle 30"/>
            <p:cNvSpPr/>
            <p:nvPr/>
          </p:nvSpPr>
          <p:spPr>
            <a:xfrm>
              <a:off x="3467100" y="1066800"/>
              <a:ext cx="30480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bn-IN" sz="3600" dirty="0" smtClean="0">
                  <a:latin typeface="NikoshBAN" pitchFamily="2" charset="0"/>
                  <a:cs typeface="NikoshBAN" pitchFamily="2" charset="0"/>
                </a:rPr>
                <a:t>বাড়ির কাজ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533400" y="1905000"/>
            <a:ext cx="7848600" cy="685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রসায়নের পাঠের আলোকে নিচের ছকটি পূরণ কর।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90889153"/>
              </p:ext>
            </p:extLst>
          </p:nvPr>
        </p:nvGraphicFramePr>
        <p:xfrm>
          <a:off x="533400" y="2819402"/>
          <a:ext cx="7848600" cy="40716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2819400"/>
                <a:gridCol w="3124200"/>
              </a:tblGrid>
              <a:tr h="590193"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পদার্থ</a:t>
                      </a:r>
                      <a:endParaRPr lang="en-US" dirty="0"/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প্রয়োজনীয়তা</a:t>
                      </a:r>
                      <a:endParaRPr lang="en-US" dirty="0"/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ক্ষতিকর</a:t>
                      </a:r>
                      <a:r>
                        <a:rPr lang="bn-BD" baseline="0" dirty="0" smtClean="0"/>
                        <a:t> দিক</a:t>
                      </a:r>
                      <a:endParaRPr lang="en-US" dirty="0"/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506293"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প্রিজারভেটিভস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06293"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কাঠ-গ্যাস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506293"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সার-কীটনাশক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06293"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ঔষধপত্র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06293"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সাবান-ডিটারজেন্ট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1842924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150"/>
            <a:ext cx="9220200" cy="69151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81200" y="4419600"/>
            <a:ext cx="46482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Inverted">
              <a:avLst/>
            </a:prstTxWarp>
          </a:bodyPr>
          <a:lstStyle/>
          <a:p>
            <a:pPr algn="ctr"/>
            <a:r>
              <a:rPr lang="bn-BD" sz="9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7195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5029201" y="2895600"/>
            <a:ext cx="4114799" cy="32004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নবম</a:t>
            </a:r>
            <a:endParaRPr lang="bn-BD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রসায়ন</a:t>
            </a:r>
            <a:endParaRPr lang="bn-BD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endParaRPr lang="en-US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২৪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/২০ </a:t>
            </a:r>
            <a:endParaRPr lang="bn-BD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rot="5400000">
            <a:off x="2942872" y="4609394"/>
            <a:ext cx="3124200" cy="141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2743200" y="0"/>
            <a:ext cx="6400800" cy="2438399"/>
            <a:chOff x="2143125" y="381000"/>
            <a:chExt cx="6400800" cy="2438399"/>
          </a:xfrm>
        </p:grpSpPr>
        <p:sp>
          <p:nvSpPr>
            <p:cNvPr id="9" name="Rectangle 8"/>
            <p:cNvSpPr/>
            <p:nvPr/>
          </p:nvSpPr>
          <p:spPr>
            <a:xfrm>
              <a:off x="2143125" y="609600"/>
              <a:ext cx="2844800" cy="690562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1015" t="5644"/>
            <a:stretch/>
          </p:blipFill>
          <p:spPr>
            <a:xfrm>
              <a:off x="6553200" y="381000"/>
              <a:ext cx="1990725" cy="2438399"/>
            </a:xfrm>
            <a:prstGeom prst="rect">
              <a:avLst/>
            </a:prstGeom>
          </p:spPr>
        </p:pic>
      </p:grpSp>
      <p:pic>
        <p:nvPicPr>
          <p:cNvPr id="28673" name="Picture 1" descr="C:\Users\ASUS\Desktop\nnn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28600"/>
            <a:ext cx="1438275" cy="1801813"/>
          </a:xfrm>
          <a:prstGeom prst="rect">
            <a:avLst/>
          </a:prstGeom>
          <a:noFill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8294ECF-E681-43C0-91C5-EAE2D58AE4F8}"/>
              </a:ext>
            </a:extLst>
          </p:cNvPr>
          <p:cNvSpPr txBox="1"/>
          <p:nvPr/>
        </p:nvSpPr>
        <p:spPr>
          <a:xfrm>
            <a:off x="228599" y="2286000"/>
            <a:ext cx="4800601" cy="36625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মোঃ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বকু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মিয়া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</a:t>
            </a: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সহকারী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শিক্ষক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চর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তাম্বুলপুর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এন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দ্বি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মুখী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দাখিল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মাদরাসা, পীরগাছা, রংপুর।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মোবাইলঃ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০১৭৩৪০৮৮৭০১</a:t>
            </a: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Email: boquctm2012@gmail.com</a:t>
            </a:r>
          </a:p>
        </p:txBody>
      </p:sp>
    </p:spTree>
    <p:extLst>
      <p:ext uri="{BB962C8B-B14F-4D97-AF65-F5344CB8AC3E}">
        <p14:creationId xmlns="" xmlns:p14="http://schemas.microsoft.com/office/powerpoint/2010/main" val="5161122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ndex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7021" y="1600199"/>
            <a:ext cx="4343400" cy="35751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2216"/>
          <a:stretch/>
        </p:blipFill>
        <p:spPr>
          <a:xfrm>
            <a:off x="228600" y="1600199"/>
            <a:ext cx="4267200" cy="353192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06021" y="5562600"/>
            <a:ext cx="83820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ঔষধ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কীটনাশক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রসায়নিক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রোগ-বালাই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প্রতিরোধক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52600" y="533400"/>
            <a:ext cx="5638800" cy="685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দু’টি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" y="5486400"/>
            <a:ext cx="83820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কিন্তু অতি ব্যবহারে প্রাণনাশক।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0" y="5486400"/>
            <a:ext cx="8382000" cy="838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তাই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পদার্থের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</a:t>
            </a:r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ণা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</a:t>
            </a:r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ণ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জানার জন্য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“রসায়ন 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পাঠের গুরুত্ব” অপরিসীম।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7684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76400" y="2819400"/>
            <a:ext cx="5638800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4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0" y="914400"/>
            <a:ext cx="8839200" cy="3498631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রসায়ন পাঠের গুরুত্ব</a:t>
            </a:r>
          </a:p>
        </p:txBody>
      </p:sp>
    </p:spTree>
    <p:extLst>
      <p:ext uri="{BB962C8B-B14F-4D97-AF65-F5344CB8AC3E}">
        <p14:creationId xmlns="" xmlns:p14="http://schemas.microsoft.com/office/powerpoint/2010/main" val="399136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381000" y="2667000"/>
            <a:ext cx="8763000" cy="6858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রাসায়নি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দ্রব্যাদি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ব্যবহারের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প্রয়োজনীয়তা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 পারবে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81000" y="4114800"/>
            <a:ext cx="8382000" cy="7620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অতিমাত্রায় রাসায়নিক দ্রব্যাদি ব্যবহার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ের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ক্ষতিকারক দিক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81000" y="5486400"/>
            <a:ext cx="8382000" cy="7620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রসায়ন পাঠের গুরুত্ব বর্ণনা 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 পারবে।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05200" y="258095"/>
            <a:ext cx="2209800" cy="5321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1429407"/>
            <a:ext cx="6096000" cy="6096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 ...</a:t>
            </a:r>
            <a:endParaRPr lang="en-US" sz="3200" b="1" i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55286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878" r="10890"/>
          <a:stretch/>
        </p:blipFill>
        <p:spPr>
          <a:xfrm>
            <a:off x="944152" y="228600"/>
            <a:ext cx="3170648" cy="2514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04800"/>
            <a:ext cx="2971800" cy="243840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70" y="3276600"/>
            <a:ext cx="3206230" cy="22217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378958"/>
            <a:ext cx="3048000" cy="211938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10144" y="5948737"/>
            <a:ext cx="7285448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খাদ্য দ্রব্যগুল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রাসায়নিক পদার্থ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48164" y="6019800"/>
            <a:ext cx="7285448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অতিরিক্ত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স্বাস্থ্য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ক্ষতিকর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67952" y="6019800"/>
            <a:ext cx="7285448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পরিমা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ণ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জানার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. . .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48164" y="2725883"/>
            <a:ext cx="3166636" cy="39831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খাদ্য দ্রব্য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48164" y="5486400"/>
            <a:ext cx="3166636" cy="4071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চিনি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88526" y="2725883"/>
            <a:ext cx="2964873" cy="3983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তেল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81600" y="5498343"/>
            <a:ext cx="3048000" cy="39521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লবণ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312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3" grpId="0" animBg="1"/>
      <p:bldP spid="4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228600"/>
            <a:ext cx="3857767" cy="2438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229" y="3252195"/>
            <a:ext cx="3886200" cy="24236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24" y="3174807"/>
            <a:ext cx="3857766" cy="256309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14400" y="6096000"/>
            <a:ext cx="7285448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পরিস্কারক দ্রব্যগুল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রাসায়নিক পদার্থ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400" y="6096000"/>
            <a:ext cx="7285448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দ্রব্যগুল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 পরিমিত ব্যবহার জানা প্রয়োজন 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4400" y="6172200"/>
            <a:ext cx="7285448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. . .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28600"/>
            <a:ext cx="3965938" cy="24384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64024" y="2666999"/>
            <a:ext cx="3850942" cy="31198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সাবান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35858" y="2674185"/>
            <a:ext cx="3850942" cy="3048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সাবানের ফেনা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3344" y="5737899"/>
            <a:ext cx="3850942" cy="3048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স্যাম্পুর ফেনা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35858" y="5674623"/>
            <a:ext cx="3850942" cy="3451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ডিটারজেন্ট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7388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370" y="3249020"/>
            <a:ext cx="3689430" cy="241736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276600"/>
            <a:ext cx="3761465" cy="2362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99612"/>
            <a:ext cx="4006244" cy="24435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99601"/>
            <a:ext cx="3676649" cy="2543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14400" y="5943600"/>
            <a:ext cx="7285448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চিত্রের রাসায়নিক দ্রব্যগুল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রুপচর্চায় ব্যবহৃত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400" y="6096000"/>
            <a:ext cx="7285448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অতিরিক্ত ব্যবহার ত্বকের জন্য ক্ষতিকর 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0469" y="6172200"/>
            <a:ext cx="7285448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তাই পরিমা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ণ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জানার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. . .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2743201"/>
            <a:ext cx="3676649" cy="380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হলুদ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51006" y="2743201"/>
            <a:ext cx="3676649" cy="380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হলুদ বাটা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3407" y="5631873"/>
            <a:ext cx="3676649" cy="3809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মেহেদি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72000" y="5673307"/>
            <a:ext cx="3676649" cy="38099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কসমেটিকস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4650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609600"/>
            <a:ext cx="4572000" cy="685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03118" y="4662055"/>
            <a:ext cx="7391400" cy="685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অতিরিক্ত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সার-বিষ ব্যবহার করলে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ভাল ফলন লাভ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করা যাবে কী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19200" y="2590800"/>
            <a:ext cx="6477000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শরীর-স্বাস্থ্য রক্ষায়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ইচ্ছে মত ঔষধ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সেবন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া যাবে কী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1740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855</TotalTime>
  <Words>849</Words>
  <Application>Microsoft Office PowerPoint</Application>
  <PresentationFormat>On-screen Show (4:3)</PresentationFormat>
  <Paragraphs>130</Paragraphs>
  <Slides>16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Uthrail Madrasah</dc:creator>
  <cp:lastModifiedBy>ASUS</cp:lastModifiedBy>
  <cp:revision>122</cp:revision>
  <dcterms:created xsi:type="dcterms:W3CDTF">2006-08-16T00:00:00Z</dcterms:created>
  <dcterms:modified xsi:type="dcterms:W3CDTF">2020-10-30T11:03:33Z</dcterms:modified>
</cp:coreProperties>
</file>