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76" r:id="rId2"/>
    <p:sldId id="277" r:id="rId3"/>
    <p:sldId id="280" r:id="rId4"/>
    <p:sldId id="261" r:id="rId5"/>
    <p:sldId id="279" r:id="rId6"/>
    <p:sldId id="256" r:id="rId7"/>
    <p:sldId id="266" r:id="rId8"/>
    <p:sldId id="269" r:id="rId9"/>
    <p:sldId id="291" r:id="rId10"/>
    <p:sldId id="290" r:id="rId11"/>
    <p:sldId id="287" r:id="rId12"/>
    <p:sldId id="286" r:id="rId13"/>
    <p:sldId id="285" r:id="rId14"/>
    <p:sldId id="284" r:id="rId15"/>
    <p:sldId id="263" r:id="rId16"/>
    <p:sldId id="292" r:id="rId17"/>
    <p:sldId id="294" r:id="rId18"/>
    <p:sldId id="293" r:id="rId19"/>
    <p:sldId id="295" r:id="rId20"/>
    <p:sldId id="268" r:id="rId21"/>
    <p:sldId id="273" r:id="rId22"/>
    <p:sldId id="296" r:id="rId23"/>
    <p:sldId id="297" r:id="rId24"/>
    <p:sldId id="298" r:id="rId25"/>
    <p:sldId id="281" r:id="rId26"/>
    <p:sldId id="283" r:id="rId27"/>
    <p:sldId id="264" r:id="rId28"/>
    <p:sldId id="267" r:id="rId29"/>
    <p:sldId id="271" r:id="rId30"/>
    <p:sldId id="27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12" autoAdjust="0"/>
    <p:restoredTop sz="88632" autoAdjust="0"/>
  </p:normalViewPr>
  <p:slideViewPr>
    <p:cSldViewPr>
      <p:cViewPr varScale="1">
        <p:scale>
          <a:sx n="64" d="100"/>
          <a:sy n="64" d="100"/>
        </p:scale>
        <p:origin x="158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B0C8B2-6D47-422D-A31A-6BD0E20093CD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E7A44AF-5A5C-46E5-BC6A-69DB0B96ED0A}">
      <dgm:prSet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প্রয়োগে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ব্যবসায়ের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সুবিধাদি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</dgm:t>
    </dgm:pt>
    <dgm:pt modelId="{D788E1F7-2537-4673-AF0C-7DE686DCCE13}" type="parTrans" cxnId="{CB0138DC-2211-4EFB-B763-37B0CB303E81}">
      <dgm:prSet/>
      <dgm:spPr/>
      <dgm:t>
        <a:bodyPr/>
        <a:lstStyle/>
        <a:p>
          <a:endParaRPr lang="en-US"/>
        </a:p>
      </dgm:t>
    </dgm:pt>
    <dgm:pt modelId="{081D8E19-D931-4EB3-ACFD-E96EF48A5FE3}" type="sibTrans" cxnId="{CB0138DC-2211-4EFB-B763-37B0CB303E81}">
      <dgm:prSet/>
      <dgm:spPr/>
      <dgm:t>
        <a:bodyPr/>
        <a:lstStyle/>
        <a:p>
          <a:endParaRPr lang="en-US"/>
        </a:p>
      </dgm:t>
    </dgm:pt>
    <dgm:pt modelId="{227BA55B-3E09-4D68-8F02-59D62DBD3DA3}">
      <dgm:prSet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প্রয়োগের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বিপনন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প্রচারে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মাত্রাগুলো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</dgm:t>
    </dgm:pt>
    <dgm:pt modelId="{F6E16F36-D097-4227-A682-B2925EAB7686}" type="parTrans" cxnId="{664154ED-CB40-4F1E-BC94-1CF6425D99D3}">
      <dgm:prSet/>
      <dgm:spPr/>
      <dgm:t>
        <a:bodyPr/>
        <a:lstStyle/>
        <a:p>
          <a:endParaRPr lang="en-US"/>
        </a:p>
      </dgm:t>
    </dgm:pt>
    <dgm:pt modelId="{B51FAB1E-EF30-4354-8BDB-996DFCA2EA4C}" type="sibTrans" cxnId="{664154ED-CB40-4F1E-BC94-1CF6425D99D3}">
      <dgm:prSet/>
      <dgm:spPr/>
      <dgm:t>
        <a:bodyPr/>
        <a:lstStyle/>
        <a:p>
          <a:endParaRPr lang="en-US"/>
        </a:p>
      </dgm:t>
    </dgm:pt>
    <dgm:pt modelId="{9BAB9F07-F5F6-4235-9E67-87DE58C45EBB}">
      <dgm:prSet custT="1"/>
      <dgm:spPr/>
      <dgm:t>
        <a:bodyPr/>
        <a:lstStyle/>
        <a:p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উন্নত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বিপণন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500" dirty="0"/>
            <a:t>।</a:t>
          </a:r>
        </a:p>
      </dgm:t>
    </dgm:pt>
    <dgm:pt modelId="{1916D2E5-99F3-4512-ADE4-F75337180666}" type="parTrans" cxnId="{566E8BFB-6C94-4BA0-8138-D0FC80313C62}">
      <dgm:prSet/>
      <dgm:spPr/>
      <dgm:t>
        <a:bodyPr/>
        <a:lstStyle/>
        <a:p>
          <a:endParaRPr lang="en-US"/>
        </a:p>
      </dgm:t>
    </dgm:pt>
    <dgm:pt modelId="{4CF82B3C-B2AA-488B-8738-30DEE3EA0243}" type="sibTrans" cxnId="{566E8BFB-6C94-4BA0-8138-D0FC80313C62}">
      <dgm:prSet/>
      <dgm:spPr/>
      <dgm:t>
        <a:bodyPr/>
        <a:lstStyle/>
        <a:p>
          <a:endParaRPr lang="en-US"/>
        </a:p>
      </dgm:t>
    </dgm:pt>
    <dgm:pt modelId="{DEE06D94-0D53-4684-B552-13BB87B3D4F0}" type="pres">
      <dgm:prSet presAssocID="{7BB0C8B2-6D47-422D-A31A-6BD0E20093CD}" presName="linear" presStyleCnt="0">
        <dgm:presLayoutVars>
          <dgm:animLvl val="lvl"/>
          <dgm:resizeHandles val="exact"/>
        </dgm:presLayoutVars>
      </dgm:prSet>
      <dgm:spPr/>
    </dgm:pt>
    <dgm:pt modelId="{BA5CD4E9-EEA1-4F61-90D4-0C39A4DF47CB}" type="pres">
      <dgm:prSet presAssocID="{9E7A44AF-5A5C-46E5-BC6A-69DB0B96ED0A}" presName="parentText" presStyleLbl="node1" presStyleIdx="0" presStyleCnt="3" custScaleY="110000" custLinFactY="-43343" custLinFactNeighborY="-100000">
        <dgm:presLayoutVars>
          <dgm:chMax val="0"/>
          <dgm:bulletEnabled val="1"/>
        </dgm:presLayoutVars>
      </dgm:prSet>
      <dgm:spPr/>
    </dgm:pt>
    <dgm:pt modelId="{AF76BD09-61E3-4D95-A9B4-2EEA0C8321B3}" type="pres">
      <dgm:prSet presAssocID="{081D8E19-D931-4EB3-ACFD-E96EF48A5FE3}" presName="spacer" presStyleCnt="0"/>
      <dgm:spPr/>
    </dgm:pt>
    <dgm:pt modelId="{514CCE21-20A3-48B4-8045-83D12A040002}" type="pres">
      <dgm:prSet presAssocID="{227BA55B-3E09-4D68-8F02-59D62DBD3DA3}" presName="parentText" presStyleLbl="node1" presStyleIdx="1" presStyleCnt="3" custScaleY="129765">
        <dgm:presLayoutVars>
          <dgm:chMax val="0"/>
          <dgm:bulletEnabled val="1"/>
        </dgm:presLayoutVars>
      </dgm:prSet>
      <dgm:spPr/>
    </dgm:pt>
    <dgm:pt modelId="{8A4C9122-882D-4885-8042-1360B372DE15}" type="pres">
      <dgm:prSet presAssocID="{B51FAB1E-EF30-4354-8BDB-996DFCA2EA4C}" presName="spacer" presStyleCnt="0"/>
      <dgm:spPr/>
    </dgm:pt>
    <dgm:pt modelId="{B5E7B8B0-09A1-405A-B792-1D376E055B21}" type="pres">
      <dgm:prSet presAssocID="{9BAB9F07-F5F6-4235-9E67-87DE58C45EBB}" presName="parentText" presStyleLbl="node1" presStyleIdx="2" presStyleCnt="3" custLinFactY="30037" custLinFactNeighborX="0" custLinFactNeighborY="100000">
        <dgm:presLayoutVars>
          <dgm:chMax val="0"/>
          <dgm:bulletEnabled val="1"/>
        </dgm:presLayoutVars>
      </dgm:prSet>
      <dgm:spPr/>
    </dgm:pt>
  </dgm:ptLst>
  <dgm:cxnLst>
    <dgm:cxn modelId="{AC532661-6EFC-4C05-A51C-3B047F61F4D4}" type="presOf" srcId="{7BB0C8B2-6D47-422D-A31A-6BD0E20093CD}" destId="{DEE06D94-0D53-4684-B552-13BB87B3D4F0}" srcOrd="0" destOrd="0" presId="urn:microsoft.com/office/officeart/2005/8/layout/vList2"/>
    <dgm:cxn modelId="{C4DBC785-5F96-43F4-B299-257E097911B0}" type="presOf" srcId="{9E7A44AF-5A5C-46E5-BC6A-69DB0B96ED0A}" destId="{BA5CD4E9-EEA1-4F61-90D4-0C39A4DF47CB}" srcOrd="0" destOrd="0" presId="urn:microsoft.com/office/officeart/2005/8/layout/vList2"/>
    <dgm:cxn modelId="{9FBC02A3-9FA4-48AA-8E1B-E942206FB7CB}" type="presOf" srcId="{9BAB9F07-F5F6-4235-9E67-87DE58C45EBB}" destId="{B5E7B8B0-09A1-405A-B792-1D376E055B21}" srcOrd="0" destOrd="0" presId="urn:microsoft.com/office/officeart/2005/8/layout/vList2"/>
    <dgm:cxn modelId="{C9A3DDA5-8F14-4AFB-8786-D8CDE6356D53}" type="presOf" srcId="{227BA55B-3E09-4D68-8F02-59D62DBD3DA3}" destId="{514CCE21-20A3-48B4-8045-83D12A040002}" srcOrd="0" destOrd="0" presId="urn:microsoft.com/office/officeart/2005/8/layout/vList2"/>
    <dgm:cxn modelId="{CB0138DC-2211-4EFB-B763-37B0CB303E81}" srcId="{7BB0C8B2-6D47-422D-A31A-6BD0E20093CD}" destId="{9E7A44AF-5A5C-46E5-BC6A-69DB0B96ED0A}" srcOrd="0" destOrd="0" parTransId="{D788E1F7-2537-4673-AF0C-7DE686DCCE13}" sibTransId="{081D8E19-D931-4EB3-ACFD-E96EF48A5FE3}"/>
    <dgm:cxn modelId="{664154ED-CB40-4F1E-BC94-1CF6425D99D3}" srcId="{7BB0C8B2-6D47-422D-A31A-6BD0E20093CD}" destId="{227BA55B-3E09-4D68-8F02-59D62DBD3DA3}" srcOrd="1" destOrd="0" parTransId="{F6E16F36-D097-4227-A682-B2925EAB7686}" sibTransId="{B51FAB1E-EF30-4354-8BDB-996DFCA2EA4C}"/>
    <dgm:cxn modelId="{566E8BFB-6C94-4BA0-8138-D0FC80313C62}" srcId="{7BB0C8B2-6D47-422D-A31A-6BD0E20093CD}" destId="{9BAB9F07-F5F6-4235-9E67-87DE58C45EBB}" srcOrd="2" destOrd="0" parTransId="{1916D2E5-99F3-4512-ADE4-F75337180666}" sibTransId="{4CF82B3C-B2AA-488B-8738-30DEE3EA0243}"/>
    <dgm:cxn modelId="{31435F73-1AAB-4DA9-BC9D-E997F81B819D}" type="presParOf" srcId="{DEE06D94-0D53-4684-B552-13BB87B3D4F0}" destId="{BA5CD4E9-EEA1-4F61-90D4-0C39A4DF47CB}" srcOrd="0" destOrd="0" presId="urn:microsoft.com/office/officeart/2005/8/layout/vList2"/>
    <dgm:cxn modelId="{8D1BE39A-71AC-49AC-8F6C-D63EB5F9448A}" type="presParOf" srcId="{DEE06D94-0D53-4684-B552-13BB87B3D4F0}" destId="{AF76BD09-61E3-4D95-A9B4-2EEA0C8321B3}" srcOrd="1" destOrd="0" presId="urn:microsoft.com/office/officeart/2005/8/layout/vList2"/>
    <dgm:cxn modelId="{1A2DFE17-85C3-41C0-BDC7-771ED094F7B9}" type="presParOf" srcId="{DEE06D94-0D53-4684-B552-13BB87B3D4F0}" destId="{514CCE21-20A3-48B4-8045-83D12A040002}" srcOrd="2" destOrd="0" presId="urn:microsoft.com/office/officeart/2005/8/layout/vList2"/>
    <dgm:cxn modelId="{8118F0BA-29BC-473E-BA12-BA0DB3327A27}" type="presParOf" srcId="{DEE06D94-0D53-4684-B552-13BB87B3D4F0}" destId="{8A4C9122-882D-4885-8042-1360B372DE15}" srcOrd="3" destOrd="0" presId="urn:microsoft.com/office/officeart/2005/8/layout/vList2"/>
    <dgm:cxn modelId="{34D17929-76D6-41F1-9430-F078101E5640}" type="presParOf" srcId="{DEE06D94-0D53-4684-B552-13BB87B3D4F0}" destId="{B5E7B8B0-09A1-405A-B792-1D376E055B21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5CD4E9-EEA1-4F61-90D4-0C39A4DF47CB}">
      <dsp:nvSpPr>
        <dsp:cNvPr id="0" name=""/>
        <dsp:cNvSpPr/>
      </dsp:nvSpPr>
      <dsp:spPr>
        <a:xfrm>
          <a:off x="0" y="0"/>
          <a:ext cx="4038600" cy="1394786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প্রয়োগে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ব্যবসায়ের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সুবিধাদি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বর্ণনা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</dsp:txBody>
      <dsp:txXfrm>
        <a:off x="68088" y="68088"/>
        <a:ext cx="3902424" cy="1258610"/>
      </dsp:txXfrm>
    </dsp:sp>
    <dsp:sp modelId="{514CCE21-20A3-48B4-8045-83D12A040002}">
      <dsp:nvSpPr>
        <dsp:cNvPr id="0" name=""/>
        <dsp:cNvSpPr/>
      </dsp:nvSpPr>
      <dsp:spPr>
        <a:xfrm>
          <a:off x="0" y="1694178"/>
          <a:ext cx="4038600" cy="1645403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আইসিটি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প্রয়োগের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ফলে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বিপনন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ও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প্রচারে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যোগ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হওয়া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নতুন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মাত্রাগুলো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চিহ্নিত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;</a:t>
          </a:r>
        </a:p>
      </dsp:txBody>
      <dsp:txXfrm>
        <a:off x="80322" y="1774500"/>
        <a:ext cx="3877956" cy="1484759"/>
      </dsp:txXfrm>
    </dsp:sp>
    <dsp:sp modelId="{B5E7B8B0-09A1-405A-B792-1D376E055B21}">
      <dsp:nvSpPr>
        <dsp:cNvPr id="0" name=""/>
        <dsp:cNvSpPr/>
      </dsp:nvSpPr>
      <dsp:spPr>
        <a:xfrm>
          <a:off x="0" y="3638975"/>
          <a:ext cx="4038600" cy="1267987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উন্নত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বিপণন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ব্যবস্থা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বিশ্লেষণ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করতে</a:t>
          </a:r>
          <a:r>
            <a:rPr lang="en-US" sz="3200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3200" kern="1200" dirty="0" err="1">
              <a:latin typeface="NikoshBAN" panose="02000000000000000000" pitchFamily="2" charset="0"/>
              <a:cs typeface="NikoshBAN" panose="02000000000000000000" pitchFamily="2" charset="0"/>
            </a:rPr>
            <a:t>পারবে</a:t>
          </a:r>
          <a:r>
            <a:rPr lang="en-US" sz="500" kern="1200" dirty="0"/>
            <a:t>।</a:t>
          </a:r>
        </a:p>
      </dsp:txBody>
      <dsp:txXfrm>
        <a:off x="61898" y="3700873"/>
        <a:ext cx="3914804" cy="114419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9F573-6A5A-47B5-AA81-90C3AB38C275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53DE4-4343-4EBD-B91D-AA01833370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1220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742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071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6190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2773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1840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16586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8103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প্রত্যেক</a:t>
            </a:r>
            <a:r>
              <a:rPr lang="en-US" baseline="0" dirty="0"/>
              <a:t> </a:t>
            </a:r>
            <a:r>
              <a:rPr lang="en-US" baseline="0" dirty="0" err="1"/>
              <a:t>দল</a:t>
            </a:r>
            <a:r>
              <a:rPr lang="en-US" baseline="0" dirty="0"/>
              <a:t> </a:t>
            </a:r>
            <a:r>
              <a:rPr lang="en-US" baseline="0" dirty="0" err="1"/>
              <a:t>থেকে</a:t>
            </a:r>
            <a:r>
              <a:rPr lang="en-US" baseline="0" dirty="0"/>
              <a:t> </a:t>
            </a:r>
            <a:r>
              <a:rPr lang="en-US" baseline="0" dirty="0" err="1"/>
              <a:t>তাদের</a:t>
            </a:r>
            <a:r>
              <a:rPr lang="en-US" baseline="0" dirty="0"/>
              <a:t> </a:t>
            </a:r>
            <a:r>
              <a:rPr lang="en-US" baseline="0" dirty="0" err="1"/>
              <a:t>আলোচিত</a:t>
            </a:r>
            <a:r>
              <a:rPr lang="en-US" baseline="0" dirty="0"/>
              <a:t> </a:t>
            </a:r>
            <a:r>
              <a:rPr lang="en-US" baseline="0" dirty="0" err="1"/>
              <a:t>কথাগুলো</a:t>
            </a:r>
            <a:r>
              <a:rPr lang="en-US" baseline="0" dirty="0"/>
              <a:t> </a:t>
            </a:r>
            <a:r>
              <a:rPr lang="en-US" baseline="0" dirty="0" err="1"/>
              <a:t>লিখে</a:t>
            </a:r>
            <a:r>
              <a:rPr lang="en-US" baseline="0" dirty="0"/>
              <a:t> </a:t>
            </a:r>
            <a:r>
              <a:rPr lang="en-US" baseline="0" dirty="0" err="1"/>
              <a:t>একজন</a:t>
            </a:r>
            <a:r>
              <a:rPr lang="en-US" baseline="0" dirty="0"/>
              <a:t> </a:t>
            </a:r>
            <a:r>
              <a:rPr lang="en-US" baseline="0" dirty="0" err="1"/>
              <a:t>দলনেতা</a:t>
            </a:r>
            <a:r>
              <a:rPr lang="en-US" baseline="0" dirty="0"/>
              <a:t> </a:t>
            </a:r>
            <a:r>
              <a:rPr lang="en-US" baseline="0" dirty="0" err="1"/>
              <a:t>তা</a:t>
            </a:r>
            <a:r>
              <a:rPr lang="en-US" baseline="0" dirty="0"/>
              <a:t> </a:t>
            </a:r>
            <a:r>
              <a:rPr lang="en-US" baseline="0" dirty="0" err="1"/>
              <a:t>উপস্তাপন</a:t>
            </a:r>
            <a:r>
              <a:rPr lang="en-US" baseline="0" dirty="0"/>
              <a:t> </a:t>
            </a:r>
            <a:r>
              <a:rPr lang="en-US" baseline="0" dirty="0" err="1"/>
              <a:t>করবে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253DE4-4343-4EBD-B91D-AA01833370D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43413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377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13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133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15612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909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6594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40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086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5597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1607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A3891-F2FD-4AEA-846D-048B802795D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0673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883" y="5362162"/>
            <a:ext cx="1576137" cy="151187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606007" y="32129"/>
            <a:ext cx="1576137" cy="151187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-4009" y="0"/>
            <a:ext cx="1576137" cy="151187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6139" y="5322012"/>
            <a:ext cx="1576137" cy="151187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9A3891-F2FD-4AEA-846D-048B802795DA}" type="datetimeFigureOut">
              <a:rPr lang="en-US" smtClean="0"/>
              <a:t>10/30/2020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D742B-9998-489E-8954-72BE8A70E33C}" type="slidenum">
              <a:rPr lang="en-US" smtClean="0"/>
              <a:t>‹#›</a:t>
            </a:fld>
            <a:endParaRPr lang="en-US"/>
          </a:p>
        </p:txBody>
      </p:sp>
      <p:sp>
        <p:nvSpPr>
          <p:cNvPr id="7" name="AutoShape 2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155575" y="-21478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5" descr="http://www.clker.com/cliparts/L/X/G/H/0/V/colored-vine-border-red-and-green.svg"/>
          <p:cNvSpPr>
            <a:spLocks noChangeAspect="1" noChangeArrowheads="1"/>
          </p:cNvSpPr>
          <p:nvPr userDrawn="1"/>
        </p:nvSpPr>
        <p:spPr bwMode="auto">
          <a:xfrm>
            <a:off x="307975" y="-1995488"/>
            <a:ext cx="5962650" cy="4476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80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1143000"/>
            <a:ext cx="78486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prstTxWarp prst="textWave2">
              <a:avLst>
                <a:gd name="adj1" fmla="val 12500"/>
                <a:gd name="adj2" fmla="val -193"/>
              </a:avLst>
            </a:prstTxWarp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spcBef>
                <a:spcPct val="0"/>
              </a:spcBef>
              <a:spcAft>
                <a:spcPts val="600"/>
              </a:spcAft>
            </a:pPr>
            <a:r>
              <a:rPr lang="en-US" sz="4400" b="1" kern="1200" cap="none" spc="0" dirty="0" err="1">
                <a:ln w="11430"/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j-lt"/>
                <a:ea typeface="+mj-ea"/>
                <a:cs typeface="+mj-cs"/>
              </a:rPr>
              <a:t>স্বাগত</a:t>
            </a:r>
            <a:endParaRPr lang="en-US" sz="4400" b="1" kern="1200" cap="none" spc="0" dirty="0">
              <a:ln w="11430"/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Slide Number Placeholder 2" hidden="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fld id="{BDC074AC-816D-4F58-812C-2E176D27206C}" type="slidenum">
              <a:rPr lang="en-US" smtClean="0"/>
              <a:pPr>
                <a:spcAft>
                  <a:spcPts val="600"/>
                </a:spcAft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81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5395"/>
            <a:ext cx="89073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সুবিধাদি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9089" y="5791200"/>
            <a:ext cx="875491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295400" y="1284997"/>
            <a:ext cx="6629400" cy="4419600"/>
            <a:chOff x="1676400" y="1371599"/>
            <a:chExt cx="5942596" cy="4295775"/>
          </a:xfrm>
        </p:grpSpPr>
        <p:pic>
          <p:nvPicPr>
            <p:cNvPr id="5" name="Picture 6" descr="http://www.brownsound.com/images/thennow/modern_intercom_system1b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0" y="1371599"/>
              <a:ext cx="2805113" cy="42957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8" descr="http://i.guim.co.uk/static/w-620/h--/q-95/sys-images/Guardian/Pix/pictures/2013/2/26/1361877218789/Email-inbox-008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9623" y="1371600"/>
              <a:ext cx="3149373" cy="26289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10" descr="http://upload.wikimedia.org/wikipedia/commons/4/40/Erdfunkstelle_Raisting_2.jpg"/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53" t="22216" r="14848" b="7310"/>
            <a:stretch/>
          </p:blipFill>
          <p:spPr bwMode="auto">
            <a:xfrm>
              <a:off x="4469622" y="4000500"/>
              <a:ext cx="3149373" cy="16668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3930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5395"/>
            <a:ext cx="89073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প্রয়োগে ব্যবসায়ের সুবিধাদি </a:t>
            </a:r>
            <a:endParaRPr lang="en-US" sz="54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871913" y="1363579"/>
            <a:ext cx="5962647" cy="4303796"/>
            <a:chOff x="1676401" y="1363579"/>
            <a:chExt cx="5962647" cy="4303796"/>
          </a:xfrm>
        </p:grpSpPr>
        <p:pic>
          <p:nvPicPr>
            <p:cNvPr id="4" name="Picture 12" descr="http://previews.123rf.com/images/expertm1973/expertm19731105/expertm1973110500006/9449291-isolated-children-s-abacus-with-color-and-digital-elements-concept-of-correct-calculatio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6401" y="1363579"/>
              <a:ext cx="3176836" cy="43037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4" descr="http://image.startket.com/39207/251721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85320" y="4267199"/>
              <a:ext cx="2733675" cy="14001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16" descr="http://www.propertymetrics.com/wp-content/uploads/2014/09/Correct-NPV-in-Excel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3237" y="1363579"/>
              <a:ext cx="2785811" cy="29036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81237" y="5832559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রাখার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বিকল্প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84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5395"/>
            <a:ext cx="89073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প্রয়োগে ব্যবসায়ের সুবিধাদি </a:t>
            </a:r>
            <a:endParaRPr lang="en-US" sz="54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1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65" y="1354053"/>
            <a:ext cx="6155485" cy="430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12648" y="5815011"/>
            <a:ext cx="549731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বিপণনে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426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55395"/>
            <a:ext cx="89073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প্রয়োগে ব্যবসায়ের সুবিধাদি </a:t>
            </a:r>
            <a:endParaRPr lang="en-US" sz="54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471532" y="1354052"/>
            <a:ext cx="6167518" cy="4305299"/>
            <a:chOff x="1471532" y="1354052"/>
            <a:chExt cx="6167518" cy="4305299"/>
          </a:xfrm>
        </p:grpSpPr>
        <p:pic>
          <p:nvPicPr>
            <p:cNvPr id="4" name="Picture 21" descr="http://www.epos.co.uk/images/bm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162" y="1354053"/>
              <a:ext cx="2858791" cy="23035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3" descr="http://blog.ruggedandmobile.com/wp-content/uploads/2011/06/epos-bip-1300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8954" y="1354052"/>
              <a:ext cx="3290096" cy="43052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5" descr="http://www.sacs-uk.com/assets/images/apxsmall2_copy.gif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1532" y="3657598"/>
              <a:ext cx="2877421" cy="20017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381000" y="5834995"/>
            <a:ext cx="8951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সফল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77281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0" y="55395"/>
            <a:ext cx="89073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প্রয়োগে ব্যবসায়ের সুবিধাদি </a:t>
            </a:r>
            <a:endParaRPr lang="en-US" sz="54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71532" y="1244626"/>
            <a:ext cx="6074836" cy="4305298"/>
            <a:chOff x="1490163" y="1354053"/>
            <a:chExt cx="6074836" cy="4305298"/>
          </a:xfrm>
        </p:grpSpPr>
        <p:pic>
          <p:nvPicPr>
            <p:cNvPr id="6" name="Picture 29" descr="http://www.psdgraphics.com/file/psd-credit-card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23004" y="1371601"/>
              <a:ext cx="3141995" cy="2514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1" descr="http://www.paymentscardsandmobile.com/wp-content/uploads/2013/10/chip-pin-debit-card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76741" y="1354053"/>
              <a:ext cx="2846263" cy="20002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7" descr="http://www.politicalcampaigningtips.com/wp-content/uploads/2014/08/Check-signed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0163" y="3354304"/>
              <a:ext cx="3066374" cy="230504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3" descr="Image result for Credit Car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24809" y="3825036"/>
              <a:ext cx="2733675" cy="18343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149722" y="5823256"/>
            <a:ext cx="902550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সাহায্যে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সহজে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2309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0844" y="120245"/>
            <a:ext cx="8229600" cy="1090328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6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ব্যবস্থা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0801" y="5511158"/>
            <a:ext cx="3433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ফোন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27" y="1440175"/>
            <a:ext cx="6903334" cy="3865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7620" y="978110"/>
            <a:ext cx="5562600" cy="52114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81400" y="5938418"/>
            <a:ext cx="1447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ফ্যাক্স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50844" y="120245"/>
            <a:ext cx="8229600" cy="1090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 যোগাযোগ ব্যবস্থা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35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1142" y="1760463"/>
            <a:ext cx="7012542" cy="3886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33800" y="5791200"/>
            <a:ext cx="22646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ই-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0844" y="120245"/>
            <a:ext cx="8229600" cy="1090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 যোগাযোগ ব্যবস্থা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247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www.maag-projekt.com/en/images/internet-company/internet-compan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8991" y="1679864"/>
            <a:ext cx="6897183" cy="3882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05200" y="5562600"/>
            <a:ext cx="24647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0844" y="120245"/>
            <a:ext cx="8229600" cy="1090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 যোগাযোগ ব্যবস্থা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326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3000" y="1447800"/>
            <a:ext cx="7150621" cy="399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581400" y="5907188"/>
            <a:ext cx="27431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ইনট্রানেট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0844" y="120245"/>
            <a:ext cx="8229600" cy="10903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উন্নত যোগাযোগ ব্যবস্থা</a:t>
            </a:r>
            <a:endParaRPr lang="en-US" sz="6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1339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Alternate Process 5"/>
          <p:cNvSpPr/>
          <p:nvPr/>
        </p:nvSpPr>
        <p:spPr>
          <a:xfrm>
            <a:off x="4911435" y="152399"/>
            <a:ext cx="3927765" cy="6398795"/>
          </a:xfrm>
          <a:prstGeom prst="flowChartAlternateProcess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/>
          <p:cNvGrpSpPr/>
          <p:nvPr/>
        </p:nvGrpSpPr>
        <p:grpSpPr>
          <a:xfrm>
            <a:off x="0" y="152400"/>
            <a:ext cx="4911435" cy="6553200"/>
            <a:chOff x="568035" y="533400"/>
            <a:chExt cx="4343400" cy="5774866"/>
          </a:xfrm>
        </p:grpSpPr>
        <p:sp>
          <p:nvSpPr>
            <p:cNvPr id="5" name="Vertical Scroll 4"/>
            <p:cNvSpPr/>
            <p:nvPr/>
          </p:nvSpPr>
          <p:spPr>
            <a:xfrm>
              <a:off x="568035" y="533400"/>
              <a:ext cx="4343400" cy="5638800"/>
            </a:xfrm>
            <a:prstGeom prst="verticalScroll">
              <a:avLst/>
            </a:prstGeom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3"/>
            <p:cNvSpPr txBox="1">
              <a:spLocks noChangeArrowheads="1"/>
            </p:cNvSpPr>
            <p:nvPr/>
          </p:nvSpPr>
          <p:spPr bwMode="auto">
            <a:xfrm>
              <a:off x="872836" y="1202866"/>
              <a:ext cx="3733800" cy="5105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lvl1pPr marL="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800">
                  <a:solidFill>
                    <a:schemeClr val="tx1"/>
                  </a:solidFill>
                  <a:latin typeface="+mn-lt"/>
                  <a:cs typeface="+mn-cs"/>
                </a:defRPr>
              </a:lvl2pPr>
              <a:lvl3pPr marL="914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400">
                  <a:solidFill>
                    <a:schemeClr val="tx1"/>
                  </a:solidFill>
                  <a:latin typeface="+mn-lt"/>
                  <a:cs typeface="+mn-cs"/>
                </a:defRPr>
              </a:lvl3pPr>
              <a:lvl4pPr marL="1371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4pPr>
              <a:lvl5pPr marL="18288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5pPr>
              <a:lvl6pPr marL="22860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6pPr>
              <a:lvl7pPr marL="27432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7pPr>
              <a:lvl8pPr marL="32004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8pPr>
              <a:lvl9pPr marL="3657600" indent="0" algn="ctr" rtl="0" fontAlgn="base">
                <a:spcBef>
                  <a:spcPct val="20000"/>
                </a:spcBef>
                <a:spcAft>
                  <a:spcPct val="0"/>
                </a:spcAft>
                <a:buNone/>
                <a:defRPr sz="2000">
                  <a:solidFill>
                    <a:schemeClr val="tx1"/>
                  </a:solidFill>
                  <a:latin typeface="+mn-lt"/>
                  <a:cs typeface="+mn-cs"/>
                </a:defRPr>
              </a:lvl9pPr>
            </a:lstStyle>
            <a:p>
              <a:pPr>
                <a:lnSpc>
                  <a:spcPct val="90000"/>
                </a:lnSpc>
              </a:pPr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শিক্ষক</a:t>
              </a:r>
              <a:r>
                <a:rPr lang="en-US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 </a:t>
              </a:r>
              <a:r>
                <a:rPr lang="en-US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" pitchFamily="2" charset="0"/>
                  <a:cs typeface="Nikosh" pitchFamily="2" charset="0"/>
                </a:rPr>
                <a:t>পরিচিতি</a:t>
              </a:r>
              <a:endPara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8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endParaRPr lang="en-US" sz="2400" dirty="0">
                <a:solidFill>
                  <a:schemeClr val="accent2"/>
                </a:solidFill>
                <a:latin typeface="Nikosh" pitchFamily="2" charset="0"/>
                <a:cs typeface="Nikosh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3600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অজয়</a:t>
              </a:r>
              <a:r>
                <a:rPr lang="en-US" sz="3600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কৃষ্ণ</a:t>
              </a:r>
              <a:r>
                <a:rPr lang="en-US" sz="3600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পাল</a:t>
              </a:r>
              <a:endPara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sz="3600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3600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3600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endParaRPr lang="en-US" sz="36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>
                <a:lnSpc>
                  <a:spcPct val="90000"/>
                </a:lnSpc>
              </a:pPr>
              <a:r>
                <a:rPr lang="en-US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ছাতক</a:t>
              </a:r>
              <a:r>
                <a:rPr lang="en-US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বহুমুখী</a:t>
              </a:r>
              <a:r>
                <a:rPr lang="en-US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মডেল</a:t>
              </a:r>
              <a:r>
                <a:rPr lang="en-US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dirty="0" err="1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dirty="0">
                  <a:solidFill>
                    <a:schemeClr val="accent2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en-US" sz="4400" dirty="0">
                <a:solidFill>
                  <a:schemeClr val="accent2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11436" y="320816"/>
            <a:ext cx="3927764" cy="2486891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600" kern="1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kern="1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kern="1200" dirty="0" err="1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kern="12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endParaRPr lang="en-US" kern="1200" dirty="0">
              <a:solidFill>
                <a:srgbClr val="FF0000"/>
              </a:solidFill>
              <a:latin typeface="Nikosh" pitchFamily="2" charset="0"/>
              <a:cs typeface="Nikosh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 ও যোগাযোগ প্রযুক্তি</a:t>
            </a:r>
            <a:endPara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অ</a:t>
            </a:r>
            <a:r>
              <a:rPr lang="bn-BD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ষ্টম </a:t>
            </a:r>
            <a:endPara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bn-BD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</a:t>
            </a:r>
            <a:r>
              <a:rPr lang="en-US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600" kern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  <a:endParaRPr lang="en-US" sz="36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90000"/>
              </a:lnSpc>
            </a:pPr>
            <a:r>
              <a:rPr lang="en-US" sz="3600" kern="1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kern="1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4</a:t>
            </a:r>
            <a:endParaRPr lang="bn-BD" sz="2800" kern="1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05401"/>
            <a:ext cx="3345870" cy="250940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962400"/>
            <a:ext cx="1763534" cy="23744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637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8541"/>
            <a:ext cx="8229600" cy="1143000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524" y="4426004"/>
            <a:ext cx="9144000" cy="1320226"/>
          </a:xfrm>
        </p:spPr>
        <p:txBody>
          <a:bodyPr>
            <a:norm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সুবিধা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3104" y="2133600"/>
            <a:ext cx="2809875" cy="19431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04800" y="4724400"/>
            <a:ext cx="19812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spcBef>
                <a:spcPct val="20000"/>
              </a:spcBef>
            </a:pPr>
            <a:r>
              <a:rPr lang="en-US" sz="3600" dirty="0" err="1">
                <a:latin typeface="Nikosh" pitchFamily="2" charset="0"/>
                <a:ea typeface="+mn-ea"/>
                <a:cs typeface="Nikosh" pitchFamily="2" charset="0"/>
              </a:rPr>
              <a:t>সম্ভাব্য</a:t>
            </a:r>
            <a:r>
              <a:rPr lang="en-US" sz="3600" dirty="0">
                <a:latin typeface="Nikosh" pitchFamily="2" charset="0"/>
                <a:ea typeface="+mn-ea"/>
                <a:cs typeface="Nikosh" pitchFamily="2" charset="0"/>
              </a:rPr>
              <a:t> </a:t>
            </a:r>
            <a:r>
              <a:rPr lang="en-US" sz="3600" dirty="0" err="1">
                <a:latin typeface="Nikosh" pitchFamily="2" charset="0"/>
                <a:ea typeface="+mn-ea"/>
                <a:cs typeface="Nikosh" pitchFamily="2" charset="0"/>
              </a:rPr>
              <a:t>উত্তর</a:t>
            </a:r>
            <a:endParaRPr lang="en-US" sz="3600" dirty="0">
              <a:latin typeface="Nikosh" pitchFamily="2" charset="0"/>
              <a:ea typeface="+mn-ea"/>
              <a:cs typeface="Nikosh" pitchFamily="2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2171141" y="4663281"/>
            <a:ext cx="7006389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ইন্টানেট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ইন্ট্রনেট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ফেক্স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, ই-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মেইল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810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4199" y="142917"/>
            <a:ext cx="8229600" cy="1143000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বিপনন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074" name="Picture 2" descr="http://www.level-iv-consulting.com/wp-content/uploads/2014/04/Market-Analysis-P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7674" y="1300218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71800" y="5415282"/>
            <a:ext cx="37459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বাজার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বিশ্লেষণ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160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www.zetacro.it/images/datacolle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447800"/>
            <a:ext cx="5962650" cy="3971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990600" y="5419725"/>
            <a:ext cx="7620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প্রতিদ্বন্ধীদের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সম্পর্কে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54199" y="1429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বিপনন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518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://newyork.seriouseats.com/images/2012/10/102012_Eagle_beer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895474"/>
            <a:ext cx="5974682" cy="3667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76600" y="5715000"/>
            <a:ext cx="22444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সরবরাহ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554199" y="1429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বিপনন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916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396244" y="1423987"/>
            <a:ext cx="6218161" cy="3667126"/>
            <a:chOff x="1491915" y="1447800"/>
            <a:chExt cx="6218161" cy="3667126"/>
          </a:xfrm>
        </p:grpSpPr>
        <p:pic>
          <p:nvPicPr>
            <p:cNvPr id="3" name="Picture 10" descr="http://staffingstream.wpengine.netdna-cdn.com/wp-content/uploads/2012/10/website-design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94761" y="1447800"/>
              <a:ext cx="3615315" cy="36671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" name="Picture 1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91915" y="3105151"/>
              <a:ext cx="2602846" cy="2009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" name="Picture 8" descr="http://www.blogmarketingbook.com/wp-content/uploads/2014/01/bbc-blogs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11968" y="1447800"/>
              <a:ext cx="2582793" cy="16573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" name="TextBox 5"/>
          <p:cNvSpPr txBox="1"/>
          <p:nvPr/>
        </p:nvSpPr>
        <p:spPr>
          <a:xfrm>
            <a:off x="3657600" y="5599358"/>
            <a:ext cx="1727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প্রচার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554199" y="14291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বিপনন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01482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8300" y="1725083"/>
            <a:ext cx="6248400" cy="396618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4400" y="57150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EPOS(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ইলেক্ট্রনিক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পয়েন্ট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অব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সেল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1752600" y="328221"/>
            <a:ext cx="62109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বিক্রয়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2404525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914400" y="57150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ডেবিট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ক্রেডিট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কার্ড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685800" y="152400"/>
            <a:ext cx="769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সংগ্রহ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525" y="1600200"/>
            <a:ext cx="768096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66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দলগত</a:t>
            </a:r>
            <a:r>
              <a:rPr lang="en-US" b="1" spc="50" dirty="0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কাজ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298" y="4724400"/>
            <a:ext cx="8915400" cy="1676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ভবিষ্যতে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ক্ষেত্রে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পরিবর্তন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আনবে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উপস্থাপন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1026" name="Picture 2" descr="https://nostkorea.files.wordpress.com/2012/11/2012_11_ict_business2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9" r="8122" b="11659"/>
          <a:stretch/>
        </p:blipFill>
        <p:spPr bwMode="auto">
          <a:xfrm>
            <a:off x="3097305" y="2133600"/>
            <a:ext cx="2949387" cy="2059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594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b="1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" pitchFamily="2" charset="0"/>
                <a:cs typeface="Nikosh" pitchFamily="2" charset="0"/>
              </a:rPr>
              <a:t>মূল্যায়ন</a:t>
            </a:r>
            <a:endParaRPr lang="en-US" b="1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" pitchFamily="2" charset="0"/>
              <a:cs typeface="Nikosh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6781800" cy="1828800"/>
          </a:xfrm>
        </p:spPr>
        <p:txBody>
          <a:bodyPr>
            <a:normAutofit/>
          </a:bodyPr>
          <a:lstStyle/>
          <a:p>
            <a:r>
              <a:rPr lang="en-US" dirty="0" err="1">
                <a:latin typeface="Nikosh" pitchFamily="2" charset="0"/>
                <a:cs typeface="Nikosh" pitchFamily="2" charset="0"/>
              </a:rPr>
              <a:t>উৎপাদন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ব্যবস্থাপনা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?</a:t>
            </a:r>
          </a:p>
          <a:p>
            <a:r>
              <a:rPr lang="en-US" dirty="0" err="1">
                <a:latin typeface="Nikosh" pitchFamily="2" charset="0"/>
                <a:cs typeface="Nikosh" pitchFamily="2" charset="0"/>
              </a:rPr>
              <a:t>ইন্ট্রানেট</a:t>
            </a:r>
            <a:r>
              <a:rPr lang="en-US" dirty="0">
                <a:latin typeface="Nikosh" pitchFamily="2" charset="0"/>
                <a:cs typeface="Nikosh" pitchFamily="2" charset="0"/>
              </a:rPr>
              <a:t> </a:t>
            </a:r>
            <a:r>
              <a:rPr lang="en-US" dirty="0" err="1">
                <a:latin typeface="Nikosh" pitchFamily="2" charset="0"/>
                <a:cs typeface="Nikosh" pitchFamily="2" charset="0"/>
              </a:rPr>
              <a:t>কী</a:t>
            </a:r>
            <a:r>
              <a:rPr lang="en-US" dirty="0"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4" name="Rectangle 3"/>
          <p:cNvSpPr/>
          <p:nvPr/>
        </p:nvSpPr>
        <p:spPr>
          <a:xfrm>
            <a:off x="1295400" y="4215825"/>
            <a:ext cx="48622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সফল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বিপণন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ব্যবস্থার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শর্ত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কোনটি</a:t>
            </a:r>
            <a:r>
              <a:rPr lang="en-US" sz="32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" pitchFamily="2" charset="0"/>
                <a:cs typeface="Nikosh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52600" y="4953000"/>
            <a:ext cx="2097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" pitchFamily="2" charset="0"/>
                <a:cs typeface="Nikosh" pitchFamily="2" charset="0"/>
              </a:rPr>
              <a:t>ক)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কম্পিউটার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কেনা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43600" y="4929391"/>
            <a:ext cx="14494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" pitchFamily="2" charset="0"/>
                <a:cs typeface="Nikosh" pitchFamily="2" charset="0"/>
              </a:rPr>
              <a:t>খ)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প্রচার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834035" y="5562600"/>
            <a:ext cx="20521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" pitchFamily="2" charset="0"/>
                <a:cs typeface="Nikosh" pitchFamily="2" charset="0"/>
              </a:rPr>
              <a:t>গ)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দোকান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সাজানো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5562600"/>
            <a:ext cx="15119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Nikosh" pitchFamily="2" charset="0"/>
                <a:cs typeface="Nikosh" pitchFamily="2" charset="0"/>
              </a:rPr>
              <a:t>ঘ)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হিসাব</a:t>
            </a:r>
            <a:r>
              <a:rPr lang="en-US" sz="2400" dirty="0">
                <a:latin typeface="Nikosh" pitchFamily="2" charset="0"/>
                <a:cs typeface="Nikosh" pitchFamily="2" charset="0"/>
              </a:rPr>
              <a:t> </a:t>
            </a:r>
            <a:r>
              <a:rPr lang="en-US" sz="2400" dirty="0" err="1">
                <a:latin typeface="Nikosh" pitchFamily="2" charset="0"/>
                <a:cs typeface="Nikosh" pitchFamily="2" charset="0"/>
              </a:rPr>
              <a:t>করা</a:t>
            </a:r>
            <a:endParaRPr lang="en-US" sz="2400" dirty="0">
              <a:latin typeface="Nikosh" pitchFamily="2" charset="0"/>
              <a:cs typeface="Nikosh" pitchFamily="2" charset="0"/>
            </a:endParaRPr>
          </a:p>
        </p:txBody>
      </p:sp>
      <p:sp>
        <p:nvSpPr>
          <p:cNvPr id="9" name="Quad Arrow 8"/>
          <p:cNvSpPr/>
          <p:nvPr/>
        </p:nvSpPr>
        <p:spPr bwMode="auto">
          <a:xfrm rot="18857328">
            <a:off x="3673483" y="4871810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0" name="Quad Arrow 9"/>
          <p:cNvSpPr/>
          <p:nvPr/>
        </p:nvSpPr>
        <p:spPr bwMode="auto">
          <a:xfrm rot="18857328">
            <a:off x="3666188" y="5499349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1" name="Quad Arrow 10"/>
          <p:cNvSpPr/>
          <p:nvPr/>
        </p:nvSpPr>
        <p:spPr bwMode="auto">
          <a:xfrm rot="18857328">
            <a:off x="7382582" y="5475667"/>
            <a:ext cx="644729" cy="624043"/>
          </a:xfrm>
          <a:prstGeom prst="quadArrow">
            <a:avLst>
              <a:gd name="adj1" fmla="val 8088"/>
              <a:gd name="adj2" fmla="val 9608"/>
              <a:gd name="adj3" fmla="val 8087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12" name="Half Frame 11"/>
          <p:cNvSpPr/>
          <p:nvPr/>
        </p:nvSpPr>
        <p:spPr bwMode="auto">
          <a:xfrm rot="13053893">
            <a:off x="7544870" y="4683228"/>
            <a:ext cx="304681" cy="685801"/>
          </a:xfrm>
          <a:prstGeom prst="halfFrame">
            <a:avLst>
              <a:gd name="adj1" fmla="val 9457"/>
              <a:gd name="adj2" fmla="val 10036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342900" marR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Siyam Rupali" pitchFamily="2" charset="0"/>
              <a:cs typeface="Siyam Rupali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394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  <p:bldP spid="1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09600"/>
            <a:ext cx="8229600" cy="1143000"/>
          </a:xfrm>
        </p:spPr>
        <p:txBody>
          <a:bodyPr vert="horz" lIns="91440" tIns="45720" rIns="91440" bIns="45720" rtlCol="0" anchor="ctr">
            <a:normAutofit fontScale="97500"/>
          </a:bodyPr>
          <a:lstStyle/>
          <a:p>
            <a:r>
              <a:rPr lang="en-US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dirty="0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dirty="0" err="1">
                <a:ln w="0"/>
                <a:solidFill>
                  <a:schemeClr val="accent6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dirty="0">
              <a:ln w="0"/>
              <a:solidFill>
                <a:schemeClr val="accent6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438400"/>
            <a:ext cx="8610600" cy="2209800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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ব্যবসায়ে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তথ্য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ও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যোগাযোগ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প্রযুক্তির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গুরুত্ব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ব্যাখ্যা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  <a:sym typeface="Wingdings" panose="05000000000000000000" pitchFamily="2" charset="2"/>
              </a:rPr>
              <a:t>কর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03012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0" kern="1200">
                <a:effectLst/>
                <a:latin typeface="+mj-lt"/>
                <a:ea typeface="+mj-ea"/>
                <a:cs typeface="+mj-cs"/>
              </a:rPr>
              <a:t>দোকানের ছবি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616284"/>
            <a:ext cx="8229600" cy="44937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id="{47422EDD-C594-4188-B3B8-504EE773FCBC}"/>
              </a:ext>
            </a:extLst>
          </p:cNvPr>
          <p:cNvSpPr/>
          <p:nvPr/>
        </p:nvSpPr>
        <p:spPr>
          <a:xfrm>
            <a:off x="6934200" y="3048000"/>
            <a:ext cx="914400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2756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33600"/>
            <a:ext cx="8229600" cy="2514600"/>
          </a:xfrm>
        </p:spPr>
        <p:txBody>
          <a:bodyPr anchor="ctr">
            <a:noAutofit/>
          </a:bodyPr>
          <a:lstStyle/>
          <a:p>
            <a:r>
              <a:rPr lang="en-US" sz="166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66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9237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b="0" kern="1200">
                <a:effectLst/>
                <a:latin typeface="+mj-lt"/>
                <a:ea typeface="+mj-ea"/>
                <a:cs typeface="+mj-cs"/>
              </a:rPr>
              <a:t>হিসাব নিকাশ</a:t>
            </a:r>
          </a:p>
        </p:txBody>
      </p:sp>
      <p:pic>
        <p:nvPicPr>
          <p:cNvPr id="1051" name="Picture 27" descr="http://2.bp.blogspot.com/-4HbVrrAsfhg/T5_wIb1zwUI/AAAAAAAAbt8/ETNMPFbEluo/s1600/984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334" b="13337"/>
          <a:stretch/>
        </p:blipFill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3614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93689" y="5105400"/>
            <a:ext cx="9050311" cy="13335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 b="1" spc="50">
                <a:ln w="11430"/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" pitchFamily="2" charset="0"/>
                <a:ea typeface="+mj-ea"/>
                <a:cs typeface="Nikosh" pitchFamily="2" charset="0"/>
              </a:defRPr>
            </a:lvl1pPr>
          </a:lstStyle>
          <a:p>
            <a:pPr algn="just"/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দোকানে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মালামালের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পাশাপাশি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হিসাব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নিকাশের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ব্যবহার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dirty="0" err="1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হচ্ছে</a:t>
            </a:r>
            <a:r>
              <a:rPr lang="en-US" sz="5400" b="0" dirty="0"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89" y="152400"/>
            <a:ext cx="4364636" cy="26672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7" descr="http://2.bp.blogspot.com/-4HbVrrAsfhg/T5_wIb1zwUI/AAAAAAAAbt8/ETNMPFbEluo/s1600/984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5760" y="1676400"/>
            <a:ext cx="4419606" cy="2667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1395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65485" y="533400"/>
            <a:ext cx="6683115" cy="990600"/>
          </a:xfr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z="9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166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dirty="0" err="1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16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52400" y="1752600"/>
            <a:ext cx="8686800" cy="3962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8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8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8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8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যোগাযোগ</a:t>
            </a:r>
            <a:r>
              <a:rPr lang="en-US" sz="8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প্রযুক্তির</a:t>
            </a:r>
            <a:r>
              <a:rPr lang="en-US" sz="8000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গুরত্ব</a:t>
            </a:r>
            <a:endParaRPr lang="en-US" sz="800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54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9948"/>
            <a:ext cx="8229600" cy="11430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spc="50" dirty="0" err="1">
                <a:ln w="11430"/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5400" b="1" kern="1200" spc="50" dirty="0">
              <a:ln w="11430"/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457200" y="1600200"/>
            <a:ext cx="4038600" cy="4525963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pPr algn="l">
              <a:spcBef>
                <a:spcPct val="20000"/>
              </a:spcBef>
              <a:buFont typeface="Arial" pitchFamily="34" charset="0"/>
              <a:buNone/>
            </a:pPr>
            <a:endParaRPr lang="en-US" sz="3200" b="1" spc="50" dirty="0">
              <a:ln w="11430"/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algn="l">
              <a:spcBef>
                <a:spcPct val="20000"/>
              </a:spcBef>
              <a:buFont typeface="Arial" pitchFamily="34" charset="0"/>
              <a:buNone/>
            </a:pPr>
            <a:endParaRPr lang="en-US" sz="3200" b="1" spc="50" dirty="0">
              <a:ln w="11430"/>
              <a:solidFill>
                <a:schemeClr val="tx1"/>
              </a:solidFill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algn="l">
              <a:spcBef>
                <a:spcPct val="20000"/>
              </a:spcBef>
              <a:buFont typeface="Arial" pitchFamily="34" charset="0"/>
              <a:buNone/>
            </a:pPr>
            <a:endParaRPr lang="en-US" sz="3200" b="1" spc="50" dirty="0">
              <a:ln w="11430"/>
              <a:solidFill>
                <a:schemeClr val="tx1"/>
              </a:solidFill>
              <a:effectLst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  <a:p>
            <a:pPr algn="l">
              <a:spcBef>
                <a:spcPct val="20000"/>
              </a:spcBef>
              <a:buFont typeface="Arial" pitchFamily="34" charset="0"/>
              <a:buNone/>
            </a:pPr>
            <a:r>
              <a:rPr lang="en-US" sz="3200" b="1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এই</a:t>
            </a:r>
            <a:r>
              <a:rPr lang="en-US" sz="3200" b="1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পাঠ</a:t>
            </a:r>
            <a:r>
              <a:rPr lang="en-US" sz="3200" b="1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শেষে</a:t>
            </a:r>
            <a:r>
              <a:rPr lang="en-US" sz="3200" b="1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lang="en-US" sz="3200" b="1" spc="50" dirty="0" err="1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শিক্ষার্থীরা</a:t>
            </a:r>
            <a:r>
              <a:rPr lang="en-US" sz="3200" b="1" spc="50" dirty="0">
                <a:ln w="11430"/>
                <a:solidFill>
                  <a:schemeClr val="tx1"/>
                </a:solidFill>
                <a:effectLst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…</a:t>
            </a:r>
          </a:p>
        </p:txBody>
      </p:sp>
      <p:graphicFrame>
        <p:nvGraphicFramePr>
          <p:cNvPr id="14343" name="Rectangle 3">
            <a:extLst>
              <a:ext uri="{FF2B5EF4-FFF2-40B4-BE49-F238E27FC236}">
                <a16:creationId xmlns:a16="http://schemas.microsoft.com/office/drawing/2014/main" id="{7BC69D29-A5A8-4A12-92CE-D273A0498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8295122"/>
              </p:ext>
            </p:extLst>
          </p:nvPr>
        </p:nvGraphicFramePr>
        <p:xfrm>
          <a:off x="4648200" y="1219200"/>
          <a:ext cx="4038600" cy="4906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32757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5395"/>
            <a:ext cx="8907311" cy="1143000"/>
          </a:xfr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প্রয়োগে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ব্যবসায়ের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সুবিধাদি</a:t>
            </a:r>
            <a:r>
              <a:rPr lang="en-US" sz="5400" b="1" dirty="0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1026" name="Picture 2" descr="http://www.shiresystems.co.uk/downloads/overviews/stock/Shire%20Stock%20Control%20for%20animation/Stock%20Control%20BMP%27s/Stock-Grid-View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2330" y="1284997"/>
            <a:ext cx="59626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5667375"/>
            <a:ext cx="9143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 ব্যবহার করে মজুদের হালনাগাদ তথ্য সহজে ও দ্রুততার সাথে পাওয়া যায়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utoShape 18" descr="http://marketing.midwestmarketingllc.com/Portals/167088/images/marketing%20rapid%20city2.jpg"/>
          <p:cNvSpPr>
            <a:spLocks noChangeAspect="1" noChangeArrowheads="1"/>
          </p:cNvSpPr>
          <p:nvPr/>
        </p:nvSpPr>
        <p:spPr bwMode="auto">
          <a:xfrm>
            <a:off x="155575" y="-1995488"/>
            <a:ext cx="5962650" cy="417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546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59910" y="6088559"/>
            <a:ext cx="549359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উৎপাদন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ব্যবস্থাপনায়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আইসিটি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4" descr="http://www.orientalgmt.com/images/Strategic-Management-oriental-garment-thailand-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134266"/>
            <a:ext cx="6851219" cy="494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36689" y="0"/>
            <a:ext cx="8907311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>
                <a:ln/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আইসিটি প্রয়োগে ব্যবসায়ের সুবিধাদি </a:t>
            </a:r>
            <a:endParaRPr lang="en-US" sz="5400" b="1" dirty="0">
              <a:ln/>
              <a:solidFill>
                <a:schemeClr val="accent6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478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336</Words>
  <Application>Microsoft Office PowerPoint</Application>
  <PresentationFormat>On-screen Show (4:3)</PresentationFormat>
  <Paragraphs>95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Nikosh</vt:lpstr>
      <vt:lpstr>NikoshBAN</vt:lpstr>
      <vt:lpstr>Siyam Rupali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আজকের পাঠ</vt:lpstr>
      <vt:lpstr>শিখনফল</vt:lpstr>
      <vt:lpstr>আইসিটি প্রয়োগে ব্যবসায়ের সুবিধাদি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উন্নত যোগাযোগ ব্যবস্থা</vt:lpstr>
      <vt:lpstr>PowerPoint Presentation</vt:lpstr>
      <vt:lpstr>PowerPoint Presentation</vt:lpstr>
      <vt:lpstr>PowerPoint Presentation</vt:lpstr>
      <vt:lpstr>PowerPoint Presentation</vt:lpstr>
      <vt:lpstr>জোড়ায় কাজ</vt:lpstr>
      <vt:lpstr>বিপনন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দলগত কাজ</vt:lpstr>
      <vt:lpstr>মূল্যায়ন</vt:lpstr>
      <vt:lpstr>বাড়ির কাজ</vt:lpstr>
      <vt:lpstr>ধন্যবাদ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Ajoy  Krishna Paul</dc:creator>
  <cp:lastModifiedBy>Ajoy  Krishna Paul</cp:lastModifiedBy>
  <cp:revision>2</cp:revision>
  <dcterms:created xsi:type="dcterms:W3CDTF">2020-10-30T11:25:45Z</dcterms:created>
  <dcterms:modified xsi:type="dcterms:W3CDTF">2020-10-30T11:39:30Z</dcterms:modified>
</cp:coreProperties>
</file>