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81" r:id="rId5"/>
    <p:sldId id="282" r:id="rId6"/>
    <p:sldId id="283" r:id="rId7"/>
    <p:sldId id="284" r:id="rId8"/>
    <p:sldId id="259" r:id="rId9"/>
    <p:sldId id="260" r:id="rId10"/>
    <p:sldId id="261" r:id="rId11"/>
    <p:sldId id="285" r:id="rId12"/>
    <p:sldId id="262" r:id="rId13"/>
    <p:sldId id="263" r:id="rId14"/>
    <p:sldId id="264" r:id="rId15"/>
    <p:sldId id="269" r:id="rId16"/>
    <p:sldId id="266" r:id="rId17"/>
    <p:sldId id="268" r:id="rId18"/>
    <p:sldId id="267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781800"/>
            <a:chOff x="0" y="0"/>
            <a:chExt cx="9144000" cy="6781800"/>
          </a:xfrm>
        </p:grpSpPr>
        <p:sp>
          <p:nvSpPr>
            <p:cNvPr id="7" name="Frame 6"/>
            <p:cNvSpPr/>
            <p:nvPr userDrawn="1"/>
          </p:nvSpPr>
          <p:spPr>
            <a:xfrm>
              <a:off x="0" y="0"/>
              <a:ext cx="9144000" cy="6781800"/>
            </a:xfrm>
            <a:prstGeom prst="frame">
              <a:avLst>
                <a:gd name="adj1" fmla="val 3137"/>
              </a:avLst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1"/>
            </a:gradFill>
            <a:ln w="38100"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457200" y="6087764"/>
              <a:ext cx="784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তরুন</a:t>
              </a:r>
              <a:r>
                <a:rPr lang="en-US" sz="2400" baseline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aseline="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মন্ডল,সহকারী</a:t>
              </a:r>
              <a:r>
                <a:rPr lang="en-US" sz="2400" baseline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aseline="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400" baseline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baseline="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sz="2400" baseline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) </a:t>
              </a:r>
              <a:r>
                <a:rPr lang="en-US" sz="2400" baseline="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নলিয়ান</a:t>
              </a:r>
              <a:r>
                <a:rPr lang="en-US" sz="2400" baseline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aseline="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আলিম</a:t>
              </a:r>
              <a:r>
                <a:rPr lang="en-US" sz="2400" baseline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aseline="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মাদ্রাসা,দাকোপ,খুলনা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m.gov.bd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84257"/>
            <a:ext cx="5257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620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0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5709" y="422564"/>
            <a:ext cx="283603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তথ্য অধিকার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80" y="1524000"/>
            <a:ext cx="613999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91790" y="5332373"/>
            <a:ext cx="63363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ব্যক্তির চিন্তা, বিবেক ও বাকস্বাধীনতার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526473"/>
            <a:ext cx="242245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4800" b="1" dirty="0" err="1" smtClean="0">
                <a:solidFill>
                  <a:prstClr val="black"/>
                </a:solidFill>
                <a:ea typeface="Calibri"/>
                <a:cs typeface="NikoshBAN"/>
              </a:rPr>
              <a:t>একক</a:t>
            </a:r>
            <a:r>
              <a:rPr lang="bn-BD" sz="48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4800" b="1" dirty="0">
                <a:solidFill>
                  <a:prstClr val="black"/>
                </a:solidFill>
                <a:ea typeface="Calibri"/>
                <a:cs typeface="NikoshBAN"/>
              </a:rPr>
              <a:t>কাজ </a:t>
            </a:r>
            <a:endParaRPr lang="en-US" sz="4800" b="1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38400"/>
            <a:ext cx="8001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ব্যক্তির চিন্তা, বিবেক ও বাকস্বাধীনতার বিকাশের জন্য তথ্য অধিকার কী ভূমিকা পালন করে।  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5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04800"/>
            <a:ext cx="45477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তথ্য অধিকার আইনে তথ্য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19"/>
          <a:stretch/>
        </p:blipFill>
        <p:spPr>
          <a:xfrm>
            <a:off x="533400" y="1295400"/>
            <a:ext cx="82296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05892" y="5300990"/>
            <a:ext cx="449926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প্রঙ্গাপন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5" y="1524000"/>
            <a:ext cx="7606145" cy="4429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57400" y="304800"/>
            <a:ext cx="454775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আইনে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তথ্য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4724400"/>
            <a:ext cx="4572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পরীক্ষায় কী প্রশ্ন আসবে তা জানাটা কারো অধিকার নয়।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526473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800" b="1" dirty="0">
                <a:solidFill>
                  <a:prstClr val="black"/>
                </a:solidFill>
                <a:ea typeface="Calibri"/>
                <a:cs typeface="NikoshBAN"/>
              </a:rPr>
              <a:t>জোড়ায় কাজ </a:t>
            </a:r>
            <a:endParaRPr lang="en-US" sz="4800" b="1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400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6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0866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415639"/>
            <a:ext cx="3581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082354" cy="4066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8177" y="4969317"/>
            <a:ext cx="4114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http://www.infocom.gov.bd/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1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0386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28800"/>
            <a:ext cx="4051633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7899" y="609600"/>
            <a:ext cx="529590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457199"/>
            <a:ext cx="239039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</a:t>
            </a:r>
            <a:r>
              <a:rPr kumimoji="0" lang="en-US" sz="4400" b="1" i="0" u="none" strike="noStrike" kern="0" cap="none" spc="0" normalizeH="0" baseline="0" noProof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ল</a:t>
            </a:r>
            <a:r>
              <a:rPr kumimoji="0" lang="en-US" sz="4400" b="1" i="0" u="none" strike="noStrike" kern="0" cap="none" spc="0" normalizeH="0" baseline="0" noProof="0" dirty="0" err="1" smtClean="0">
                <a:ln w="1905"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en-US" sz="4400" b="1" i="0" u="none" strike="noStrike" kern="0" cap="none" spc="0" normalizeH="0" baseline="0" noProof="0" dirty="0" smtClean="0">
                <a:ln w="1905"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r>
              <a:rPr kumimoji="0" lang="en-US" sz="4400" b="1" i="0" u="none" strike="noStrike" kern="0" cap="none" spc="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4419600"/>
            <a:ext cx="64770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আইন বাস্তবায়নের জন্য তথ্য কমিশনের দায়িত্ব বিশ্লেষণ কর।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25879"/>
            <a:ext cx="4318234" cy="2232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0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533400"/>
            <a:ext cx="16417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ea typeface="Calibri"/>
                <a:cs typeface="NikoshBAN"/>
              </a:rPr>
              <a:t>মূল্যায়ন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674957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prstClr val="black"/>
                </a:solidFill>
                <a:ea typeface="Calibri"/>
                <a:cs typeface="NikoshBAN"/>
              </a:rPr>
              <a:t>1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NikoshBAN"/>
              </a:rPr>
              <a:t>।</a:t>
            </a:r>
            <a:r>
              <a:rPr lang="bn-BD" sz="3200" b="1" dirty="0" smtClean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r>
              <a:rPr lang="bn-IN" sz="3200" b="1" dirty="0">
                <a:solidFill>
                  <a:prstClr val="black"/>
                </a:solidFill>
                <a:ea typeface="Calibri"/>
                <a:cs typeface="NikoshBAN"/>
              </a:rPr>
              <a:t>বাংলাদেশে কত সাল থেকে তথ্য আইন বলবৎ রয়েছে</a:t>
            </a:r>
            <a:r>
              <a:rPr lang="en-US" sz="3200" b="1" dirty="0">
                <a:solidFill>
                  <a:prstClr val="black"/>
                </a:solidFill>
                <a:ea typeface="Calibri"/>
                <a:cs typeface="NikoshBAN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4624" y="2362200"/>
            <a:ext cx="1476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২০০০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6741" y="2303389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২০০৭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624" y="3008531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২০০৯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71139" y="3105835"/>
            <a:ext cx="1601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</a:t>
            </a: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. </a:t>
            </a:r>
            <a:r>
              <a:rPr lang="bn-IN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২০০৬</a:t>
            </a:r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3689498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/>
                <a:cs typeface="NikoshBAN"/>
              </a:rPr>
              <a:t>২।www.infocom.gov.bd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/>
                <a:cs typeface="NikoshBAN"/>
              </a:rPr>
              <a:t>কিসের ওয়েব সাইট?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1421" y="4379809"/>
            <a:ext cx="26997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/>
                <a:cs typeface="NikoshBAN"/>
              </a:rPr>
              <a:t>ক.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/>
                <a:cs typeface="NikoshBAN"/>
              </a:rPr>
              <a:t>তথ্য  প্রযুক্তির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2560" y="5081558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/>
                <a:cs typeface="NikoshBAN"/>
              </a:rPr>
              <a:t>খ.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/>
                <a:cs typeface="NikoshBAN"/>
              </a:rPr>
              <a:t>তথ্য কমিশন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91610" y="4381582"/>
            <a:ext cx="2347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/>
                <a:cs typeface="NikoshBAN"/>
              </a:rPr>
              <a:t>গ. 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/>
                <a:cs typeface="NikoshBAN"/>
              </a:rPr>
              <a:t>শিক্ষামূলক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5081557"/>
            <a:ext cx="1914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/>
                <a:cs typeface="NikoshBAN"/>
              </a:rPr>
              <a:t> ঘ.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/>
                <a:cs typeface="NikoshBAN"/>
              </a:rPr>
              <a:t>বিনোদন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735787" y="241866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436889" y="235985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144260" y="321344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061065" y="438938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289174" y="443804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831974" y="513802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L-Shape 21"/>
          <p:cNvSpPr/>
          <p:nvPr/>
        </p:nvSpPr>
        <p:spPr>
          <a:xfrm rot="19213881">
            <a:off x="4048975" y="508591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/>
          <p:cNvSpPr/>
          <p:nvPr/>
        </p:nvSpPr>
        <p:spPr>
          <a:xfrm rot="19213881">
            <a:off x="2972163" y="311977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8473" y="2590800"/>
            <a:ext cx="3664527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৮ম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৩য়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২১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rgbClr val="EEECE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304800"/>
            <a:ext cx="201529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4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0778" y="1371600"/>
            <a:ext cx="24577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20-06-25_11-00-36_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1828800" cy="1608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039" y="3886200"/>
            <a:ext cx="363536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তরুন মন্ডল </a:t>
            </a: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সহকারি শিক্ষক (কম্পিউটার) </a:t>
            </a:r>
            <a:endParaRPr lang="bn-IN" sz="1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নলিয়ান আলিম মাদরাসা </a:t>
            </a: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দাকোপ, খুলনা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b="1" dirty="0">
              <a:latin typeface="Magneto" pitchFamily="8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rtarun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230@gmail.com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মোবাইল নং: ০১৯১৮৮১৫৮১৯ </a:t>
            </a:r>
            <a:endParaRPr lang="bn-IN" b="1" dirty="0"/>
          </a:p>
        </p:txBody>
      </p:sp>
      <p:sp>
        <p:nvSpPr>
          <p:cNvPr id="7" name="Can 6"/>
          <p:cNvSpPr/>
          <p:nvPr/>
        </p:nvSpPr>
        <p:spPr>
          <a:xfrm>
            <a:off x="4267200" y="1433942"/>
            <a:ext cx="609600" cy="449580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200" y="1371600"/>
            <a:ext cx="216277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0" y="304800"/>
            <a:ext cx="16417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ea typeface="Calibri"/>
                <a:cs typeface="NikoshBAN"/>
              </a:rPr>
              <a:t>মূল্যায়ন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269" y="1295400"/>
            <a:ext cx="81707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৩. </a:t>
            </a:r>
            <a:r>
              <a:rPr kumimoji="0" lang="bn-IN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রাষ্ট্রীয় কার্যাবলির সংগে সম্পৃক্ত এবং জনগণের জন্য গুরুত্বপূর্ণ তথ্য জানার অধিকারকে কী বলে? 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372618"/>
            <a:ext cx="267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ক.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তথ্য অধিকার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375035"/>
            <a:ext cx="3139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শিক্ষা অধিকার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2109" y="2993657"/>
            <a:ext cx="2815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গ.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উপাত্ত অধিকার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7620" y="3036296"/>
            <a:ext cx="342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চুক্তি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অধিকার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1" y="3682627"/>
            <a:ext cx="81118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bn-BD" sz="3200" b="1" dirty="0">
                <a:solidFill>
                  <a:prstClr val="black"/>
                </a:solidFill>
                <a:ea typeface="Calibri"/>
                <a:cs typeface="NikoshBAN"/>
              </a:rPr>
              <a:t>৪. </a:t>
            </a:r>
            <a:r>
              <a:rPr lang="bn-IN" sz="3200" b="1" dirty="0">
                <a:solidFill>
                  <a:prstClr val="black"/>
                </a:solidFill>
                <a:ea typeface="Calibri"/>
                <a:cs typeface="NikoshBAN"/>
              </a:rPr>
              <a:t>২০১৩ সাল পর্যন্ত বিশ্বের কয়টি দেশে এই জাতীয় </a:t>
            </a:r>
            <a:r>
              <a:rPr lang="bn-IN" sz="3200" b="1" dirty="0" smtClean="0">
                <a:solidFill>
                  <a:prstClr val="black"/>
                </a:solidFill>
                <a:ea typeface="Calibri"/>
                <a:cs typeface="NikoshBAN"/>
              </a:rPr>
              <a:t>তথ্য </a:t>
            </a:r>
            <a:r>
              <a:rPr lang="bn-IN" sz="3200" b="1" dirty="0">
                <a:solidFill>
                  <a:prstClr val="black"/>
                </a:solidFill>
                <a:ea typeface="Calibri"/>
                <a:cs typeface="NikoshBAN"/>
              </a:rPr>
              <a:t>জানাকে আইনি অধিকার হিসেবে </a:t>
            </a:r>
            <a:r>
              <a:rPr lang="bn-IN" sz="3200" b="1" dirty="0" smtClean="0">
                <a:solidFill>
                  <a:prstClr val="black"/>
                </a:solidFill>
                <a:ea typeface="Calibri"/>
                <a:cs typeface="NikoshBAN"/>
              </a:rPr>
              <a:t>স্বীকৃত</a:t>
            </a:r>
            <a:r>
              <a:rPr lang="en-US" sz="3200" b="1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ea typeface="Calibri"/>
                <a:cs typeface="NikoshBAN"/>
              </a:rPr>
              <a:t>দেওয়া হয়েছে</a:t>
            </a:r>
            <a:r>
              <a:rPr lang="bn-IN" sz="3200" b="1" dirty="0">
                <a:solidFill>
                  <a:prstClr val="black"/>
                </a:solidFill>
                <a:ea typeface="Calibri"/>
                <a:cs typeface="NikoshBAN"/>
              </a:rPr>
              <a:t>? </a:t>
            </a:r>
            <a:endParaRPr lang="bn-BD" sz="3200" b="1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4776116"/>
            <a:ext cx="1172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৮৩</a:t>
            </a:r>
            <a:endParaRPr lang="en-US" sz="3600" dirty="0">
              <a:solidFill>
                <a:prstClr val="black"/>
              </a:solidFill>
              <a:ea typeface="Calibri"/>
              <a:cs typeface="NikoshB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9329" y="480463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খ.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৮০ 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5410743"/>
            <a:ext cx="1196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গ. </a:t>
            </a:r>
            <a:r>
              <a:rPr kumimoji="0" lang="bn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৯৩</a:t>
            </a: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NikoshBAN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5324" y="5405433"/>
            <a:ext cx="2152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ঘ.  </a:t>
            </a:r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৭৯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  </a:t>
            </a:r>
            <a:endParaRPr lang="en-US" sz="36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85092" y="242908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657600" y="310658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968836" y="309380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2743200" y="487203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211311" y="545096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211311" y="484724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2429083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61" y="5477157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9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5335" y="457200"/>
            <a:ext cx="265489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4800" b="1" dirty="0">
                <a:solidFill>
                  <a:prstClr val="black"/>
                </a:solidFill>
                <a:ea typeface="Calibri"/>
                <a:cs typeface="NikoshBAN"/>
              </a:rPr>
              <a:t>বাড়ির কাজ  </a:t>
            </a:r>
            <a:endParaRPr lang="en-US" sz="4800" b="1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209623" cy="2981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505325"/>
            <a:ext cx="7696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“তথ্য অধিকার আইন আইন দ্বারা সকল তথ্য প্রকাশই বাধ্যতামূলক নয়।” বুঝিয়ে লেখ।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2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0" y="4876800"/>
            <a:ext cx="36576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5452"/>
            <a:ext cx="7696200" cy="43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159446"/>
              </p:ext>
            </p:extLst>
          </p:nvPr>
        </p:nvGraphicFramePr>
        <p:xfrm>
          <a:off x="3546475" y="2590800"/>
          <a:ext cx="18224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1822680" imgH="607680" progId="Package">
                  <p:embed/>
                </p:oleObj>
              </mc:Choice>
              <mc:Fallback>
                <p:oleObj name="Packager Shell Object" showAsIcon="1" r:id="rId3" imgW="182268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6475" y="2590800"/>
                        <a:ext cx="182245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734291"/>
            <a:ext cx="4495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করোঃ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5029200"/>
            <a:ext cx="37338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অধিকার </a:t>
            </a:r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9" y="1219200"/>
            <a:ext cx="6324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29000" y="344921"/>
            <a:ext cx="2286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93145" y="533400"/>
            <a:ext cx="212910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uLnTx/>
                <a:uFillTx/>
                <a:ea typeface="Calibri"/>
                <a:cs typeface="NikoshBAN"/>
              </a:rPr>
              <a:t>শিখনফল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133600"/>
            <a:ext cx="7391400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তথ্য সম্পর্কে বর্ণনা করতে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তথ্য অধিকার এর ধারণা বর্ণনা করতে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বাংলাদেশের তথ্য অধিকার আইন বর্ণনা করতে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অধিকার আইনের প্রয়োজনীয়তা বর্ণনা করতে 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6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9635376">
            <a:off x="568919" y="968476"/>
            <a:ext cx="10919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নাম</a:t>
            </a:r>
            <a:endParaRPr lang="en-US" sz="6000" b="1" cap="none" spc="0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4645" y="1174532"/>
            <a:ext cx="12955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23047" y="2057400"/>
            <a:ext cx="8515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endParaRPr lang="en-US" sz="6000" cap="none" spc="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7673" y="1476307"/>
            <a:ext cx="12266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 err="1">
                <a:ln w="12700">
                  <a:solidFill>
                    <a:sysClr val="windowText" lastClr="000000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4539" y="2106029"/>
            <a:ext cx="1050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endParaRPr lang="en-US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937" y="2250058"/>
            <a:ext cx="10230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বাবু</a:t>
            </a:r>
            <a:endParaRPr lang="en-US" sz="600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4645" y="2921031"/>
            <a:ext cx="934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৯ম</a:t>
            </a:r>
            <a:endParaRPr lang="en-US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36885">
            <a:off x="3310746" y="2706588"/>
            <a:ext cx="11528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পপি</a:t>
            </a:r>
            <a:endParaRPr lang="en-US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827449">
            <a:off x="579376" y="3179887"/>
            <a:ext cx="10679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dirty="0" err="1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endParaRPr lang="en-US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390" y="3687718"/>
            <a:ext cx="8915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</a:t>
            </a:r>
            <a:endParaRPr lang="en-US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2362609">
            <a:off x="316464" y="4359773"/>
            <a:ext cx="18806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4800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ছাত্রী</a:t>
            </a:r>
            <a:endParaRPr lang="en-US" sz="4800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344340">
            <a:off x="2953862" y="3428862"/>
            <a:ext cx="1237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6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34924" y="5015236"/>
            <a:ext cx="120097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উপাত্ত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28466"/>
              </p:ext>
            </p:extLst>
          </p:nvPr>
        </p:nvGraphicFramePr>
        <p:xfrm>
          <a:off x="4800600" y="1826708"/>
          <a:ext cx="3810000" cy="2220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838200"/>
                <a:gridCol w="1371600"/>
                <a:gridCol w="838200"/>
              </a:tblGrid>
              <a:tr h="93359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বয়স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ছাত্রীর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শ্রেনী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29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বাবু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১০ম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727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পপি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ছাত্রী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৯ম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331527" y="4553571"/>
            <a:ext cx="10695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তথ্য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34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83" y="1177636"/>
            <a:ext cx="67056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0900" y="390811"/>
            <a:ext cx="236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লজিষ্টিজক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398" y="5361893"/>
            <a:ext cx="440377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জেলা প্রশাসকের অফিসের তথ্য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6801" y="457200"/>
            <a:ext cx="23903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তথ্য অধিকার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35"/>
          <a:stretch/>
        </p:blipFill>
        <p:spPr>
          <a:xfrm>
            <a:off x="1676400" y="1295400"/>
            <a:ext cx="62484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5141893"/>
            <a:ext cx="6477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রাষ্ট্রীয় কার্যাবলির সংগে সম্পৃক্ত এবং জনগণের জন্য গুরুত্বপূর্ণ তথ্য জানার অধিকার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9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5105400"/>
            <a:ext cx="4572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 ২০০৯ সাল থেকে তথ্য অধিকার আইন বলবৎ রয়েছে।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5532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2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365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25</cp:revision>
  <dcterms:created xsi:type="dcterms:W3CDTF">2006-08-16T00:00:00Z</dcterms:created>
  <dcterms:modified xsi:type="dcterms:W3CDTF">2020-10-30T06:13:50Z</dcterms:modified>
</cp:coreProperties>
</file>