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0555C5-3245-41F0-9662-B42EE35AD666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99555E-AD43-4CAE-96D8-464D341846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hyperlink" Target="mailto:nurulamin198306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581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438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Algebra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9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517071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22731"/>
            <a:ext cx="2667000" cy="13593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156475"/>
            <a:ext cx="1666875" cy="16412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6527" y="4191000"/>
            <a:ext cx="335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নূরুল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কালিহাতি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_ ০১৭১৪৮৮৯৪৬২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dirty="0" smtClean="0">
                <a:latin typeface="NikoshBAN" pitchFamily="2" charset="0"/>
                <a:cs typeface="NikoshBAN" pitchFamily="2" charset="0"/>
                <a:hlinkClick r:id="rId4"/>
              </a:rPr>
              <a:t>nurulamin198306@gmail.com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2220" y="4225360"/>
            <a:ext cx="2789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৯ম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বিষয়ঃগণিত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৩.২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৪৫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৩০/১০/২০২০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91" y="2322730"/>
            <a:ext cx="1371600" cy="316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6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59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সূত্রগুলো</a:t>
            </a:r>
            <a:r>
              <a:rPr lang="en-US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1. 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a+b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= a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+2ab +b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2. (a-b)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= a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- 2ab +b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3. (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a+b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3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= a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3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+3a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b +3ab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+b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3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4. . (a-b)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3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= a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3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-3a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b +3ab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-b</a:t>
            </a:r>
            <a:r>
              <a:rPr lang="en-US" sz="3200" baseline="300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3 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5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76176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43152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14400" y="3230836"/>
                <a:ext cx="1828800" cy="3962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১। </a:t>
                </a:r>
                <a:r>
                  <a:rPr lang="bn-BD" dirty="0" smtClean="0"/>
                  <a:t> </a:t>
                </a:r>
                <a:r>
                  <a:rPr lang="en-US" dirty="0"/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3</m:t>
                        </m:r>
                      </m:e>
                    </m:rad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230836"/>
                <a:ext cx="1828800" cy="396262"/>
              </a:xfrm>
              <a:prstGeom prst="rect">
                <a:avLst/>
              </a:prstGeom>
              <a:blipFill rotWithShape="1">
                <a:blip r:embed="rId2"/>
                <a:stretch>
                  <a:fillRect l="-2667" t="-6154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130804" y="3186626"/>
                <a:ext cx="2882392" cy="484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dirty="0"/>
                  <a:t>প্রমান কর যে, </a:t>
                </a:r>
                <a:r>
                  <a:rPr lang="en-US" dirty="0"/>
                  <a:t>a</a:t>
                </a:r>
                <a:r>
                  <a:rPr lang="en-US" baseline="30000" dirty="0"/>
                  <a:t>3</a:t>
                </a:r>
                <a:r>
                  <a:rPr lang="en-US" dirty="0"/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𝑎</m:t>
                            </m:r>
                          </m:e>
                          <m:sup>
                            <m:r>
                              <a:rPr lang="en-US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= 18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3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804" y="3186626"/>
                <a:ext cx="2882392" cy="484748"/>
              </a:xfrm>
              <a:prstGeom prst="rect">
                <a:avLst/>
              </a:prstGeom>
              <a:blipFill rotWithShape="1">
                <a:blip r:embed="rId3"/>
                <a:stretch>
                  <a:fillRect l="-1907" r="-10805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45004" y="3025043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3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697238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828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……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0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219200" y="838200"/>
                <a:ext cx="6781800" cy="42575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</m:den>
                    </m:f>
                  </m:oMath>
                </a14:m>
                <a:r>
                  <a:rPr lang="en-US" sz="2800" dirty="0"/>
                  <a:t> = 5 </a:t>
                </a:r>
                <a:r>
                  <a:rPr lang="en-US" sz="2800" dirty="0" err="1"/>
                  <a:t>হলে</a:t>
                </a:r>
                <a:r>
                  <a:rPr lang="en-US" sz="2800" dirty="0"/>
                  <a:t> x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/>
                            </m:ctrlPr>
                          </m:sSupPr>
                          <m:e>
                            <m:r>
                              <a:rPr lang="en-US" sz="2800" i="1"/>
                              <m:t>𝑥</m:t>
                            </m:r>
                          </m:e>
                          <m:sup>
                            <m:r>
                              <a:rPr lang="en-US" sz="2800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 </a:t>
                </a:r>
                <a:r>
                  <a:rPr lang="en-US" sz="2800" dirty="0" err="1"/>
                  <a:t>এর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মান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নির্ণয়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কর</a:t>
                </a:r>
                <a:r>
                  <a:rPr lang="en-US" sz="2800" dirty="0" smtClean="0"/>
                  <a:t>.</a:t>
                </a:r>
              </a:p>
              <a:p>
                <a:endParaRPr lang="en-US" sz="2800" dirty="0"/>
              </a:p>
              <a:p>
                <a:r>
                  <a:rPr lang="en-US" sz="2800" dirty="0" err="1"/>
                  <a:t>দেওয়া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আছে</a:t>
                </a:r>
                <a:r>
                  <a:rPr lang="en-US" sz="2800" dirty="0"/>
                  <a:t>, 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</m:den>
                    </m:f>
                  </m:oMath>
                </a14:m>
                <a:r>
                  <a:rPr lang="en-US" sz="2800" dirty="0"/>
                  <a:t> = 5 </a:t>
                </a:r>
              </a:p>
              <a:p>
                <a:r>
                  <a:rPr lang="en-US" sz="2800" dirty="0"/>
                  <a:t>    </a:t>
                </a:r>
                <a:r>
                  <a:rPr lang="en-US" sz="2800" dirty="0" err="1"/>
                  <a:t>প্রদত্ত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রাশি</a:t>
                </a:r>
                <a:r>
                  <a:rPr lang="en-US" sz="2800" dirty="0"/>
                  <a:t>   = x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/>
                            </m:ctrlPr>
                          </m:sSupPr>
                          <m:e>
                            <m:r>
                              <a:rPr lang="en-US" sz="2800" i="1"/>
                              <m:t>𝑥</m:t>
                            </m:r>
                          </m:e>
                          <m:sup>
                            <m:r>
                              <a:rPr lang="en-US" sz="2800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 </a:t>
                </a:r>
              </a:p>
              <a:p>
                <a:r>
                  <a:rPr lang="en-US" sz="2800" dirty="0"/>
                  <a:t>                 </a:t>
                </a:r>
                <a:r>
                  <a:rPr lang="en-US" sz="2800" dirty="0" smtClean="0"/>
                  <a:t>         </a:t>
                </a:r>
                <a:r>
                  <a:rPr lang="en-US" sz="2800" dirty="0"/>
                  <a:t>=  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</m:den>
                    </m:f>
                  </m:oMath>
                </a14:m>
                <a:r>
                  <a:rPr lang="en-US" sz="2800" dirty="0"/>
                  <a:t>)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+3 x</a:t>
                </a:r>
                <a14:m>
                  <m:oMath xmlns:m="http://schemas.openxmlformats.org/officeDocument/2006/math">
                    <m:r>
                      <a:rPr lang="en-US" sz="2800" i="1"/>
                      <m:t> 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</m:den>
                    </m:f>
                  </m:oMath>
                </a14:m>
                <a:r>
                  <a:rPr lang="en-US" sz="2800" dirty="0"/>
                  <a:t> (x-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</m:den>
                    </m:f>
                  </m:oMath>
                </a14:m>
                <a:r>
                  <a:rPr lang="en-US" sz="2800" dirty="0"/>
                  <a:t>) </a:t>
                </a:r>
              </a:p>
              <a:p>
                <a:r>
                  <a:rPr lang="en-US" sz="2800" dirty="0"/>
                  <a:t>                 </a:t>
                </a:r>
                <a:r>
                  <a:rPr lang="en-US" sz="2800" dirty="0" smtClean="0"/>
                  <a:t>        = </a:t>
                </a:r>
                <a:r>
                  <a:rPr lang="en-US" sz="2800" dirty="0"/>
                  <a:t>5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+ 3.5</a:t>
                </a:r>
              </a:p>
              <a:p>
                <a:r>
                  <a:rPr lang="en-US" sz="2800" dirty="0"/>
                  <a:t>              </a:t>
                </a:r>
                <a:r>
                  <a:rPr lang="en-US" sz="2800" dirty="0" smtClean="0"/>
                  <a:t>           =</a:t>
                </a:r>
                <a:r>
                  <a:rPr lang="en-US" sz="2800" dirty="0"/>
                  <a:t>125 +40</a:t>
                </a:r>
              </a:p>
              <a:p>
                <a:r>
                  <a:rPr lang="en-US" sz="2800" dirty="0"/>
                  <a:t>               </a:t>
                </a:r>
                <a:r>
                  <a:rPr lang="en-US" sz="2800" dirty="0" smtClean="0"/>
                  <a:t>          =</a:t>
                </a:r>
                <a:r>
                  <a:rPr lang="en-US" sz="2800" dirty="0"/>
                  <a:t>165 </a:t>
                </a:r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838200"/>
                <a:ext cx="6781800" cy="4257576"/>
              </a:xfrm>
              <a:prstGeom prst="rect">
                <a:avLst/>
              </a:prstGeom>
              <a:blipFill rotWithShape="1">
                <a:blip r:embed="rId2"/>
                <a:stretch>
                  <a:fillRect l="-1797" b="-17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91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24947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397016" y="2878817"/>
                <a:ext cx="5892767" cy="615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:r>
                  <a:rPr lang="en-US" sz="2400" dirty="0" smtClean="0"/>
                  <a:t>x</a:t>
                </a:r>
                <a:r>
                  <a:rPr lang="en-US" sz="2400" dirty="0"/>
                  <a:t>+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r>
                          <a:rPr lang="en-US" sz="2400" i="1"/>
                          <m:t>𝑥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/>
                        </m:ctrlPr>
                      </m:radPr>
                      <m:deg/>
                      <m:e>
                        <m:r>
                          <a:rPr lang="en-US" sz="2400" i="1"/>
                          <m:t>5</m:t>
                        </m:r>
                      </m:e>
                    </m:rad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 smtClean="0"/>
                  <a:t>হলে</a:t>
                </a:r>
                <a:r>
                  <a:rPr lang="en-US" sz="2400" dirty="0" smtClean="0"/>
                  <a:t>    </a:t>
                </a:r>
                <a:r>
                  <a:rPr lang="en-US" sz="2400" dirty="0"/>
                  <a:t>x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𝑥</m:t>
                            </m:r>
                          </m:e>
                          <m:sup>
                            <m:r>
                              <a:rPr lang="en-US" sz="2400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 </a:t>
                </a:r>
                <a:r>
                  <a:rPr lang="en-US" sz="2400" dirty="0" smtClean="0"/>
                  <a:t>  এর </a:t>
                </a:r>
                <a:r>
                  <a:rPr lang="en-US" sz="2400" dirty="0" err="1"/>
                  <a:t>মান</a:t>
                </a:r>
                <a:r>
                  <a:rPr lang="en-US" sz="2400" dirty="0"/>
                  <a:t> </a:t>
                </a:r>
                <a:r>
                  <a:rPr lang="en-US" sz="2400" dirty="0" err="1"/>
                  <a:t>নির্ণয়</a:t>
                </a:r>
                <a:r>
                  <a:rPr lang="en-US" sz="2400" dirty="0"/>
                  <a:t> </a:t>
                </a:r>
                <a:r>
                  <a:rPr lang="en-US" sz="2400" dirty="0" err="1"/>
                  <a:t>কর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6" y="2878817"/>
                <a:ext cx="5892767" cy="615618"/>
              </a:xfrm>
              <a:prstGeom prst="rect">
                <a:avLst/>
              </a:prstGeom>
              <a:blipFill rotWithShape="1">
                <a:blip r:embed="rId2"/>
                <a:stretch>
                  <a:fillRect l="-207" r="-22854" b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79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33600" y="2590800"/>
                <a:ext cx="3978782" cy="615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m+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r>
                          <a:rPr lang="en-US" sz="2400" i="1"/>
                          <m:t>𝑚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  <a:r>
                  <a:rPr lang="en-US" sz="2400" dirty="0" smtClean="0"/>
                  <a:t>=  </a:t>
                </a:r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/>
                        </m:ctrlPr>
                      </m:radPr>
                      <m:deg/>
                      <m:e>
                        <m:r>
                          <a:rPr lang="en-US" sz="2400" i="1"/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হলে  </a:t>
                </a:r>
                <a:r>
                  <a:rPr lang="en-US" sz="2400" dirty="0"/>
                  <a:t>m</a:t>
                </a:r>
                <a:r>
                  <a:rPr lang="en-US" sz="2400" baseline="30000" dirty="0"/>
                  <a:t>5</a:t>
                </a:r>
                <a:r>
                  <a:rPr lang="en-US" sz="2400" dirty="0"/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𝑚</m:t>
                            </m:r>
                          </m:e>
                          <m:sup>
                            <m:r>
                              <a:rPr lang="en-US" sz="2400" i="1"/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 = ? 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590800"/>
                <a:ext cx="3978782" cy="615618"/>
              </a:xfrm>
              <a:prstGeom prst="rect">
                <a:avLst/>
              </a:prstGeom>
              <a:blipFill rotWithShape="1">
                <a:blip r:embed="rId2"/>
                <a:stretch>
                  <a:fillRect l="-2297" r="-26187" b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62333" y="3429000"/>
                <a:ext cx="3263842" cy="615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x+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r>
                          <a:rPr lang="en-US" sz="2400" i="1"/>
                          <m:t>𝑥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/>
                        </m:ctrlPr>
                      </m:radPr>
                      <m:deg/>
                      <m:e>
                        <m:r>
                          <a:rPr lang="en-US" sz="2400" i="1"/>
                          <m:t>7</m:t>
                        </m:r>
                      </m:e>
                    </m:rad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হলে</a:t>
                </a:r>
                <a:r>
                  <a:rPr lang="en-US" sz="2400" dirty="0"/>
                  <a:t> x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𝑥</m:t>
                            </m:r>
                          </m:e>
                          <m:sup>
                            <m:r>
                              <a:rPr lang="en-US" sz="2400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= ? </a:t>
                </a:r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333" y="3429000"/>
                <a:ext cx="3263842" cy="615618"/>
              </a:xfrm>
              <a:prstGeom prst="rect">
                <a:avLst/>
              </a:prstGeom>
              <a:blipFill rotWithShape="1">
                <a:blip r:embed="rId3"/>
                <a:stretch>
                  <a:fillRect l="-2991" r="-30467" b="-1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60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799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286000" y="2640451"/>
                <a:ext cx="4572000" cy="20507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000" dirty="0" smtClean="0"/>
                  <a:t>১</a:t>
                </a:r>
                <a:r>
                  <a:rPr lang="bn-BD" sz="2000" dirty="0" smtClean="0"/>
                  <a:t>।   </a:t>
                </a:r>
                <a:r>
                  <a:rPr lang="en-US" sz="2000" dirty="0"/>
                  <a:t>a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- 1= 5a  </a:t>
                </a:r>
                <a:r>
                  <a:rPr lang="bn-BD" sz="2000" dirty="0"/>
                  <a:t>হলে </a:t>
                </a:r>
                <a:r>
                  <a:rPr lang="bn-BD" sz="2000" dirty="0" smtClean="0"/>
                  <a:t>,</a:t>
                </a:r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bn-BD" sz="2000" dirty="0"/>
                  <a:t>ক.  a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/>
                        </m:ctrlPr>
                      </m:fPr>
                      <m:num>
                        <m:r>
                          <a:rPr lang="en-US" sz="2000" i="1"/>
                          <m:t>1</m:t>
                        </m:r>
                      </m:num>
                      <m:den>
                        <m:r>
                          <a:rPr lang="en-US" sz="2000" i="1"/>
                          <m:t>𝑎</m:t>
                        </m:r>
                      </m:den>
                    </m:f>
                  </m:oMath>
                </a14:m>
                <a:r>
                  <a:rPr lang="en-US" sz="2000" dirty="0"/>
                  <a:t>  </a:t>
                </a:r>
                <a:r>
                  <a:rPr lang="bn-BD" sz="2000" dirty="0"/>
                  <a:t>এর মান কত ?</a:t>
                </a:r>
                <a:endParaRPr lang="en-US" sz="2000" dirty="0"/>
              </a:p>
              <a:p>
                <a:r>
                  <a:rPr lang="bn-BD" sz="2000" dirty="0"/>
                  <a:t>খ.   প্রমান কর যে,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/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/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/>
                                  </m:ctrlPr>
                                </m:sSupPr>
                                <m:e>
                                  <m:r>
                                    <a:rPr lang="en-US" sz="2000" i="1"/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i="1"/>
                                    <m:t>8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000" i="1"/>
                                <m:t>+</m:t>
                              </m:r>
                              <m:r>
                                <a:rPr lang="en-US" sz="2000" i="1"/>
                                <m:t>1</m:t>
                              </m:r>
                            </m:e>
                          </m:mr>
                        </m:m>
                      </m:num>
                      <m:den>
                        <m:sSup>
                          <m:sSupPr>
                            <m:ctrlPr>
                              <a:rPr lang="en-US" sz="2000" i="1"/>
                            </m:ctrlPr>
                          </m:sSupPr>
                          <m:e>
                            <m:r>
                              <a:rPr lang="en-US" sz="2000" i="1"/>
                              <m:t>𝑎</m:t>
                            </m:r>
                          </m:e>
                          <m:sup>
                            <m:r>
                              <a:rPr lang="en-US" sz="2000" i="1"/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  = 727</a:t>
                </a:r>
              </a:p>
              <a:p>
                <a:r>
                  <a:rPr lang="bn-BD" sz="2000" dirty="0"/>
                  <a:t>গ.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/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/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/>
                                  </m:ctrlPr>
                                </m:sSupPr>
                                <m:e>
                                  <m:r>
                                    <a:rPr lang="en-US" sz="2000" i="1"/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i="1"/>
                                    <m:t>6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000" i="1"/>
                                <m:t>+</m:t>
                              </m:r>
                              <m:r>
                                <a:rPr lang="en-US" sz="2000" i="1"/>
                                <m:t>1</m:t>
                              </m:r>
                            </m:e>
                          </m:mr>
                        </m:m>
                      </m:num>
                      <m:den>
                        <m:sSup>
                          <m:sSupPr>
                            <m:ctrlPr>
                              <a:rPr lang="en-US" sz="2000" i="1"/>
                            </m:ctrlPr>
                          </m:sSupPr>
                          <m:e>
                            <m:r>
                              <a:rPr lang="en-US" sz="2000" i="1"/>
                              <m:t>𝑎</m:t>
                            </m:r>
                          </m:e>
                          <m:sup>
                            <m:r>
                              <a:rPr lang="en-US" sz="2000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bn-BD" sz="2000" dirty="0"/>
                  <a:t>  এর মান নির্ণয় কর </a:t>
                </a:r>
                <a:r>
                  <a:rPr lang="bn-BD" sz="2000" dirty="0" smtClean="0"/>
                  <a:t>।</a:t>
                </a:r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640451"/>
                <a:ext cx="4572000" cy="2050754"/>
              </a:xfrm>
              <a:prstGeom prst="rect">
                <a:avLst/>
              </a:prstGeom>
              <a:blipFill rotWithShape="1">
                <a:blip r:embed="rId2"/>
                <a:stretch>
                  <a:fillRect l="-1333" t="-2671" b="-2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140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</TotalTime>
  <Words>378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28</cp:revision>
  <dcterms:created xsi:type="dcterms:W3CDTF">2020-10-30T08:58:37Z</dcterms:created>
  <dcterms:modified xsi:type="dcterms:W3CDTF">2020-10-30T11:20:56Z</dcterms:modified>
</cp:coreProperties>
</file>