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B5D7-205B-4641-BB76-812D232DD90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D610-782E-4938-A374-DE9BB9C74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B5D7-205B-4641-BB76-812D232DD90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D610-782E-4938-A374-DE9BB9C74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B5D7-205B-4641-BB76-812D232DD90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D610-782E-4938-A374-DE9BB9C74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B5D7-205B-4641-BB76-812D232DD90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D610-782E-4938-A374-DE9BB9C74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B5D7-205B-4641-BB76-812D232DD90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D610-782E-4938-A374-DE9BB9C74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B5D7-205B-4641-BB76-812D232DD90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D610-782E-4938-A374-DE9BB9C74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B5D7-205B-4641-BB76-812D232DD90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D610-782E-4938-A374-DE9BB9C74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B5D7-205B-4641-BB76-812D232DD90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D610-782E-4938-A374-DE9BB9C74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B5D7-205B-4641-BB76-812D232DD90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D610-782E-4938-A374-DE9BB9C74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B5D7-205B-4641-BB76-812D232DD90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D610-782E-4938-A374-DE9BB9C74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B5D7-205B-4641-BB76-812D232DD90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D610-782E-4938-A374-DE9BB9C74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5B5D7-205B-4641-BB76-812D232DD90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3D610-782E-4938-A374-DE9BB9C74C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Communication Technology: Fixed Phones, Cell Phones, SMS, Fax, E-mail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 Phone Uses: Mobile Banking and Payments in BD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524004"/>
          <a:ext cx="7924800" cy="5029195"/>
        </p:xfrm>
        <a:graphic>
          <a:graphicData uri="http://schemas.openxmlformats.org/drawingml/2006/table">
            <a:tbl>
              <a:tblPr/>
              <a:tblGrid>
                <a:gridCol w="736286"/>
                <a:gridCol w="4405798"/>
                <a:gridCol w="2782716"/>
              </a:tblGrid>
              <a:tr h="81651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b="1" dirty="0" smtClean="0">
                        <a:solidFill>
                          <a:srgbClr val="1D8C35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b="1" dirty="0" smtClean="0">
                          <a:solidFill>
                            <a:srgbClr val="1D8C35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</a:t>
                      </a:r>
                      <a:r>
                        <a:rPr lang="en-US" sz="1800" b="1" dirty="0">
                          <a:solidFill>
                            <a:srgbClr val="1D8C35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#</a:t>
                      </a:r>
                      <a:r>
                        <a:rPr lang="en-US" sz="1800" dirty="0">
                          <a:solidFill>
                            <a:srgbClr val="1D8C35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b="1" dirty="0" smtClean="0">
                        <a:solidFill>
                          <a:srgbClr val="1D8C35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b="1" dirty="0" smtClean="0">
                          <a:solidFill>
                            <a:srgbClr val="1D8C3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Bank </a:t>
                      </a:r>
                      <a:r>
                        <a:rPr lang="en-US" sz="1800" b="1" dirty="0">
                          <a:solidFill>
                            <a:srgbClr val="1D8C3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Name</a:t>
                      </a:r>
                      <a:r>
                        <a:rPr lang="en-US" sz="1800" dirty="0">
                          <a:solidFill>
                            <a:srgbClr val="1D8C3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b="1" dirty="0" smtClean="0">
                        <a:solidFill>
                          <a:srgbClr val="1D8C35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b="1" dirty="0" smtClean="0">
                          <a:solidFill>
                            <a:srgbClr val="1D8C3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Product </a:t>
                      </a:r>
                      <a:r>
                        <a:rPr lang="en-US" sz="1800" b="1" dirty="0">
                          <a:solidFill>
                            <a:srgbClr val="1D8C3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Name</a:t>
                      </a:r>
                      <a:r>
                        <a:rPr lang="en-US" sz="1800" dirty="0">
                          <a:solidFill>
                            <a:srgbClr val="1D8C3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14245" marR="14245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EE"/>
                    </a:solidFill>
                  </a:tcPr>
                </a:tc>
              </a:tr>
              <a:tr h="623229"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0000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err="1" smtClean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Duch-Bangla</a:t>
                      </a: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Bank Limited.</a:t>
                      </a:r>
                      <a:endParaRPr lang="en-US" sz="1800" dirty="0">
                        <a:solidFill>
                          <a:srgbClr val="0000CC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575757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Mobile-Banking</a:t>
                      </a:r>
                      <a:endParaRPr lang="en-US" sz="18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940"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0000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BRAC 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Bank Limited.</a:t>
                      </a:r>
                      <a:endParaRPr lang="en-US" sz="1800" dirty="0">
                        <a:solidFill>
                          <a:srgbClr val="0000CC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err="1" smtClean="0">
                          <a:solidFill>
                            <a:srgbClr val="575757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bKash</a:t>
                      </a:r>
                      <a:endParaRPr lang="en-US" sz="18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229"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0000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Prime 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Bank Limited.</a:t>
                      </a:r>
                      <a:endParaRPr lang="en-US" sz="1800" dirty="0">
                        <a:solidFill>
                          <a:srgbClr val="0000CC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err="1" smtClean="0">
                          <a:solidFill>
                            <a:srgbClr val="575757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EasyCash</a:t>
                      </a:r>
                      <a:endParaRPr lang="en-US" sz="18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940"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800" dirty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0000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err="1" smtClean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Islami</a:t>
                      </a: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Bank Bangladesh Limited.</a:t>
                      </a:r>
                      <a:endParaRPr lang="en-US" sz="1800" dirty="0">
                        <a:solidFill>
                          <a:srgbClr val="0000CC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err="1" smtClean="0">
                          <a:solidFill>
                            <a:srgbClr val="575757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mCash</a:t>
                      </a:r>
                      <a:endParaRPr lang="en-US" sz="18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940"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en-US" sz="1800" dirty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0000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Trust 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Bank</a:t>
                      </a:r>
                      <a:endParaRPr lang="en-US" sz="1800" dirty="0">
                        <a:solidFill>
                          <a:srgbClr val="0000CC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575757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Mobile </a:t>
                      </a:r>
                      <a:r>
                        <a:rPr lang="en-US" sz="1800" dirty="0">
                          <a:solidFill>
                            <a:srgbClr val="575757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Money</a:t>
                      </a:r>
                      <a:endParaRPr lang="en-US" sz="18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229"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en-US" sz="1800" dirty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u="none" strike="noStrike" dirty="0" smtClean="0">
                        <a:solidFill>
                          <a:srgbClr val="0000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u="none" strike="noStrike" dirty="0" smtClean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National </a:t>
                      </a:r>
                      <a:r>
                        <a:rPr lang="en-US" sz="1800" u="none" strike="noStrike" dirty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Credit and Commerce Bank Limited</a:t>
                      </a:r>
                      <a:endParaRPr lang="en-US" sz="1800" dirty="0">
                        <a:solidFill>
                          <a:srgbClr val="0000CC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err="1" smtClean="0">
                          <a:solidFill>
                            <a:srgbClr val="575757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SureCash</a:t>
                      </a:r>
                      <a:endParaRPr lang="en-US" sz="18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229"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r>
                        <a:rPr lang="en-US" sz="1800" dirty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0000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Dhaka 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Bank</a:t>
                      </a:r>
                      <a:endParaRPr lang="en-US" sz="1800" dirty="0">
                        <a:solidFill>
                          <a:srgbClr val="0000CC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575757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SMS </a:t>
                      </a:r>
                      <a:r>
                        <a:rPr lang="en-US" sz="1800" dirty="0">
                          <a:solidFill>
                            <a:srgbClr val="575757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Banking</a:t>
                      </a:r>
                      <a:endParaRPr lang="en-US" sz="18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940"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r>
                        <a:rPr lang="en-US" sz="1800" dirty="0">
                          <a:solidFill>
                            <a:srgbClr val="57575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0000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Mercantile 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Bank</a:t>
                      </a:r>
                      <a:endParaRPr lang="en-US" sz="1800" dirty="0">
                        <a:solidFill>
                          <a:srgbClr val="0000CC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endParaRPr lang="en-US" sz="1800" dirty="0" smtClean="0">
                        <a:solidFill>
                          <a:srgbClr val="575757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505"/>
                        </a:spcAft>
                      </a:pPr>
                      <a:r>
                        <a:rPr lang="en-US" sz="1800" dirty="0" smtClean="0">
                          <a:solidFill>
                            <a:srgbClr val="575757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Mobile </a:t>
                      </a:r>
                      <a:r>
                        <a:rPr lang="en-US" sz="1800" dirty="0">
                          <a:solidFill>
                            <a:srgbClr val="575757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Banking</a:t>
                      </a:r>
                      <a:endParaRPr lang="en-US" sz="18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6490" marR="56490" marT="14245" marB="14245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 Phone: Educational and Social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820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A study by the London School of Economics found that banning mobile phones in schools could increase pupils' academic performance, providing benefits equal to one extra week of schooling per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Phone: Health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effect of mobile phone radiation on human health is the subject of recent interest and study. </a:t>
            </a:r>
          </a:p>
          <a:p>
            <a:r>
              <a:rPr lang="en-US" dirty="0" smtClean="0"/>
              <a:t>Mobile phones use </a:t>
            </a:r>
            <a:r>
              <a:rPr lang="en-US" dirty="0" smtClean="0">
                <a:solidFill>
                  <a:srgbClr val="0000CC"/>
                </a:solidFill>
              </a:rPr>
              <a:t>electromagnetic radiation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0000CC"/>
                </a:solidFill>
              </a:rPr>
              <a:t>microwave range</a:t>
            </a:r>
            <a:r>
              <a:rPr lang="en-US" dirty="0" smtClean="0"/>
              <a:t>, which someone believe may be harmful to human health. </a:t>
            </a:r>
          </a:p>
          <a:p>
            <a:r>
              <a:rPr lang="en-US" dirty="0" smtClean="0"/>
              <a:t>A large research exists, both epidemiological and experimental, in </a:t>
            </a:r>
            <a:r>
              <a:rPr lang="en-US" dirty="0" smtClean="0">
                <a:solidFill>
                  <a:srgbClr val="0000CC"/>
                </a:solidFill>
              </a:rPr>
              <a:t>non-human animals</a:t>
            </a:r>
            <a:r>
              <a:rPr lang="en-US" dirty="0" smtClean="0"/>
              <a:t> and in </a:t>
            </a:r>
            <a:r>
              <a:rPr lang="en-US" dirty="0" smtClean="0">
                <a:solidFill>
                  <a:srgbClr val="0000CC"/>
                </a:solidFill>
              </a:rPr>
              <a:t>humans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majority of this research shows </a:t>
            </a:r>
            <a:r>
              <a:rPr lang="en-US" b="1" dirty="0" smtClean="0">
                <a:solidFill>
                  <a:srgbClr val="0000CC"/>
                </a:solidFill>
              </a:rPr>
              <a:t>no definite causative relationship between exposure to mobile phones and harmful biological effects in humans</a:t>
            </a:r>
            <a:r>
              <a:rPr lang="en-US" dirty="0" smtClean="0"/>
              <a:t>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On 31 May 2011, the World Health Organization stated that mobile phone use may possibly represent a long-term health risk.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Phone: Health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 recent studies have found an </a:t>
            </a:r>
            <a:r>
              <a:rPr lang="en-US" dirty="0" smtClean="0">
                <a:solidFill>
                  <a:srgbClr val="C00000"/>
                </a:solidFill>
              </a:rPr>
              <a:t>association between mobile phone use and certain kinds of brain and salivary gland tumors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Lennart Hardell  concluded that cell phone usage for at least ten years </a:t>
            </a:r>
            <a:r>
              <a:rPr lang="en-US" dirty="0" smtClean="0">
                <a:solidFill>
                  <a:srgbClr val="C00000"/>
                </a:solidFill>
              </a:rPr>
              <a:t>approximately doubles the risk of being diagnosed with a brain tumor</a:t>
            </a:r>
            <a:endParaRPr lang="en-US" dirty="0" smtClean="0"/>
          </a:p>
          <a:p>
            <a:r>
              <a:rPr lang="en-US" dirty="0" smtClean="0"/>
              <a:t>One study of past mobile phone use cited in the report showed a "40% increased risk for gliomas (brain cancer) in the highest category of heavy users (reported average: 30 minutes per day over a 10‐year).</a:t>
            </a:r>
            <a:endParaRPr lang="en-US" baseline="30000" dirty="0" smtClean="0"/>
          </a:p>
          <a:p>
            <a:r>
              <a:rPr lang="en-US" dirty="0" smtClean="0"/>
              <a:t>Certain countries, including France, have warned against the use of mobile phones by minors in particular, due to health risk uncertainties.</a:t>
            </a:r>
            <a:r>
              <a:rPr lang="en-US" baseline="30000" dirty="0" smtClean="0"/>
              <a:t> </a:t>
            </a:r>
          </a:p>
          <a:p>
            <a:r>
              <a:rPr lang="en-US" dirty="0" smtClean="0"/>
              <a:t>In May 2016 preliminary findings of a long-term study by the U.S. government suggested that radio-frequency (RF) radiation, the type emitted by </a:t>
            </a:r>
            <a:r>
              <a:rPr lang="en-US" dirty="0" err="1" smtClean="0"/>
              <a:t>cellphones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can cause cancer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SMS: Message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Mobile Application Part (MAP)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0000CC"/>
                </a:solidFill>
              </a:rPr>
              <a:t>=&gt;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SMSC</a:t>
            </a:r>
            <a:r>
              <a:rPr lang="en-US" dirty="0" smtClean="0"/>
              <a:t> (using  </a:t>
            </a:r>
            <a:r>
              <a:rPr lang="en-US" dirty="0" smtClean="0">
                <a:solidFill>
                  <a:srgbClr val="0000CC"/>
                </a:solidFill>
              </a:rPr>
              <a:t>SS7</a:t>
            </a:r>
            <a:r>
              <a:rPr lang="en-US" dirty="0" smtClean="0"/>
              <a:t> protocol).</a:t>
            </a:r>
            <a:r>
              <a:rPr lang="en-US" baseline="30000" dirty="0" smtClean="0"/>
              <a:t> </a:t>
            </a:r>
          </a:p>
          <a:p>
            <a:r>
              <a:rPr lang="en-US" dirty="0" smtClean="0"/>
              <a:t>Messages length 140 bytes (140 bytes * 8 bits / byte = 1120 bits). </a:t>
            </a:r>
          </a:p>
          <a:p>
            <a:r>
              <a:rPr lang="en-US" dirty="0" smtClean="0"/>
              <a:t>Short messages can be encoded using a variety of alphabets</a:t>
            </a:r>
          </a:p>
          <a:p>
            <a:endParaRPr lang="en-US" dirty="0" smtClean="0"/>
          </a:p>
          <a:p>
            <a:r>
              <a:rPr lang="en-US" dirty="0" smtClean="0"/>
              <a:t>Depending on which alphabet the subscriber has configured in the handset, this leads to the maximum individual short message sizes of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160 7-bit characters,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140 8-bit characters, or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70 16-bit characters.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Larger content can be sent using multiple messages,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SMS: Unreliability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SMS message delivery is not guaranteed, and many implementations provide no mechanism through which a sender can determine whether an SMS message has been delivered in a timely manner.</a:t>
            </a:r>
          </a:p>
          <a:p>
            <a:r>
              <a:rPr lang="en-US" dirty="0" smtClean="0"/>
              <a:t>SMS messages are generally treated as lower-priority traffic than voice, and various studies have shown that around </a:t>
            </a:r>
            <a:r>
              <a:rPr lang="en-US" dirty="0" smtClean="0">
                <a:solidFill>
                  <a:srgbClr val="FF0000"/>
                </a:solidFill>
              </a:rPr>
              <a:t>1% to 5% of messages are lost entirely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use of SMS as an emergency notification service in particular has been questioned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SMS: Flash 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 Flash SMS is a type of SMS that appears directly on the main screen without user interaction and is not automatically stored in the inbox.</a:t>
            </a:r>
          </a:p>
          <a:p>
            <a:r>
              <a:rPr lang="en-US" dirty="0" smtClean="0"/>
              <a:t>It can be useful in </a:t>
            </a:r>
            <a:r>
              <a:rPr lang="en-US" dirty="0" smtClean="0">
                <a:solidFill>
                  <a:srgbClr val="FF0000"/>
                </a:solidFill>
              </a:rPr>
              <a:t>emergencies</a:t>
            </a:r>
            <a:r>
              <a:rPr lang="en-US" dirty="0" smtClean="0"/>
              <a:t>, such as a </a:t>
            </a:r>
            <a:r>
              <a:rPr lang="en-US" dirty="0" smtClean="0">
                <a:solidFill>
                  <a:srgbClr val="FF0000"/>
                </a:solidFill>
              </a:rPr>
              <a:t>fire alarm</a:t>
            </a:r>
            <a:r>
              <a:rPr lang="en-US" dirty="0" smtClean="0"/>
              <a:t> or cases of confidentiality, as in delivering one-time passwords</a:t>
            </a:r>
          </a:p>
          <a:p>
            <a:endParaRPr lang="en-US" dirty="0" smtClean="0"/>
          </a:p>
          <a:p>
            <a:r>
              <a:rPr lang="en-US" dirty="0" smtClean="0"/>
              <a:t>GP showing balance after call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email?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eutraface Display Medium" pitchFamily="50" charset="0"/>
              </a:rPr>
              <a:t>Short for electronic mail</a:t>
            </a:r>
          </a:p>
          <a:p>
            <a:r>
              <a:rPr lang="en-US" dirty="0" smtClean="0">
                <a:latin typeface="Neutraface Display Medium" pitchFamily="50" charset="0"/>
              </a:rPr>
              <a:t>Send &amp; receive messages over the internet</a:t>
            </a:r>
            <a:endParaRPr lang="en-US" dirty="0" smtClean="0"/>
          </a:p>
        </p:txBody>
      </p:sp>
      <p:pic>
        <p:nvPicPr>
          <p:cNvPr id="4" name="Picture 5" descr="MCj041585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4953000" cy="367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email?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“E-mail is text-based mail sent via the computer from one person to another.”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“E-mail is an ideal method for sending documents already on your computer using attachments.”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“E-mail is a way to communicate with people as close as your office or as far away as the other side of the world.”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E-mail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E-mail serves exchange messages using the SMTP protocol.</a:t>
            </a:r>
          </a:p>
          <a:p>
            <a:endParaRPr lang="en-US" dirty="0"/>
          </a:p>
        </p:txBody>
      </p:sp>
      <p:pic>
        <p:nvPicPr>
          <p:cNvPr id="4" name="Picture 3" descr="Send Mai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2662085"/>
            <a:ext cx="4648200" cy="411971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8763000" cy="1676400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Communications Technology</a:t>
            </a:r>
            <a:r>
              <a:rPr lang="en-US" dirty="0" smtClean="0">
                <a:solidFill>
                  <a:srgbClr val="0000CC"/>
                </a:solidFill>
              </a:rPr>
              <a:t> –</a:t>
            </a:r>
            <a:r>
              <a:rPr lang="en-US" dirty="0" smtClean="0"/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the activity of designing, using and maintaining communication systems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an Effective E-mail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00"/>
                </a:solidFill>
              </a:rPr>
              <a:t>Selecting Your Audience Correctly </a:t>
            </a:r>
          </a:p>
          <a:p>
            <a:pPr lvl="1"/>
            <a:endParaRPr lang="en-US" sz="1400" dirty="0" smtClean="0">
              <a:solidFill>
                <a:srgbClr val="0000CC"/>
              </a:solidFill>
            </a:endParaRP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Who should be the main addressee </a:t>
            </a:r>
          </a:p>
          <a:p>
            <a:pPr lvl="1"/>
            <a:endParaRPr lang="en-US" dirty="0" smtClean="0">
              <a:solidFill>
                <a:srgbClr val="0000CC"/>
              </a:solidFill>
            </a:endParaRP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If you are replying to a message does reply go the to right address </a:t>
            </a:r>
          </a:p>
          <a:p>
            <a:pPr lvl="1"/>
            <a:endParaRPr lang="en-US" dirty="0" smtClean="0">
              <a:solidFill>
                <a:srgbClr val="0000CC"/>
              </a:solidFill>
            </a:endParaRP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Should my reply go just to the sender, or all or just some of the original recipients?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an Effective E-mail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Using Distribution Lists 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Composing Your Messages 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Make the heading meaningful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Keep each message short and clear. 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Start each message by stating its purpose/context 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Technology </a:t>
            </a:r>
          </a:p>
          <a:p>
            <a:pPr lvl="1"/>
            <a:r>
              <a:rPr lang="en-US" dirty="0" smtClean="0"/>
              <a:t>Phone, Cell Phone, Fax, SMS, E-mail</a:t>
            </a:r>
          </a:p>
          <a:p>
            <a:endParaRPr lang="en-US" dirty="0" smtClean="0"/>
          </a:p>
          <a:p>
            <a:r>
              <a:rPr lang="en-US" dirty="0" smtClean="0"/>
              <a:t>Most of the people using modern advancement of communication technology</a:t>
            </a:r>
          </a:p>
          <a:p>
            <a:endParaRPr lang="en-US" dirty="0" smtClean="0"/>
          </a:p>
          <a:p>
            <a:r>
              <a:rPr lang="en-US" dirty="0" smtClean="0"/>
              <a:t>We need to use communication technology properly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81400" y="2895600"/>
            <a:ext cx="2286000" cy="7620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3300"/>
                </a:solidFill>
                <a:latin typeface="Monotype Corsiva" pitchFamily="66" charset="0"/>
              </a:rPr>
              <a:t>Thank you!!!</a:t>
            </a:r>
            <a:endParaRPr lang="en-US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Technology: Example</a:t>
            </a:r>
            <a:endParaRPr lang="en-US" dirty="0"/>
          </a:p>
        </p:txBody>
      </p:sp>
      <p:pic>
        <p:nvPicPr>
          <p:cNvPr id="5" name="Picture 4" descr="slide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708660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Communication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Phone</a:t>
            </a: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Facsimile (Fax)</a:t>
            </a: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E-mail</a:t>
            </a:r>
          </a:p>
        </p:txBody>
      </p:sp>
      <p:pic>
        <p:nvPicPr>
          <p:cNvPr id="5" name="Picture 4" descr="d45-headon-v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293723"/>
            <a:ext cx="1981200" cy="1678077"/>
          </a:xfrm>
          <a:prstGeom prst="rect">
            <a:avLst/>
          </a:prstGeom>
        </p:spPr>
      </p:pic>
      <p:pic>
        <p:nvPicPr>
          <p:cNvPr id="6" name="Picture 5" descr="imagesM8GYV7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447800"/>
            <a:ext cx="1447800" cy="1447800"/>
          </a:xfrm>
          <a:prstGeom prst="rect">
            <a:avLst/>
          </a:prstGeom>
        </p:spPr>
      </p:pic>
      <p:pic>
        <p:nvPicPr>
          <p:cNvPr id="7" name="Picture 6" descr="Thermal-Transfer-Fax-Mach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048000"/>
            <a:ext cx="2971800" cy="1675232"/>
          </a:xfrm>
          <a:prstGeom prst="rect">
            <a:avLst/>
          </a:prstGeom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44958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Communication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38100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Texting, Instant messaging, SMS </a:t>
            </a: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Social networking, Tweeting, Blogging </a:t>
            </a: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Video conferencing. </a:t>
            </a:r>
          </a:p>
        </p:txBody>
      </p:sp>
      <p:pic>
        <p:nvPicPr>
          <p:cNvPr id="4" name="Picture 3" descr="641416289-stock-vector-a-vector-illustration-of-business-people-on-a-video-conference-in-the-office-220736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1075" y="4648200"/>
            <a:ext cx="2371725" cy="1686560"/>
          </a:xfrm>
          <a:prstGeom prst="rect">
            <a:avLst/>
          </a:prstGeom>
        </p:spPr>
      </p:pic>
      <p:pic>
        <p:nvPicPr>
          <p:cNvPr id="5" name="Picture 4" descr="Screen-shot-2011-08-15-at-08_46_22_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295400"/>
            <a:ext cx="1488855" cy="1524000"/>
          </a:xfrm>
          <a:prstGeom prst="rect">
            <a:avLst/>
          </a:prstGeom>
        </p:spPr>
      </p:pic>
      <p:pic>
        <p:nvPicPr>
          <p:cNvPr id="7" name="Picture 6" descr="socialmedia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895600"/>
            <a:ext cx="3048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of Mobile Phones</a:t>
            </a:r>
            <a:r>
              <a:rPr lang="en-US" dirty="0" smtClean="0">
                <a:sym typeface="Wingdings" pitchFamily="2" charset="2"/>
              </a:rPr>
              <a:t>Smartphone</a:t>
            </a:r>
            <a:endParaRPr lang="en-US" dirty="0">
              <a:sym typeface="Wingdings" pitchFamily="2" charset="2"/>
            </a:endParaRPr>
          </a:p>
        </p:txBody>
      </p:sp>
      <p:pic>
        <p:nvPicPr>
          <p:cNvPr id="5" name="Content Placeholder 4" descr="Mobile_phone_evolu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66850"/>
            <a:ext cx="5131130" cy="4857750"/>
          </a:xfrm>
        </p:spPr>
      </p:pic>
      <p:pic>
        <p:nvPicPr>
          <p:cNvPr id="4" name="Picture 3" descr="imagesM8GYV7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2275" y="4572000"/>
            <a:ext cx="2143125" cy="2143125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5943600" y="5257800"/>
            <a:ext cx="762000" cy="1066800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799"/>
            <a:ext cx="7467600" cy="495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Cell Phone Uses: While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Mobile phone use while driving is common, but controversial. </a:t>
            </a:r>
          </a:p>
          <a:p>
            <a:endParaRPr lang="en-US" dirty="0" smtClean="0"/>
          </a:p>
          <a:p>
            <a:r>
              <a:rPr lang="en-US" dirty="0" smtClean="0"/>
              <a:t>It is widely considered dangerous due to distracted driving.</a:t>
            </a:r>
          </a:p>
        </p:txBody>
      </p:sp>
      <p:pic>
        <p:nvPicPr>
          <p:cNvPr id="4" name="Picture 3" descr="1024px-Hand_held_phone_in_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447800"/>
            <a:ext cx="2743200" cy="2057400"/>
          </a:xfrm>
          <a:prstGeom prst="rect">
            <a:avLst/>
          </a:prstGeom>
        </p:spPr>
      </p:pic>
      <p:pic>
        <p:nvPicPr>
          <p:cNvPr id="5" name="Picture 4" descr="800px-NocellphonesSouthsidePlaceT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657600"/>
            <a:ext cx="2286000" cy="304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 Phone Uses : Mobile Banking and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648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many countries, mobile phones are used to provide </a:t>
            </a:r>
            <a:r>
              <a:rPr lang="en-US" dirty="0" smtClean="0">
                <a:solidFill>
                  <a:srgbClr val="FF0000"/>
                </a:solidFill>
              </a:rPr>
              <a:t>mobile banking services</a:t>
            </a:r>
            <a:r>
              <a:rPr lang="en-US" dirty="0" smtClean="0"/>
              <a:t>, which may include</a:t>
            </a:r>
          </a:p>
          <a:p>
            <a:pPr lvl="1"/>
            <a:r>
              <a:rPr lang="en-US" dirty="0" smtClean="0"/>
              <a:t> the ability to transfer cash payments by secure SMS text message. </a:t>
            </a:r>
          </a:p>
          <a:p>
            <a:pPr lvl="1"/>
            <a:r>
              <a:rPr lang="en-US" dirty="0" smtClean="0"/>
              <a:t>Mobile payments were first </a:t>
            </a:r>
            <a:r>
              <a:rPr lang="en-US" dirty="0" err="1" smtClean="0"/>
              <a:t>trialled</a:t>
            </a:r>
            <a:r>
              <a:rPr lang="en-US" dirty="0" smtClean="0"/>
              <a:t> in Finland in 1998 with SMS payments. </a:t>
            </a:r>
          </a:p>
          <a:p>
            <a:r>
              <a:rPr lang="en-US" dirty="0" smtClean="0"/>
              <a:t>Some mobile phones can make mobile payments</a:t>
            </a:r>
          </a:p>
        </p:txBody>
      </p:sp>
      <p:pic>
        <p:nvPicPr>
          <p:cNvPr id="4" name="Picture 3" descr="Screen-shot-2011-08-15-at-08_46_22_pn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799" y="1447800"/>
            <a:ext cx="3217889" cy="2133600"/>
          </a:xfrm>
          <a:prstGeom prst="rect">
            <a:avLst/>
          </a:prstGeom>
        </p:spPr>
      </p:pic>
      <p:pic>
        <p:nvPicPr>
          <p:cNvPr id="5" name="Picture 4" descr="mobile-banking_BD20150527110845-900x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419600"/>
            <a:ext cx="3448050" cy="2156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950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Communication Technology: Fixed Phones, Cell Phones, SMS, Fax, E-mail</vt:lpstr>
      <vt:lpstr>Communication Technology</vt:lpstr>
      <vt:lpstr>Communication Technology: Example</vt:lpstr>
      <vt:lpstr>Types of Communication Technology</vt:lpstr>
      <vt:lpstr>Types of Communication Technology</vt:lpstr>
      <vt:lpstr>Evolution of Mobile PhonesSmartphone</vt:lpstr>
      <vt:lpstr>Cell Phone Technology</vt:lpstr>
      <vt:lpstr>Cell Phone Uses: While Driving</vt:lpstr>
      <vt:lpstr>Cell Phone Uses : Mobile Banking and Payment</vt:lpstr>
      <vt:lpstr>Cell Phone Uses: Mobile Banking and Payments in BD</vt:lpstr>
      <vt:lpstr>Cell Phone: Educational and Social Impact</vt:lpstr>
      <vt:lpstr>Cell Phone: Health Effects</vt:lpstr>
      <vt:lpstr>Cell Phone: Health Effects</vt:lpstr>
      <vt:lpstr>SMS: Message Size</vt:lpstr>
      <vt:lpstr>SMS: Unreliability</vt:lpstr>
      <vt:lpstr>SMS: Flash SMS</vt:lpstr>
      <vt:lpstr>What is email?</vt:lpstr>
      <vt:lpstr>What is email?</vt:lpstr>
      <vt:lpstr>How E-mail Works?</vt:lpstr>
      <vt:lpstr>How to Make an Effective E-mail ?</vt:lpstr>
      <vt:lpstr>How to Make an Effective E-mail ?</vt:lpstr>
      <vt:lpstr>Summary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Technology: Fixed Phones, Cell Phones, SMS, Fax, E-mail</dc:title>
  <dc:creator>KunoLab</dc:creator>
  <cp:lastModifiedBy>KunoLab</cp:lastModifiedBy>
  <cp:revision>1</cp:revision>
  <dcterms:created xsi:type="dcterms:W3CDTF">2017-05-11T07:18:57Z</dcterms:created>
  <dcterms:modified xsi:type="dcterms:W3CDTF">2017-05-11T07:26:13Z</dcterms:modified>
</cp:coreProperties>
</file>