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79" r:id="rId4"/>
    <p:sldId id="280" r:id="rId5"/>
    <p:sldId id="281" r:id="rId6"/>
    <p:sldId id="260" r:id="rId7"/>
    <p:sldId id="282" r:id="rId8"/>
    <p:sldId id="283" r:id="rId9"/>
    <p:sldId id="261" r:id="rId10"/>
    <p:sldId id="262" r:id="rId11"/>
    <p:sldId id="268" r:id="rId12"/>
    <p:sldId id="263" r:id="rId13"/>
    <p:sldId id="269" r:id="rId14"/>
    <p:sldId id="264" r:id="rId15"/>
    <p:sldId id="265" r:id="rId16"/>
    <p:sldId id="270" r:id="rId17"/>
    <p:sldId id="271" r:id="rId18"/>
    <p:sldId id="277" r:id="rId19"/>
    <p:sldId id="272" r:id="rId20"/>
    <p:sldId id="278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8" y="90"/>
      </p:cViewPr>
      <p:guideLst>
        <p:guide orient="horz" pos="2208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23E1-03ED-4F54-8A2E-EFC2D1AD2DA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7B3F8-F76E-49D3-845F-D192DE25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5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8228-1152-4F0F-B0A0-B5E7E1FFEF57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21C4-E767-45DA-9849-D34F8D572816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BD3-371C-40F7-83AB-605F7B2687A8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DE6-52AE-4304-8C3B-149B8171AF8D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2F32-CE06-4D2B-996E-1738126B25F3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14D0-1DD7-465F-83B6-22660BF307B2}" type="datetime5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22F0-3976-40F9-9085-2848B37948CE}" type="datetime5">
              <a:rPr lang="en-US" smtClean="0"/>
              <a:t>27-Oct-20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ECC3-FDBC-4528-93B1-3720835D9BBC}" type="datetime5">
              <a:rPr lang="en-US" smtClean="0"/>
              <a:t>27-Oct-20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4443-048B-4D7C-BE80-CB5D3DF86F08}" type="datetime5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A698-2AD0-4BDD-9CF5-2107DDCBFDA0}" type="datetime5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1B29-28EB-452E-AA93-B1E01E054894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9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21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0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176981" y="170514"/>
            <a:ext cx="11665974" cy="6068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958">
            <a:off x="188181" y="1048269"/>
            <a:ext cx="7156734" cy="23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9884" y="1426057"/>
                <a:ext cx="11562734" cy="68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    আবার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÷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b="1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400" b="1" dirty="0"/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4" y="1426057"/>
                <a:ext cx="11562734" cy="685509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6193" y="2873491"/>
                <a:ext cx="11361173" cy="13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.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. .  .  . .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. . .  . . .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x . X . X .  . . {(m-n)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সংখ্যক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যখন</a:t>
                </a:r>
                <a:r>
                  <a:rPr lang="en-US" sz="2000" dirty="0">
                    <a:solidFill>
                      <a:srgbClr val="002060"/>
                    </a:solidFill>
                  </a:rPr>
                  <a:t>   m</a:t>
                </a:r>
                <a:r>
                  <a:rPr lang="en-US" sz="2000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&gt;n}</a:t>
                </a:r>
                <a14:m>
                  <m:oMath xmlns:m="http://schemas.openxmlformats.org/officeDocument/2006/math">
                    <m:r>
                      <a:rPr lang="en-US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  <a:latin typeface="Microsoft JhengHei UI" panose="020B0604030504040204" pitchFamily="34" charset="-120"/>
                </a:endParaRPr>
              </a:p>
              <a:p>
                <a:pPr algn="ctr"/>
                <a:r>
                  <a:rPr lang="bn-IN" sz="2000" dirty="0">
                    <a:solidFill>
                      <a:srgbClr val="002060"/>
                    </a:solidFill>
                  </a:rPr>
                  <a:t>                                                            </a:t>
                </a:r>
                <a:r>
                  <a:rPr lang="en-US" sz="2000" dirty="0">
                    <a:solidFill>
                      <a:srgbClr val="002060"/>
                    </a:solidFill>
                  </a:rPr>
                  <a:t>{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লব</a:t>
                </a:r>
                <a:r>
                  <a:rPr lang="en-US" sz="2000" dirty="0">
                    <a:solidFill>
                      <a:srgbClr val="002060"/>
                    </a:solidFill>
                  </a:rPr>
                  <a:t> ও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হর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nসংখ্যক</a:t>
                </a:r>
                <a:r>
                  <a:rPr lang="en-US" sz="2000" dirty="0">
                    <a:solidFill>
                      <a:srgbClr val="002060"/>
                    </a:solidFill>
                  </a:rPr>
                  <a:t>  x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অপসারণ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করে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পাই</a:t>
                </a:r>
                <a:r>
                  <a:rPr lang="en-US" sz="2000" dirty="0">
                    <a:solidFill>
                      <a:srgbClr val="002060"/>
                    </a:solidFill>
                  </a:rPr>
                  <a:t>}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একই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ভাবে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÷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,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যখন</a:t>
                </a:r>
                <a:r>
                  <a:rPr lang="en-US" sz="2000" dirty="0">
                    <a:solidFill>
                      <a:srgbClr val="002060"/>
                    </a:solidFill>
                  </a:rPr>
                  <a:t> n</a:t>
                </a:r>
                <a:r>
                  <a:rPr lang="en-US" sz="2000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&gt;m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3" y="2873491"/>
                <a:ext cx="11361173" cy="1391471"/>
              </a:xfrm>
              <a:prstGeom prst="rect">
                <a:avLst/>
              </a:prstGeom>
              <a:blipFill>
                <a:blip r:embed="rId5"/>
                <a:stretch>
                  <a:fillRect l="-376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274142" y="128753"/>
            <a:ext cx="5247967" cy="425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B11BE-8EC4-4AFA-80FD-FA44D65B21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-1" r="10922" b="-5604"/>
          <a:stretch/>
        </p:blipFill>
        <p:spPr>
          <a:xfrm>
            <a:off x="1161535" y="670565"/>
            <a:ext cx="9341708" cy="5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AC671-D8E3-43F4-835E-BB1693ACAD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r="16004" b="17436"/>
          <a:stretch/>
        </p:blipFill>
        <p:spPr>
          <a:xfrm>
            <a:off x="1754659" y="2227329"/>
            <a:ext cx="8068963" cy="4379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4696C1-6307-4A3A-A059-3725ABC7D0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49" y="4890907"/>
            <a:ext cx="9022862" cy="12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B050"/>
                </a:solidFill>
              </a:rPr>
              <a:t>27-Oct-20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8969" y="6245816"/>
            <a:ext cx="11913031" cy="60739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</a:t>
            </a:r>
            <a:r>
              <a:rPr lang="bn-IN" sz="2000" b="1" dirty="0">
                <a:solidFill>
                  <a:srgbClr val="00B050"/>
                </a:solidFill>
              </a:rPr>
              <a:t> -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2373005"/>
                <a:ext cx="9795387" cy="142167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সমাধাণঃ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bn-IN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১।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bn-IN" sz="4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4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=2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3005"/>
                <a:ext cx="9795387" cy="1421671"/>
              </a:xfrm>
              <a:prstGeom prst="rect">
                <a:avLst/>
              </a:prstGeom>
              <a:blipFill>
                <a:blip r:embed="rId2"/>
                <a:stretch>
                  <a:fillRect l="-2242" t="-3004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1925" y="5123829"/>
                <a:ext cx="9751662" cy="10889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৩</a:t>
                </a:r>
                <a:r>
                  <a:rPr lang="en-US" sz="4000" b="0" dirty="0"/>
                  <a:t>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×(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/>
                  <a:t>=1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5" y="5123829"/>
                <a:ext cx="9751662" cy="1088952"/>
              </a:xfrm>
              <a:prstGeom prst="rect">
                <a:avLst/>
              </a:prstGeom>
              <a:blipFill>
                <a:blip r:embed="rId3"/>
                <a:stretch>
                  <a:fillRect l="-2251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38201" y="1405507"/>
                <a:ext cx="9795386" cy="8624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১</m:t>
                    </m:r>
                    <m:r>
                      <a:rPr lang="bn-IN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।</m:t>
                    </m:r>
                    <m:r>
                      <a:rPr lang="bn-IN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bn-IN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bn-IN" sz="3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</a:t>
                </a:r>
                <a:r>
                  <a:rPr lang="bn-I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sSup>
                          <m:sSupPr>
                            <m:ctrlPr>
                              <a:rPr lang="bn-IN" sz="32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32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405507"/>
                <a:ext cx="9795386" cy="862416"/>
              </a:xfrm>
              <a:prstGeom prst="rect">
                <a:avLst/>
              </a:prstGeom>
              <a:blipFill>
                <a:blip r:embed="rId4"/>
                <a:stretch>
                  <a:fillRect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02458" y="1339833"/>
                <a:ext cx="5067946" cy="889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×(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58" y="1339833"/>
                <a:ext cx="5067946" cy="889603"/>
              </a:xfrm>
              <a:prstGeom prst="rect">
                <a:avLst/>
              </a:prstGeom>
              <a:blipFill>
                <a:blip r:embed="rId5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81925" y="3957300"/>
                <a:ext cx="9751662" cy="105599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sSup>
                          <m:sSupPr>
                            <m:ctrlPr>
                              <a:rPr lang="bn-IN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40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4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40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5" y="3957300"/>
                <a:ext cx="9751662" cy="1055995"/>
              </a:xfrm>
              <a:prstGeom prst="rect">
                <a:avLst/>
              </a:prstGeom>
              <a:blipFill>
                <a:blip r:embed="rId6"/>
                <a:stretch>
                  <a:fillRect l="-2251" b="-16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269E4C6-FDB2-4C42-AB7B-F5A51E41DC2F}"/>
              </a:ext>
            </a:extLst>
          </p:cNvPr>
          <p:cNvGrpSpPr/>
          <p:nvPr/>
        </p:nvGrpSpPr>
        <p:grpSpPr>
          <a:xfrm>
            <a:off x="881925" y="170684"/>
            <a:ext cx="9751661" cy="822982"/>
            <a:chOff x="881925" y="170684"/>
            <a:chExt cx="9751661" cy="8229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4351315" y="320565"/>
                  <a:ext cx="6282271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IN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এবং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𝒎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𝒎</m:t>
                          </m:r>
                          <m: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sup>
                      </m:sSup>
                    </m:oMath>
                  </a14:m>
                  <a:r>
                    <a:rPr lang="bn-IN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এর </a:t>
                  </a:r>
                  <a:r>
                    <a:rPr lang="bn-IN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প্রয়োগ</a:t>
                  </a:r>
                  <a:endParaRPr 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315" y="320565"/>
                  <a:ext cx="6282271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5294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881925" y="170684"/>
                  <a:ext cx="3469391" cy="82298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যখন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যখন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m:rPr>
                                <m:nor/>
                              </m:rPr>
                              <a:rPr lang="bn-IN" b="1" dirty="0"/>
                              <m:t> </m:t>
                            </m:r>
                          </m:e>
                        </m:mr>
                      </m:m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925" y="170684"/>
                  <a:ext cx="3469391" cy="8229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46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347884" y="95865"/>
            <a:ext cx="5247967" cy="747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8AEDA6-6BEE-413D-BB67-51EC049B1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" r="8463" b="-10714"/>
          <a:stretch/>
        </p:blipFill>
        <p:spPr>
          <a:xfrm>
            <a:off x="998621" y="1217510"/>
            <a:ext cx="10118558" cy="587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26069F-435B-479B-90CC-713C3A8FA9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8032" b="10047"/>
          <a:stretch/>
        </p:blipFill>
        <p:spPr>
          <a:xfrm>
            <a:off x="1323473" y="2189480"/>
            <a:ext cx="9529011" cy="493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E09E6-1BB5-4282-8BFF-A36D9289BC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r="9237" b="892"/>
          <a:stretch/>
        </p:blipFill>
        <p:spPr>
          <a:xfrm>
            <a:off x="1143000" y="3505200"/>
            <a:ext cx="9709484" cy="25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2060"/>
                </a:solidFill>
              </a:rPr>
              <a:t>27-Oct-20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447" y="6356350"/>
            <a:ext cx="11546238" cy="457599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-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819" y="191190"/>
                <a:ext cx="10374365" cy="10156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bn-I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𝒎𝒏</m:t>
                        </m:r>
                      </m:sup>
                    </m:sSup>
                  </m:oMath>
                </a14:m>
                <a:r>
                  <a:rPr lang="bn-IN" sz="6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প্রয়োগ</a:t>
                </a:r>
                <a:endParaRPr lang="en-US" sz="6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19" y="191190"/>
                <a:ext cx="10374365" cy="1015663"/>
              </a:xfrm>
              <a:prstGeom prst="rect">
                <a:avLst/>
              </a:prstGeom>
              <a:blipFill>
                <a:blip r:embed="rId3"/>
                <a:stretch>
                  <a:fillRect t="-16766" b="-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447" y="2685772"/>
                <a:ext cx="10926305" cy="8697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সমাধাণ.১)  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f>
                          <m:f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= 125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7" y="2685772"/>
                <a:ext cx="10926305" cy="869725"/>
              </a:xfrm>
              <a:prstGeom prst="rect">
                <a:avLst/>
              </a:prstGeom>
              <a:blipFill>
                <a:blip r:embed="rId4"/>
                <a:stretch>
                  <a:fillRect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80447" y="1696735"/>
                <a:ext cx="5300921" cy="9337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</a:t>
                </a:r>
                <a:r>
                  <a:rPr lang="en-US" sz="4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.১। </a:t>
                </a:r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7" y="1696735"/>
                <a:ext cx="5300921" cy="933717"/>
              </a:xfrm>
              <a:prstGeom prst="rect">
                <a:avLst/>
              </a:prstGeom>
              <a:blipFill>
                <a:blip r:embed="rId5"/>
                <a:stretch>
                  <a:fillRect b="-2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631" y="3748424"/>
                <a:ext cx="11530740" cy="25668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সমাধাণঃ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২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b="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800" dirty="0"/>
                  <a:t>(</a:t>
                </a:r>
                <a:r>
                  <a:rPr lang="bn-IN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bn-IN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IN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4000" b="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1" y="3748424"/>
                <a:ext cx="11530740" cy="2566857"/>
              </a:xfrm>
              <a:prstGeom prst="rect">
                <a:avLst/>
              </a:prstGeom>
              <a:blipFill>
                <a:blip r:embed="rId6"/>
                <a:stretch>
                  <a:fillRect l="-1850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747387" y="1724727"/>
                <a:ext cx="4819973" cy="8604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প্রশ্নঃ ২।</a:t>
                </a:r>
                <a:r>
                  <a:rPr lang="bn-I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bn-IN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387" y="1724727"/>
                <a:ext cx="4819973" cy="860428"/>
              </a:xfrm>
              <a:prstGeom prst="rect">
                <a:avLst/>
              </a:prstGeom>
              <a:blipFill>
                <a:blip r:embed="rId7"/>
                <a:stretch>
                  <a:fillRect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67" y="1209368"/>
                <a:ext cx="12059265" cy="183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r>
                  <a:rPr lang="en-US" sz="2800" b="1" dirty="0"/>
                  <a:t>          =(3 . 3 .3 .3 .3 .3 .3 .3 )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2800" b="1" i="0" dirty="0">
                  <a:latin typeface="Cambria Math" panose="02040503050406030204" pitchFamily="18" charset="0"/>
                </a:endParaRPr>
              </a:p>
              <a:p>
                <a:r>
                  <a:rPr lang="en-US" sz="2800" b="1" dirty="0"/>
                  <a:t>     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" y="1209368"/>
                <a:ext cx="12059265" cy="1835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319677"/>
                <a:ext cx="1189703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. . . . . .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sz="3200" b="1" i="1" dirty="0">
                  <a:solidFill>
                    <a:srgbClr val="002060"/>
                  </a:solidFill>
                  <a:latin typeface="Vindabody"/>
                  <a:ea typeface="Verdana" panose="020B0604030504040204" pitchFamily="34" charset="0"/>
                </a:endParaRP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   ={x . X . X . . . . .x( m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সংখ্যক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   )} × { Y . Y . Y . . . . . .y ( m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সংখ্যক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 )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 </a:t>
                </a:r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2060"/>
                  </a:solidFill>
                  <a:latin typeface="Vindabody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9677"/>
                <a:ext cx="11897032" cy="2062103"/>
              </a:xfrm>
              <a:prstGeom prst="rect">
                <a:avLst/>
              </a:prstGeom>
              <a:blipFill>
                <a:blip r:embed="rId3"/>
                <a:stretch>
                  <a:fillRect l="-1281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8200" y="3392473"/>
                <a:ext cx="10338619" cy="460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X ও y </a:t>
                </a:r>
                <a:r>
                  <a:rPr lang="en-US" sz="2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দুটি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বাস্তব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সংখ্যা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এবং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m  </a:t>
                </a:r>
                <a:r>
                  <a:rPr lang="en-US" sz="2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একটি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ধনাত্মক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পূর্ণসংখ্যা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হলে</a:t>
                </a:r>
                <a:r>
                  <a: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কী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হবে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দেখি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92473"/>
                <a:ext cx="10338619" cy="460191"/>
              </a:xfrm>
              <a:prstGeom prst="rect">
                <a:avLst/>
              </a:prstGeom>
              <a:blipFill>
                <a:blip r:embed="rId4"/>
                <a:stretch>
                  <a:fillRect l="-649" t="-133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8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5376" r="11451" b="80215"/>
          <a:stretch/>
        </p:blipFill>
        <p:spPr>
          <a:xfrm>
            <a:off x="1406013" y="547284"/>
            <a:ext cx="9202993" cy="988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8924" r="17380" b="71183"/>
          <a:stretch/>
        </p:blipFill>
        <p:spPr>
          <a:xfrm>
            <a:off x="294969" y="1626108"/>
            <a:ext cx="11371006" cy="67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960" r="18226" b="55556"/>
          <a:stretch/>
        </p:blipFill>
        <p:spPr>
          <a:xfrm>
            <a:off x="427702" y="2609010"/>
            <a:ext cx="11707761" cy="93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43656" r="17984" b="19570"/>
          <a:stretch/>
        </p:blipFill>
        <p:spPr>
          <a:xfrm>
            <a:off x="0" y="3872180"/>
            <a:ext cx="12078928" cy="22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2060"/>
                </a:solidFill>
              </a:rPr>
              <a:t>27-Oct-20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4181" y="6356350"/>
            <a:ext cx="11341509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Sark</a:t>
            </a:r>
            <a:r>
              <a:rPr lang="bn-IN" sz="2000" b="1" dirty="0">
                <a:solidFill>
                  <a:srgbClr val="002060"/>
                </a:solidFill>
              </a:rPr>
              <a:t>-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139" y="332511"/>
                <a:ext cx="11444734" cy="100521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সূত্র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𝒙𝒚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 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𝒚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</m:t>
                            </m:r>
                          </m:sup>
                        </m:sSup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প্রয়োগ</a:t>
                </a:r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9" y="332511"/>
                <a:ext cx="11444734" cy="1005212"/>
              </a:xfrm>
              <a:prstGeom prst="rect">
                <a:avLst/>
              </a:prstGeom>
              <a:blipFill>
                <a:blip r:embed="rId2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4181" y="1875927"/>
                <a:ext cx="108572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1125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1" y="1875927"/>
                <a:ext cx="10857271" cy="553998"/>
              </a:xfrm>
              <a:prstGeom prst="rect">
                <a:avLst/>
              </a:prstGeom>
              <a:blipFill>
                <a:blip r:embed="rId3"/>
                <a:stretch>
                  <a:fillRect l="-2527" t="-23077" b="-5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3265" y="3707230"/>
                <a:ext cx="10159101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সমাধাণঃ</a:t>
                </a:r>
                <a:r>
                  <a:rPr lang="bn-IN" sz="4000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65" y="3707230"/>
                <a:ext cx="10159101" cy="1052339"/>
              </a:xfrm>
              <a:prstGeom prst="rect">
                <a:avLst/>
              </a:prstGeom>
              <a:blipFill>
                <a:blip r:embed="rId4"/>
                <a:stretch>
                  <a:fillRect l="-2100"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2" y="129202"/>
            <a:ext cx="3714750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445" y="2775868"/>
                <a:ext cx="11282516" cy="2756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পাঠ্য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বই</a:t>
                </a:r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অনুঃ</a:t>
                </a:r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৪.১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এর</a:t>
                </a:r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 নং-১১</a:t>
                </a:r>
              </a:p>
              <a:p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bn-IN" sz="4800" b="1" dirty="0"/>
                  <a:t>প্রমাণ কর যে, </a:t>
                </a:r>
                <a:r>
                  <a:rPr lang="en-US" sz="4800" b="1" dirty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bn-I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bn-I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/>
              </a:p>
              <a:p>
                <a:endParaRPr lang="en-US" sz="48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2775868"/>
                <a:ext cx="11282516" cy="2756204"/>
              </a:xfrm>
              <a:prstGeom prst="rect">
                <a:avLst/>
              </a:prstGeom>
              <a:blipFill>
                <a:blip r:embed="rId3"/>
                <a:stretch>
                  <a:fillRect l="-2431" t="-6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0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07" y="935553"/>
            <a:ext cx="11090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01820"/>
            <a:ext cx="5314950" cy="933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691" y="2192506"/>
            <a:ext cx="619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Vindabody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729" y="935553"/>
                <a:ext cx="11282516" cy="5289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 startAt="11"/>
                </a:pPr>
                <a:r>
                  <a:rPr lang="bn-IN" sz="2400" b="1" dirty="0"/>
                  <a:t>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b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bn-I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/>
              </a:p>
              <a:p>
                <a:pPr algn="ctr"/>
                <a:r>
                  <a:rPr lang="en-US" sz="3600" b="1" dirty="0" err="1"/>
                  <a:t>বামপক্ষ</a:t>
                </a:r>
                <a:r>
                  <a:rPr lang="en-US" sz="3600" b="1" dirty="0"/>
                  <a:t>=</a:t>
                </a:r>
                <a:r>
                  <a:rPr lang="bn-IN" sz="36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bn-I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bn-I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p>
                            </m:sSup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endParaRPr lang="bn-IN" sz="3600" b="1" dirty="0"/>
              </a:p>
              <a:p>
                <a:pPr algn="ctr"/>
                <a:r>
                  <a:rPr lang="bn-IN" sz="3600" b="1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. (</m:t>
                    </m:r>
                    <m:sSup>
                      <m:sSupPr>
                        <m:ctrlPr>
                          <a:rPr lang="bn-I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.(</m:t>
                    </m:r>
                    <m:sSup>
                      <m:sSupPr>
                        <m:ctrlPr>
                          <a:rPr lang="bn-I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endParaRPr lang="en-US" sz="3600" b="1" dirty="0"/>
              </a:p>
              <a:p>
                <a:pPr algn="ctr"/>
                <a:r>
                  <a:rPr lang="en-US" sz="36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𝑳𝒎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𝒎𝒏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𝒎𝑳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𝒏𝑳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𝒎𝒍</m:t>
                        </m:r>
                      </m:sup>
                    </m:sSup>
                  </m:oMath>
                </a14:m>
                <a:endParaRPr lang="en-US" sz="3600" b="1" dirty="0"/>
              </a:p>
              <a:p>
                <a:pPr algn="ctr"/>
                <a:r>
                  <a:rPr lang="en-US" sz="36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𝑳𝒎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𝒎𝑳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𝒏𝑳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𝒎𝑳</m:t>
                        </m:r>
                      </m:sup>
                    </m:sSup>
                  </m:oMath>
                </a14:m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6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dirty="0"/>
              </a:p>
              <a:p>
                <a:pPr algn="ctr"/>
                <a:r>
                  <a:rPr lang="en-US" sz="3600" b="1" dirty="0"/>
                  <a:t>=1   </a:t>
                </a:r>
                <a:r>
                  <a:rPr lang="en-US" sz="3600" b="1" dirty="0" err="1"/>
                  <a:t>ডানপক্ষ</a:t>
                </a:r>
                <a:r>
                  <a:rPr lang="en-US" sz="3600" b="1" dirty="0"/>
                  <a:t>  </a:t>
                </a:r>
              </a:p>
              <a:p>
                <a:pPr algn="ctr"/>
                <a:r>
                  <a:rPr lang="en-US" sz="3600" b="1" dirty="0"/>
                  <a:t>  </a:t>
                </a:r>
                <a:r>
                  <a:rPr lang="en-US" sz="36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bn-IN" sz="3600" b="1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bn-I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bn-I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IN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p>
                            </m:sSup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/>
                  <a:t>  (</a:t>
                </a:r>
                <a:r>
                  <a:rPr lang="en-US" sz="3600" b="1" dirty="0" err="1"/>
                  <a:t>প্রমাণিত</a:t>
                </a:r>
                <a:r>
                  <a:rPr lang="en-US" sz="3600" b="1" dirty="0"/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9" y="935553"/>
                <a:ext cx="11282516" cy="5289012"/>
              </a:xfrm>
              <a:prstGeom prst="rect">
                <a:avLst/>
              </a:prstGeom>
              <a:blipFill>
                <a:blip r:embed="rId3"/>
                <a:stretch>
                  <a:fillRect l="-864" b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82845" y="6356349"/>
            <a:ext cx="4114800" cy="365125"/>
          </a:xfrm>
        </p:spPr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4267200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7989BB-82CA-4B8E-9D04-6EE2E05EE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r="63900" b="12656"/>
          <a:stretch/>
        </p:blipFill>
        <p:spPr>
          <a:xfrm>
            <a:off x="1668162" y="2265667"/>
            <a:ext cx="8654934" cy="24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914401" y="3581400"/>
            <a:ext cx="10751573" cy="2642558"/>
          </a:xfrm>
          <a:prstGeom prst="rect">
            <a:avLst/>
          </a:prstGeom>
        </p:spPr>
      </p:pic>
      <p:pic>
        <p:nvPicPr>
          <p:cNvPr id="6" name="Picture 5" descr="20200214_230223.jpg"/>
          <p:cNvPicPr>
            <a:picLocks noChangeAspect="1"/>
          </p:cNvPicPr>
          <p:nvPr/>
        </p:nvPicPr>
        <p:blipFill rotWithShape="1">
          <a:blip r:embed="rId3"/>
          <a:srcRect l="21007" t="14336" r="54470" b="23445"/>
          <a:stretch/>
        </p:blipFill>
        <p:spPr>
          <a:xfrm>
            <a:off x="4424807" y="193266"/>
            <a:ext cx="4332985" cy="2561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3FCA83-B6E7-41F5-BD8D-A63C1980C3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1" b="7584"/>
          <a:stretch/>
        </p:blipFill>
        <p:spPr>
          <a:xfrm>
            <a:off x="815801" y="2002399"/>
            <a:ext cx="7365673" cy="29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/>
              <a:t>27-Oct-20</a:t>
            </a:fld>
            <a:endParaRPr lang="en-US" sz="1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3961" y="6356350"/>
            <a:ext cx="1159223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 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04787"/>
            <a:ext cx="5924550" cy="962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758523"/>
            <a:ext cx="10987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Vindabody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  </a:t>
            </a:r>
            <a:endParaRPr lang="en-US" sz="32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38DB61-BB9B-416E-95D9-5C6554B32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862" b="955"/>
          <a:stretch/>
        </p:blipFill>
        <p:spPr>
          <a:xfrm>
            <a:off x="838200" y="1380567"/>
            <a:ext cx="4724401" cy="4057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6E1D93-3D57-4081-8B79-54A286A9C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56" r="21290" b="3373"/>
          <a:stretch/>
        </p:blipFill>
        <p:spPr>
          <a:xfrm>
            <a:off x="6374085" y="1676564"/>
            <a:ext cx="4640178" cy="39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34" y="249340"/>
            <a:ext cx="4152900" cy="1285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949" y="1769806"/>
                <a:ext cx="11474245" cy="454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 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/>
                  <a:t> 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/>
                  <a:t>  R=log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bn-IN" sz="3200" b="1" dirty="0"/>
                  <a:t> এর আলোকে ১-৪ নং প্রশ্নের উত্তর দাও।</a:t>
                </a:r>
                <a:endParaRPr lang="en-US" sz="3200" b="1" dirty="0"/>
              </a:p>
              <a:p>
                <a:r>
                  <a:rPr lang="en-US" sz="3200" b="1" dirty="0"/>
                  <a:t>১</a:t>
                </a:r>
                <a:r>
                  <a:rPr lang="bn-IN" sz="3200" b="1" dirty="0"/>
                  <a:t>)</a:t>
                </a:r>
                <a:r>
                  <a:rPr lang="en-US" sz="3200" b="1" dirty="0"/>
                  <a:t>  M  </a:t>
                </a:r>
                <a:r>
                  <a:rPr lang="en-US" sz="3200" b="1" dirty="0" err="1"/>
                  <a:t>এর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সরল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ফল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কত</a:t>
                </a:r>
                <a:r>
                  <a:rPr lang="en-US" sz="3200" b="1" dirty="0"/>
                  <a:t> ?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N</a:t>
                </a:r>
                <a:r>
                  <a:rPr lang="bn-IN" sz="3200" b="1" dirty="0"/>
                  <a:t> 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এর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সরল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ফল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কত</a:t>
                </a:r>
                <a:r>
                  <a:rPr lang="en-US" sz="3200" b="1" dirty="0"/>
                  <a:t> ?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/>
                  <a:t>৩)</a:t>
                </a:r>
                <a:r>
                  <a:rPr lang="en-US" sz="32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3200" b="1" dirty="0"/>
                  <a:t>  </a:t>
                </a:r>
                <a:r>
                  <a:rPr lang="bn-IN" sz="3200" b="1" dirty="0"/>
                  <a:t> </a:t>
                </a:r>
                <a:r>
                  <a:rPr lang="en-US" sz="3200" b="1" dirty="0"/>
                  <a:t> এর সরল ফল </a:t>
                </a:r>
                <a:r>
                  <a:rPr lang="en-US" sz="3200" b="1" dirty="0" err="1"/>
                  <a:t>কত</a:t>
                </a:r>
                <a:r>
                  <a:rPr lang="en-US" sz="3200" b="1" dirty="0"/>
                  <a:t> ?</a:t>
                </a:r>
                <a:endParaRPr lang="bn-IN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/>
                  <a:t>৪</a:t>
                </a:r>
                <a:r>
                  <a:rPr lang="en-US" sz="3200" b="1" dirty="0"/>
                  <a:t>) M× N</a:t>
                </a:r>
                <a:r>
                  <a:rPr lang="en-US" sz="3200" b="1" dirty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÷</a:t>
                </a:r>
                <a:r>
                  <a:rPr lang="en-US" sz="3200" b="1" dirty="0"/>
                  <a:t> R</a:t>
                </a:r>
                <a14:m>
                  <m:oMath xmlns:m="http://schemas.openxmlformats.org/officeDocument/2006/math">
                    <m:r>
                      <a:rPr lang="bn-IN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/>
                  <a:t> এর সরল ফল </a:t>
                </a:r>
                <a:r>
                  <a:rPr lang="en-US" sz="3200" b="1" dirty="0" err="1"/>
                  <a:t>কত</a:t>
                </a:r>
                <a:r>
                  <a:rPr lang="en-US" sz="3200" b="1" dirty="0"/>
                  <a:t> ?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>
                    <a:cs typeface="NikoshBAN" panose="02000000000000000000" pitchFamily="2" charset="0"/>
                  </a:rPr>
                  <a:t>৫)</a:t>
                </a:r>
                <a:r>
                  <a:rPr lang="en-US" sz="3200" b="1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𝟐𝟕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কত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bn-IN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1769806"/>
                <a:ext cx="11474245" cy="4548553"/>
              </a:xfrm>
              <a:prstGeom prst="rect">
                <a:avLst/>
              </a:prstGeom>
              <a:blipFill>
                <a:blip r:embed="rId3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4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4749"/>
            <a:ext cx="4267200" cy="1457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51819"/>
                <a:ext cx="9780639" cy="2779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algn="ctr"/>
                <a:r>
                  <a:rPr lang="bn-IN" sz="3600" dirty="0">
                    <a:latin typeface="Vindabody"/>
                    <a:cs typeface="NikoshBAN" panose="02000000000000000000" pitchFamily="2" charset="0"/>
                  </a:rPr>
                  <a:t>ক) </a:t>
                </a:r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L=1হলে </a:t>
                </a:r>
                <a:r>
                  <a:rPr lang="en-US" sz="3600" dirty="0" err="1">
                    <a:latin typeface="Vindabody"/>
                    <a:cs typeface="NikoshBAN" panose="02000000000000000000" pitchFamily="2" charset="0"/>
                  </a:rPr>
                  <a:t>দেখাও</a:t>
                </a:r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Vindabody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, a=b</a:t>
                </a:r>
              </a:p>
              <a:p>
                <a:pPr algn="ctr"/>
                <a:r>
                  <a:rPr lang="bn-IN" sz="3600" dirty="0">
                    <a:latin typeface="Vindabody"/>
                    <a:cs typeface="NikoshBAN" panose="02000000000000000000" pitchFamily="2" charset="0"/>
                  </a:rPr>
                  <a:t>খ) </a:t>
                </a:r>
                <a:r>
                  <a:rPr lang="en-US" sz="3600" dirty="0" err="1">
                    <a:latin typeface="Vindabody"/>
                    <a:cs typeface="NikoshBAN" panose="02000000000000000000" pitchFamily="2" charset="0"/>
                  </a:rPr>
                  <a:t>দেখাও</a:t>
                </a:r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Vindabody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g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𝐿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g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g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=1</a:t>
                </a:r>
              </a:p>
              <a:p>
                <a:pPr algn="ctr"/>
                <a:r>
                  <a:rPr lang="bn-IN" sz="3600" dirty="0">
                    <a:latin typeface="Vindabody"/>
                    <a:cs typeface="NikoshBAN" panose="02000000000000000000" pitchFamily="2" charset="0"/>
                  </a:rPr>
                  <a:t>গ)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দেখাও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যে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600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51819"/>
                <a:ext cx="9780639" cy="2779415"/>
              </a:xfrm>
              <a:prstGeom prst="rect">
                <a:avLst/>
              </a:prstGeom>
              <a:blipFill>
                <a:blip r:embed="rId3"/>
                <a:stretch>
                  <a:fillRect l="-810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" y="324260"/>
            <a:ext cx="10928554" cy="60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13061" b="5977"/>
          <a:stretch/>
        </p:blipFill>
        <p:spPr>
          <a:xfrm>
            <a:off x="581603" y="5381163"/>
            <a:ext cx="2999797" cy="7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t>27 October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pic>
        <p:nvPicPr>
          <p:cNvPr id="14" name="Picture 13" descr="শিক্ষ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90" y="277647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3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2A11C4-DB95-463E-8290-9CA6FC131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2"/>
          <a:stretch/>
        </p:blipFill>
        <p:spPr>
          <a:xfrm>
            <a:off x="838200" y="2205402"/>
            <a:ext cx="6730567" cy="32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08D5-F40D-4D78-8E71-F6F10B1B35EC}" type="datetime5">
              <a:rPr lang="en-US" sz="1800" b="1" smtClean="0">
                <a:solidFill>
                  <a:srgbClr val="0070C0"/>
                </a:solidFill>
              </a:rPr>
              <a:t>27-Oct-20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7703" y="6356350"/>
            <a:ext cx="11474245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3" y="1660556"/>
            <a:ext cx="2466975" cy="1847850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6288648">
            <a:off x="-117676" y="492858"/>
            <a:ext cx="3074066" cy="1911610"/>
          </a:xfrm>
          <a:prstGeom prst="arc">
            <a:avLst>
              <a:gd name="adj1" fmla="val 15551207"/>
              <a:gd name="adj2" fmla="val 0"/>
            </a:avLst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8835" r="1569" b="9241"/>
          <a:stretch/>
        </p:blipFill>
        <p:spPr>
          <a:xfrm>
            <a:off x="1007806" y="171226"/>
            <a:ext cx="5029200" cy="13478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2ED76-DBB0-4AB1-9A4C-B8C6EC95D325}"/>
              </a:ext>
            </a:extLst>
          </p:cNvPr>
          <p:cNvGrpSpPr/>
          <p:nvPr/>
        </p:nvGrpSpPr>
        <p:grpSpPr>
          <a:xfrm>
            <a:off x="4092062" y="1315503"/>
            <a:ext cx="4007875" cy="2725869"/>
            <a:chOff x="4092062" y="1315503"/>
            <a:chExt cx="4007875" cy="27258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092062" y="3508406"/>
                  <a:ext cx="4007875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𝟔𝟒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2062" y="3508406"/>
                  <a:ext cx="4007875" cy="5329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2" t="-699" r="3337"/>
            <a:stretch/>
          </p:blipFill>
          <p:spPr>
            <a:xfrm>
              <a:off x="4725008" y="1315503"/>
              <a:ext cx="2816942" cy="21242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95538" y="2137432"/>
              <a:ext cx="518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47074" y="2914207"/>
              <a:ext cx="518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8469" y="3023516"/>
              <a:ext cx="518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0E8EA0-477C-4A9F-BB98-99031098EFA5}"/>
              </a:ext>
            </a:extLst>
          </p:cNvPr>
          <p:cNvGrpSpPr/>
          <p:nvPr/>
        </p:nvGrpSpPr>
        <p:grpSpPr>
          <a:xfrm>
            <a:off x="8346665" y="544129"/>
            <a:ext cx="3406877" cy="3750102"/>
            <a:chOff x="8346665" y="544129"/>
            <a:chExt cx="3406877" cy="37501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8346665" y="3761265"/>
                  <a:ext cx="3406877" cy="5329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/>
                    <a:t>7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𝟑𝟒𝟑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665" y="3761265"/>
                  <a:ext cx="3406877" cy="532966"/>
                </a:xfrm>
                <a:prstGeom prst="rect">
                  <a:avLst/>
                </a:prstGeom>
                <a:blipFill>
                  <a:blip r:embed="rId6"/>
                  <a:stretch>
                    <a:fillRect l="-3578" t="-804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679" y="544129"/>
              <a:ext cx="2228850" cy="326909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93E5090-504C-4364-B6B3-B91FB9C4DC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r="14573" b="13174"/>
          <a:stretch/>
        </p:blipFill>
        <p:spPr>
          <a:xfrm>
            <a:off x="1624263" y="4230530"/>
            <a:ext cx="8193506" cy="762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BA8B3-B856-43E5-ADDC-D56311300F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4499" r="4905" b="17960"/>
          <a:stretch/>
        </p:blipFill>
        <p:spPr>
          <a:xfrm>
            <a:off x="1368753" y="5176793"/>
            <a:ext cx="9336505" cy="10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70C0"/>
                </a:solidFill>
              </a:rPr>
              <a:t>27-Oct-20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943" y="6356350"/>
            <a:ext cx="11385754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01" y="1143600"/>
            <a:ext cx="7258677" cy="5065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031"/>
            <a:ext cx="5031657" cy="863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23821" r="11554" b="26093"/>
          <a:stretch/>
        </p:blipFill>
        <p:spPr>
          <a:xfrm>
            <a:off x="485111" y="2636374"/>
            <a:ext cx="5756663" cy="26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4155" y="1793589"/>
            <a:ext cx="88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9CB2-A7FC-4553-A9BA-21630258B109}" type="datetime3">
              <a:rPr lang="en-US" sz="1800" smtClean="0">
                <a:solidFill>
                  <a:srgbClr val="0070C0"/>
                </a:solidFill>
              </a:rPr>
              <a:t>27 October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1533239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FEF36-9280-4D5A-A1E2-C1026E75B0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" b="4785"/>
          <a:stretch/>
        </p:blipFill>
        <p:spPr>
          <a:xfrm>
            <a:off x="288126" y="2257415"/>
            <a:ext cx="11426796" cy="2937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BF4D93-4134-42CB-BF77-46802A9DC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29522"/>
          <a:stretch/>
        </p:blipFill>
        <p:spPr>
          <a:xfrm>
            <a:off x="3474155" y="344557"/>
            <a:ext cx="4359018" cy="11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B050"/>
                </a:solidFill>
              </a:rPr>
              <a:t>27-Oct-20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219" y="6356350"/>
            <a:ext cx="11783961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</a:t>
            </a:r>
            <a:r>
              <a:rPr lang="bn-IN" sz="2000" b="1" dirty="0">
                <a:solidFill>
                  <a:srgbClr val="0070C0"/>
                </a:solidFill>
              </a:rPr>
              <a:t> -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</a:t>
            </a:r>
            <a:r>
              <a:rPr lang="en-US" sz="2000" b="1" dirty="0"/>
              <a:t>-</a:t>
            </a:r>
            <a:r>
              <a:rPr lang="en-US" sz="2000" b="1" dirty="0" err="1">
                <a:solidFill>
                  <a:srgbClr val="7030A0"/>
                </a:solidFill>
              </a:rPr>
              <a:t>Shibgonj-Bogura</a:t>
            </a:r>
            <a:r>
              <a:rPr lang="en-US" sz="2000" b="1" dirty="0"/>
              <a:t> - </a:t>
            </a:r>
            <a:r>
              <a:rPr lang="en-US" sz="2000" b="1" dirty="0">
                <a:solidFill>
                  <a:srgbClr val="002060"/>
                </a:solidFill>
              </a:rPr>
              <a:t>01730169555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9517" y="103239"/>
            <a:ext cx="657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bn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458" y="1788974"/>
                <a:ext cx="1168072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</a:t>
                </a:r>
                <a:r>
                  <a:rPr lang="en-US" sz="3600" dirty="0"/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 ,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x. x .x …..x (n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x-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–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(Exponent)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নিধান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(Base)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x –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8" y="1788974"/>
                <a:ext cx="11680722" cy="2862322"/>
              </a:xfrm>
              <a:prstGeom prst="rect">
                <a:avLst/>
              </a:prstGeom>
              <a:blipFill>
                <a:blip r:embed="rId3"/>
                <a:stretch>
                  <a:fillRect l="-1618" t="-3617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8543" y="4719484"/>
            <a:ext cx="1181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x. x .x …..x (n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(যেখানে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 এবং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ধনাত্মক পূর্ণসংখ্যা)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smtClean="0">
                <a:solidFill>
                  <a:srgbClr val="002060"/>
                </a:solidFill>
              </a:rPr>
              <a:t>27-Oct-20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9213" y="6356350"/>
            <a:ext cx="11606981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Sarkar-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598" y="1895567"/>
                <a:ext cx="681375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Elephant" panose="02020904090505020303" pitchFamily="18" charset="0"/>
                          </a:rPr>
                          <m:t> 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bn-IN" sz="44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lephant" panose="02020904090505020303" pitchFamily="18" charset="0"/>
                  </a:rPr>
                  <a:t>4×4×4=64</a:t>
                </a:r>
                <a:endParaRPr lang="en-US" sz="4400" b="1" dirty="0">
                  <a:solidFill>
                    <a:srgbClr val="002060"/>
                  </a:solidFill>
                  <a:latin typeface="Elephant" panose="02020904090505020303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598" y="1895567"/>
                <a:ext cx="6813755" cy="784767"/>
              </a:xfrm>
              <a:prstGeom prst="rect">
                <a:avLst/>
              </a:prstGeom>
              <a:blipFill>
                <a:blip r:embed="rId2"/>
                <a:stretch>
                  <a:fillRect t="-13178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5472" y="936201"/>
            <a:ext cx="479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ঘাত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Exponent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2300128" y="-41619"/>
            <a:ext cx="602239" cy="3317165"/>
          </a:xfrm>
          <a:prstGeom prst="rightBrace">
            <a:avLst>
              <a:gd name="adj1" fmla="val 8333"/>
              <a:gd name="adj2" fmla="val 86055"/>
            </a:avLst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19551" y="3066973"/>
            <a:ext cx="426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Base</a:t>
            </a:r>
          </a:p>
        </p:txBody>
      </p:sp>
      <p:sp>
        <p:nvSpPr>
          <p:cNvPr id="10" name="Right Brace 9"/>
          <p:cNvSpPr/>
          <p:nvPr/>
        </p:nvSpPr>
        <p:spPr>
          <a:xfrm rot="16200000">
            <a:off x="1135866" y="2226140"/>
            <a:ext cx="412954" cy="1440430"/>
          </a:xfrm>
          <a:prstGeom prst="rightBrace">
            <a:avLst>
              <a:gd name="adj1" fmla="val 8333"/>
              <a:gd name="adj2" fmla="val 29522"/>
            </a:avLst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1470" y="1902822"/>
                <a:ext cx="455725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600" b="1" i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66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Elephant" panose="02020904090505020303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66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6600" b="1" dirty="0">
                  <a:solidFill>
                    <a:srgbClr val="FF0000"/>
                  </a:solidFill>
                  <a:latin typeface="Elephant" panose="02020904090505020303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470" y="1902822"/>
                <a:ext cx="4557251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386052" y="1043924"/>
            <a:ext cx="479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ঘাত /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Exponent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8670286" y="275163"/>
            <a:ext cx="379620" cy="2861189"/>
          </a:xfrm>
          <a:prstGeom prst="rightBrace">
            <a:avLst>
              <a:gd name="adj1" fmla="val 8333"/>
              <a:gd name="adj2" fmla="val 42175"/>
            </a:avLst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3217783"/>
            <a:ext cx="426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Base</a:t>
            </a:r>
          </a:p>
        </p:txBody>
      </p:sp>
      <p:sp>
        <p:nvSpPr>
          <p:cNvPr id="15" name="Right Brace 14"/>
          <p:cNvSpPr/>
          <p:nvPr/>
        </p:nvSpPr>
        <p:spPr>
          <a:xfrm rot="16200000">
            <a:off x="8352499" y="2394981"/>
            <a:ext cx="412954" cy="1440430"/>
          </a:xfrm>
          <a:prstGeom prst="rightBrace">
            <a:avLst>
              <a:gd name="adj1" fmla="val 8333"/>
              <a:gd name="adj2" fmla="val 42832"/>
            </a:avLst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5472" y="3747736"/>
                <a:ext cx="11739715" cy="257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স্মরণীয়ঃ</a:t>
                </a:r>
                <a:endPara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১।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সমাধানে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সর্বদা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সজাগ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সর্বদা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bn-IN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2" y="3747736"/>
                <a:ext cx="11739715" cy="2575513"/>
              </a:xfrm>
              <a:prstGeom prst="rect">
                <a:avLst/>
              </a:prstGeom>
              <a:blipFill>
                <a:blip r:embed="rId4"/>
                <a:stretch>
                  <a:fillRect l="-1351" t="-3081" r="-831" b="-7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52916" y="87897"/>
            <a:ext cx="5294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395747" y="1651115"/>
            <a:ext cx="1371060" cy="1394055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7023" y="1100778"/>
            <a:ext cx="1764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 </a:t>
            </a:r>
          </a:p>
          <a:p>
            <a:pPr algn="ctr"/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16200000">
            <a:off x="5114008" y="756607"/>
            <a:ext cx="1356851" cy="1353566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Arc 20"/>
          <p:cNvSpPr/>
          <p:nvPr/>
        </p:nvSpPr>
        <p:spPr>
          <a:xfrm>
            <a:off x="7888637" y="1740072"/>
            <a:ext cx="1714348" cy="1468077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73819" y="1561295"/>
            <a:ext cx="3487782" cy="55052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86052" y="1651115"/>
            <a:ext cx="1502585" cy="69702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347884" y="95864"/>
            <a:ext cx="5247967" cy="1076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46802" y="1162464"/>
                <a:ext cx="10250129" cy="8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</a:t>
                </a:r>
                <a:r>
                  <a:rPr lang="en-US" sz="2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ভাবে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2" y="1162464"/>
                <a:ext cx="10250129" cy="858568"/>
              </a:xfrm>
              <a:prstGeom prst="rect">
                <a:avLst/>
              </a:prstGeom>
              <a:blipFill>
                <a:blip r:embed="rId3"/>
                <a:stretch>
                  <a:fillRect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71949" y="2270409"/>
                <a:ext cx="115701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m , n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……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bn-IN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…..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 . X . X ……x (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m+n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2270409"/>
                <a:ext cx="11570110" cy="1200329"/>
              </a:xfrm>
              <a:prstGeom prst="rect">
                <a:avLst/>
              </a:prstGeom>
              <a:blipFill>
                <a:blip r:embed="rId4"/>
                <a:stretch>
                  <a:fillRect l="-790" t="-507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46802" y="3990881"/>
                <a:ext cx="109285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x 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বাস্তব সংখ্যা এবং </a:t>
                </a:r>
                <a:r>
                  <a:rPr lang="en-US" sz="2400" dirty="0"/>
                  <a:t>m</a:t>
                </a:r>
                <a:r>
                  <a:rPr lang="bn-IN" sz="2400" dirty="0"/>
                  <a:t> ও</a:t>
                </a:r>
                <a:r>
                  <a:rPr lang="en-US" sz="2400" dirty="0"/>
                  <a:t> n</a:t>
                </a:r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ধনাত্মক পূর্ণ সংখ্যা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IN" sz="2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2" y="3990881"/>
                <a:ext cx="10928554" cy="461665"/>
              </a:xfrm>
              <a:prstGeom prst="rect">
                <a:avLst/>
              </a:prstGeom>
              <a:blipFill>
                <a:blip r:embed="rId5"/>
                <a:stretch>
                  <a:fillRect l="-892" t="-14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34627" y="4906644"/>
                <a:ext cx="1124072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bn-I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 সংখ্যা এবং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m , n 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} –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মৌলিক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নিয়ম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Fundamental Law of Indices )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7" y="4906644"/>
                <a:ext cx="11240729" cy="1200329"/>
              </a:xfrm>
              <a:prstGeom prst="rect">
                <a:avLst/>
              </a:prstGeom>
              <a:blipFill>
                <a:blip r:embed="rId6"/>
                <a:stretch>
                  <a:fillRect l="-868" t="-609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3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1016</Words>
  <Application>Microsoft Office PowerPoint</Application>
  <PresentationFormat>Widescreen</PresentationFormat>
  <Paragraphs>133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Malgun Gothic Semilight</vt:lpstr>
      <vt:lpstr>Microsoft JhengHei UI</vt:lpstr>
      <vt:lpstr>Agency FB</vt:lpstr>
      <vt:lpstr>Arial</vt:lpstr>
      <vt:lpstr>Calibri</vt:lpstr>
      <vt:lpstr>Calibri Light</vt:lpstr>
      <vt:lpstr>Cambria Math</vt:lpstr>
      <vt:lpstr>Elephant</vt:lpstr>
      <vt:lpstr>NikoshBAN</vt:lpstr>
      <vt:lpstr>Verdana</vt:lpstr>
      <vt:lpstr>Vindabody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413</cp:revision>
  <dcterms:created xsi:type="dcterms:W3CDTF">2020-05-09T18:58:02Z</dcterms:created>
  <dcterms:modified xsi:type="dcterms:W3CDTF">2020-10-27T16:30:26Z</dcterms:modified>
</cp:coreProperties>
</file>