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6" r:id="rId3"/>
    <p:sldId id="279" r:id="rId4"/>
    <p:sldId id="280" r:id="rId5"/>
    <p:sldId id="281" r:id="rId6"/>
    <p:sldId id="260" r:id="rId7"/>
    <p:sldId id="282" r:id="rId8"/>
    <p:sldId id="283" r:id="rId9"/>
    <p:sldId id="284" r:id="rId10"/>
    <p:sldId id="285" r:id="rId11"/>
    <p:sldId id="286" r:id="rId12"/>
    <p:sldId id="268" r:id="rId13"/>
    <p:sldId id="263" r:id="rId14"/>
    <p:sldId id="269" r:id="rId15"/>
    <p:sldId id="264" r:id="rId16"/>
    <p:sldId id="265" r:id="rId17"/>
    <p:sldId id="270" r:id="rId18"/>
    <p:sldId id="271" r:id="rId19"/>
    <p:sldId id="277" r:id="rId20"/>
    <p:sldId id="272" r:id="rId21"/>
    <p:sldId id="278" r:id="rId22"/>
    <p:sldId id="274" r:id="rId23"/>
    <p:sldId id="275" r:id="rId24"/>
    <p:sldId id="27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41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378" y="90"/>
      </p:cViewPr>
      <p:guideLst>
        <p:guide orient="horz" pos="2208"/>
        <p:guide pos="41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D23E1-03ED-4F54-8A2E-EFC2D1AD2DA9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37B3F8-F76E-49D3-845F-D192DE250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672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2B9-2487-480C-B24D-23044A1986C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6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7B3F8-F76E-49D3-845F-D192DE25015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550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7B3F8-F76E-49D3-845F-D192DE25015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958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88228-1152-4F0F-B0A0-B5E7E1FFEF57}" type="datetime5">
              <a:rPr lang="en-US" smtClean="0"/>
              <a:t>27-Oct-20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Bipul Sarkar Atmool high School -Shibgonj-Bogura - 01730169555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DF95-1ED5-4452-8589-9AF0A427A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360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721C4-E767-45DA-9849-D34F8D572816}" type="datetime5">
              <a:rPr lang="en-US" smtClean="0"/>
              <a:t>27-Oct-20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Bipul Sarkar Atmool high School -Shibgonj-Bogura - 01730169555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DF95-1ED5-4452-8589-9AF0A427A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298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CBD3-371C-40F7-83AB-605F7B2687A8}" type="datetime5">
              <a:rPr lang="en-US" smtClean="0"/>
              <a:t>27-Oct-20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Bipul Sarkar Atmool high School -Shibgonj-Bogura - 01730169555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DF95-1ED5-4452-8589-9AF0A427A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710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3BDE6-52AE-4304-8C3B-149B8171AF8D}" type="datetime5">
              <a:rPr lang="en-US" smtClean="0"/>
              <a:t>27-Oct-20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Bipul Sarkar Atmool high School -Shibgonj-Bogura - 01730169555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DF95-1ED5-4452-8589-9AF0A427A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09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C2F32-CE06-4D2B-996E-1738126B25F3}" type="datetime5">
              <a:rPr lang="en-US" smtClean="0"/>
              <a:t>27-Oct-20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Bipul Sarkar Atmool high School -Shibgonj-Bogura - 01730169555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DF95-1ED5-4452-8589-9AF0A427A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189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14D0-1DD7-465F-83B6-22660BF307B2}" type="datetime5">
              <a:rPr lang="en-US" smtClean="0"/>
              <a:t>27-Oct-20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Bipul Sarkar Atmool high School -Shibgonj-Bogura - 01730169555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DF95-1ED5-4452-8589-9AF0A427A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534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022F0-3976-40F9-9085-2848B37948CE}" type="datetime5">
              <a:rPr lang="en-US" smtClean="0"/>
              <a:t>27-Oct-20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Bipul Sarkar Atmool high School -Shibgonj-Bogura - 01730169555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DF95-1ED5-4452-8589-9AF0A427A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70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EECC3-FDBC-4528-93B1-3720835D9BBC}" type="datetime5">
              <a:rPr lang="en-US" smtClean="0"/>
              <a:t>27-Oct-20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Bipul Sarkar Atmool high School -Shibgonj-Bogura - 01730169555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DF95-1ED5-4452-8589-9AF0A427A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215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C6F92-7012-4967-8140-969446442182}" type="datetime5">
              <a:rPr lang="en-US" smtClean="0"/>
              <a:t>27-Oct-20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Bipul Sarkar Atmool high School -Shibgonj-Bogura - 01730169555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DF95-1ED5-4452-8589-9AF0A427A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1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B4443-048B-4D7C-BE80-CB5D3DF86F08}" type="datetime5">
              <a:rPr lang="en-US" smtClean="0"/>
              <a:t>27-Oct-20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Bipul Sarkar Atmool high School -Shibgonj-Bogura - 01730169555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DF95-1ED5-4452-8589-9AF0A427A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196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A698-2AD0-4BDD-9CF5-2107DDCBFDA0}" type="datetime5">
              <a:rPr lang="en-US" smtClean="0"/>
              <a:t>27-Oct-20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Bipul Sarkar Atmool high School -Shibgonj-Bogura - 01730169555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DF95-1ED5-4452-8589-9AF0A427A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296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71B29-28EB-452E-AA93-B1E01E054894}" type="datetime5">
              <a:rPr lang="en-US" smtClean="0"/>
              <a:t>27-Oct-20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Bipul Sarkar Atmool high School -Shibgonj-Bogura - 01730169555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0DF95-1ED5-4452-8589-9AF0A427A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097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60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0.png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210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0.png"/><Relationship Id="rId7" Type="http://schemas.openxmlformats.org/officeDocument/2006/relationships/image" Target="../media/image28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60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380D-011D-47F1-9088-17C9410C9854}" type="datetime5">
              <a:rPr lang="en-US" smtClean="0"/>
              <a:t>27-Oct-20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Bipul Sarkar Atmool high School -Shibgonj-Bogura - 01730169555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17"/>
          <a:stretch/>
        </p:blipFill>
        <p:spPr>
          <a:xfrm>
            <a:off x="176981" y="170514"/>
            <a:ext cx="11665974" cy="60681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9958">
            <a:off x="188181" y="1048269"/>
            <a:ext cx="7156734" cy="235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12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C6F92-7012-4967-8140-969446442182}" type="datetime5">
              <a:rPr lang="en-US" smtClean="0"/>
              <a:t>27-Oct-20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Bipul Sarkar Atmool high School -Shibgonj-Bogura - 01730169555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7" t="10025" b="16098"/>
          <a:stretch/>
        </p:blipFill>
        <p:spPr>
          <a:xfrm>
            <a:off x="3347884" y="95864"/>
            <a:ext cx="5247967" cy="107663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846802" y="1162464"/>
                <a:ext cx="10250129" cy="858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.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.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d>
                        <m:dPr>
                          <m:ctrlPr>
                            <a:rPr lang="en-US" sz="24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sz="2400" b="1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 </a:t>
                </a:r>
                <a:r>
                  <a:rPr lang="en-US" sz="2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একই</a:t>
                </a:r>
                <a:r>
                  <a:rPr lang="en-US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ভাবে</a:t>
                </a:r>
                <a:r>
                  <a:rPr lang="en-US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4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</m:oMath>
                </a14:m>
                <a:endParaRPr 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802" y="1162464"/>
                <a:ext cx="10250129" cy="858568"/>
              </a:xfrm>
              <a:prstGeom prst="rect">
                <a:avLst/>
              </a:prstGeom>
              <a:blipFill>
                <a:blip r:embed="rId3"/>
                <a:stretch>
                  <a:fillRect b="-15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471949" y="2270409"/>
                <a:ext cx="1157011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এখন</a:t>
                </a:r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2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ও</m:t>
                    </m:r>
                    <m:r>
                      <a:rPr lang="en-US" sz="2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sz="2400" b="1" i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𝐧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গুণ</a:t>
                </a:r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করি</a:t>
                </a:r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{ </a:t>
                </a:r>
                <a:r>
                  <a:rPr lang="en-US" sz="2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যেখানে</a:t>
                </a:r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 x </a:t>
                </a:r>
                <a:r>
                  <a:rPr lang="en-US" sz="2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বাস্তব</a:t>
                </a:r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m , n </a:t>
                </a:r>
                <a:r>
                  <a:rPr lang="en-US" sz="2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ধনাত্মক</a:t>
                </a:r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পূর্ণ</a:t>
                </a:r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}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……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n-US" sz="2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সংখ্যক</m:t>
                              </m:r>
                            </m:e>
                          </m:d>
                        </m:e>
                      </m:d>
                      <m:r>
                        <a:rPr lang="en-US" sz="2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{"/>
                          <m:endChr m:val="}"/>
                          <m:ctrlPr>
                            <a:rPr lang="bn-IN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…..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2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সংখ্যক</m:t>
                              </m:r>
                              <m:r>
                                <a:rPr lang="en-US" sz="2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= </a:t>
                </a:r>
                <a:r>
                  <a:rPr lang="en-US" sz="2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x . X . X ……x (</a:t>
                </a:r>
                <a:r>
                  <a:rPr lang="en-US" sz="2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m+n</a:t>
                </a:r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2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সংখ্যক</a:t>
                </a:r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) =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2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endPara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949" y="2270409"/>
                <a:ext cx="11570110" cy="1200329"/>
              </a:xfrm>
              <a:prstGeom prst="rect">
                <a:avLst/>
              </a:prstGeom>
              <a:blipFill>
                <a:blip r:embed="rId4"/>
                <a:stretch>
                  <a:fillRect l="-790" t="-5076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846802" y="3990881"/>
                <a:ext cx="1092855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x  </a:t>
                </a:r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কোনো বাস্তব সংখ্যা এবং </a:t>
                </a:r>
                <a:r>
                  <a:rPr lang="en-US" sz="2400" dirty="0"/>
                  <a:t>m</a:t>
                </a:r>
                <a:r>
                  <a:rPr lang="bn-IN" sz="2400" dirty="0"/>
                  <a:t> ও</a:t>
                </a:r>
                <a:r>
                  <a:rPr lang="en-US" sz="2400" dirty="0"/>
                  <a:t> n</a:t>
                </a:r>
                <a:r>
                  <a:rPr lang="bn-IN" sz="2400" dirty="0"/>
                  <a:t> </a:t>
                </a:r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দুইটি ধনাত্মক পূর্ণ সংখ্যা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bn-IN" sz="2400" dirty="0"/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bn-IN" sz="2400" dirty="0"/>
                  <a:t> </a:t>
                </a:r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bn-IN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802" y="3990881"/>
                <a:ext cx="10928554" cy="461665"/>
              </a:xfrm>
              <a:prstGeom prst="rect">
                <a:avLst/>
              </a:prstGeom>
              <a:blipFill>
                <a:blip r:embed="rId5"/>
                <a:stretch>
                  <a:fillRect l="-892" t="-14667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534627" y="4906644"/>
                <a:ext cx="11240729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p>
                    </m:sSup>
                    <m:r>
                      <a:rPr lang="en-US" sz="24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sz="24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24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bn-IN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{ </a:t>
                </a:r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যেখানে</a:t>
                </a:r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 x </a:t>
                </a:r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বাস্তব সংখ্যা এবং </a:t>
                </a:r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m , n  </a:t>
                </a:r>
                <a:r>
                  <a:rPr lang="en-US" sz="2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দুটি</a:t>
                </a:r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ধনাত্মক</a:t>
                </a:r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পূর্ণ</a:t>
                </a:r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} –</a:t>
                </a:r>
                <a:r>
                  <a:rPr lang="en-US" sz="2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কে</a:t>
                </a:r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সূচকের</a:t>
                </a:r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মৌলিক</a:t>
                </a:r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নিয়ম</a:t>
                </a:r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 Fundamental Law of Indices ) </a:t>
                </a:r>
                <a:r>
                  <a:rPr lang="en-US" sz="2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বলা</a:t>
                </a:r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bn-IN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27" y="4906644"/>
                <a:ext cx="11240729" cy="1200329"/>
              </a:xfrm>
              <a:prstGeom prst="rect">
                <a:avLst/>
              </a:prstGeom>
              <a:blipFill>
                <a:blip r:embed="rId6"/>
                <a:stretch>
                  <a:fillRect l="-868" t="-609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566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C6F92-7012-4967-8140-969446442182}" type="datetime5">
              <a:rPr lang="en-US" smtClean="0"/>
              <a:t>27-Oct-20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Bipul Sarkar Atmool high School -Shibgonj-Bogura - 01730169555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99884" y="1426057"/>
                <a:ext cx="11562734" cy="6855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÷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2400" b="1" dirty="0"/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b="1" dirty="0"/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  .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  . 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400" b="1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2400" b="1" dirty="0"/>
                  <a:t>    আবার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 ÷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sz="2400" b="1" dirty="0"/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b="1" dirty="0"/>
                  <a:t>  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sz="2400" b="1" dirty="0"/>
                  <a:t> 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b="1" dirty="0"/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b="1" dirty="0"/>
                  <a:t>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884" y="1426057"/>
                <a:ext cx="11562734" cy="685509"/>
              </a:xfrm>
              <a:prstGeom prst="rect">
                <a:avLst/>
              </a:prstGeom>
              <a:blipFill>
                <a:blip r:embed="rId3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16193" y="2873491"/>
                <a:ext cx="11361173" cy="13914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2000" b="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÷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rgbClr val="002060"/>
                    </a:solidFill>
                  </a:rPr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>
                    <a:solidFill>
                      <a:srgbClr val="002060"/>
                    </a:solidFill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.</m:t>
                        </m:r>
                        <m:r>
                          <a:rPr lang="en-US" sz="20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. </m:t>
                        </m:r>
                        <m:r>
                          <a:rPr lang="en-US" sz="20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. . .  .  . . </m:t>
                        </m:r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সংখ্যক</m:t>
                        </m:r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0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sz="20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sz="20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 . . .  . . . </m:t>
                        </m:r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সংখ্যক</m:t>
                        </m:r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 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2060"/>
                    </a:solidFill>
                  </a:rPr>
                  <a:t> = x . X . X .  . . {(m-n)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সংখ্যক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যখন</a:t>
                </a:r>
                <a:r>
                  <a:rPr lang="en-US" sz="2000" dirty="0">
                    <a:solidFill>
                      <a:srgbClr val="002060"/>
                    </a:solidFill>
                  </a:rPr>
                  <a:t>   m</a:t>
                </a:r>
                <a:r>
                  <a:rPr lang="en-US" sz="2000" dirty="0">
                    <a:solidFill>
                      <a:srgbClr val="002060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&gt;n}</a:t>
                </a:r>
                <a14:m>
                  <m:oMath xmlns:m="http://schemas.openxmlformats.org/officeDocument/2006/math">
                    <m:r>
                      <a:rPr lang="en-US" sz="2000" b="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20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000" b="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000" dirty="0">
                  <a:solidFill>
                    <a:srgbClr val="002060"/>
                  </a:solidFill>
                  <a:latin typeface="Microsoft JhengHei UI" panose="020B0604030504040204" pitchFamily="34" charset="-120"/>
                </a:endParaRPr>
              </a:p>
              <a:p>
                <a:pPr algn="ctr"/>
                <a:r>
                  <a:rPr lang="bn-IN" sz="2000" dirty="0">
                    <a:solidFill>
                      <a:srgbClr val="002060"/>
                    </a:solidFill>
                  </a:rPr>
                  <a:t>                                                            </a:t>
                </a:r>
                <a:r>
                  <a:rPr lang="en-US" sz="2000" dirty="0">
                    <a:solidFill>
                      <a:srgbClr val="002060"/>
                    </a:solidFill>
                  </a:rPr>
                  <a:t>{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লব</a:t>
                </a:r>
                <a:r>
                  <a:rPr lang="en-US" sz="2000" dirty="0">
                    <a:solidFill>
                      <a:srgbClr val="002060"/>
                    </a:solidFill>
                  </a:rPr>
                  <a:t> ও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হর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nসংখ্যক</a:t>
                </a:r>
                <a:r>
                  <a:rPr lang="en-US" sz="2000" dirty="0">
                    <a:solidFill>
                      <a:srgbClr val="002060"/>
                    </a:solidFill>
                  </a:rPr>
                  <a:t>  x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অপসারণ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করে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পাই</a:t>
                </a:r>
                <a:r>
                  <a:rPr lang="en-US" sz="2000" dirty="0">
                    <a:solidFill>
                      <a:srgbClr val="002060"/>
                    </a:solidFill>
                  </a:rPr>
                  <a:t>} 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একই</m:t>
                        </m:r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ভাবে</m:t>
                        </m:r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2000" b="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÷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rgbClr val="002060"/>
                    </a:solidFill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>
                    <a:solidFill>
                      <a:srgbClr val="002060"/>
                    </a:solidFill>
                  </a:rPr>
                  <a:t> ,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যখন</a:t>
                </a:r>
                <a:r>
                  <a:rPr lang="en-US" sz="2000" dirty="0">
                    <a:solidFill>
                      <a:srgbClr val="002060"/>
                    </a:solidFill>
                  </a:rPr>
                  <a:t> n</a:t>
                </a:r>
                <a:r>
                  <a:rPr lang="en-US" sz="2000" dirty="0">
                    <a:solidFill>
                      <a:srgbClr val="002060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&gt;m</a:t>
                </a:r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193" y="2873491"/>
                <a:ext cx="11361173" cy="1391471"/>
              </a:xfrm>
              <a:prstGeom prst="rect">
                <a:avLst/>
              </a:prstGeom>
              <a:blipFill>
                <a:blip r:embed="rId5"/>
                <a:stretch>
                  <a:fillRect l="-376" b="-2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7" t="10025" b="16098"/>
          <a:stretch/>
        </p:blipFill>
        <p:spPr>
          <a:xfrm>
            <a:off x="3274142" y="128753"/>
            <a:ext cx="5247967" cy="4256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CB11BE-8EC4-4AFA-80FD-FA44D65B217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7" t="-1" r="10922" b="-5604"/>
          <a:stretch/>
        </p:blipFill>
        <p:spPr>
          <a:xfrm>
            <a:off x="1161535" y="670565"/>
            <a:ext cx="9341708" cy="5472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8AC671-D8E3-43F4-835E-BB1693ACADD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6" r="16004" b="17436"/>
          <a:stretch/>
        </p:blipFill>
        <p:spPr>
          <a:xfrm>
            <a:off x="1754659" y="2227329"/>
            <a:ext cx="8068963" cy="43791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64696C1-6307-4A3A-A059-3725ABC7D0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849" y="4890907"/>
            <a:ext cx="9022862" cy="125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84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C6F92-7012-4967-8140-969446442182}" type="datetime5">
              <a:rPr lang="en-US" sz="1800" b="1" smtClean="0">
                <a:solidFill>
                  <a:srgbClr val="00B050"/>
                </a:solidFill>
              </a:rPr>
              <a:t>27-Oct-20</a:t>
            </a:fld>
            <a:endParaRPr lang="en-US" sz="1800" b="1" dirty="0">
              <a:solidFill>
                <a:srgbClr val="00B05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8969" y="6245816"/>
            <a:ext cx="11913031" cy="607395"/>
          </a:xfrm>
        </p:spPr>
        <p:txBody>
          <a:bodyPr/>
          <a:lstStyle/>
          <a:p>
            <a:r>
              <a:rPr lang="en-US" sz="2000" b="1" dirty="0" err="1">
                <a:solidFill>
                  <a:srgbClr val="00B050"/>
                </a:solidFill>
              </a:rPr>
              <a:t>Bipul</a:t>
            </a:r>
            <a:r>
              <a:rPr lang="en-US" sz="2000" b="1" dirty="0">
                <a:solidFill>
                  <a:srgbClr val="00B050"/>
                </a:solidFill>
              </a:rPr>
              <a:t> Sarkar</a:t>
            </a:r>
            <a:r>
              <a:rPr lang="bn-IN" sz="2000" b="1" dirty="0">
                <a:solidFill>
                  <a:srgbClr val="00B050"/>
                </a:solidFill>
              </a:rPr>
              <a:t> -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Atmool</a:t>
            </a:r>
            <a:r>
              <a:rPr lang="en-US" sz="2000" b="1" dirty="0">
                <a:solidFill>
                  <a:srgbClr val="00B050"/>
                </a:solidFill>
              </a:rPr>
              <a:t> high School -</a:t>
            </a:r>
            <a:r>
              <a:rPr lang="en-US" sz="2000" b="1" dirty="0" err="1">
                <a:solidFill>
                  <a:srgbClr val="00B050"/>
                </a:solidFill>
              </a:rPr>
              <a:t>Shibgonj-Bogura</a:t>
            </a:r>
            <a:r>
              <a:rPr lang="en-US" sz="2000" b="1" dirty="0">
                <a:solidFill>
                  <a:srgbClr val="00B050"/>
                </a:solidFill>
              </a:rPr>
              <a:t> - 01730169555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38200" y="2373005"/>
                <a:ext cx="9795387" cy="1421671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IN" sz="2400" dirty="0">
                    <a:solidFill>
                      <a:srgbClr val="C00000"/>
                    </a:solidFill>
                  </a:rPr>
                  <a:t>সমাধাণঃ</a:t>
                </a:r>
                <a:endParaRPr lang="en-US" sz="2400" dirty="0">
                  <a:solidFill>
                    <a:srgbClr val="C00000"/>
                  </a:solidFill>
                </a:endParaRPr>
              </a:p>
              <a:p>
                <a:r>
                  <a:rPr lang="bn-IN" sz="4000" dirty="0"/>
                  <a:t>১।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    </m:t>
                    </m:r>
                    <m:f>
                      <m:fPr>
                        <m:ctrlPr>
                          <a:rPr lang="bn-IN" sz="4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bn-IN" sz="4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bn-IN" sz="4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bn-IN" sz="4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4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4000" dirty="0"/>
                  <a:t>=2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373005"/>
                <a:ext cx="9795387" cy="1421671"/>
              </a:xfrm>
              <a:prstGeom prst="rect">
                <a:avLst/>
              </a:prstGeom>
              <a:blipFill>
                <a:blip r:embed="rId2"/>
                <a:stretch>
                  <a:fillRect l="-2242" t="-3863" b="-9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81925" y="5123829"/>
                <a:ext cx="9751662" cy="1088952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৩</a:t>
                </a:r>
                <a:r>
                  <a:rPr lang="en-US" sz="4000" b="0" dirty="0"/>
                  <a:t>।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f>
                          <m:f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×(</m:t>
                    </m:r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− </m:t>
                        </m:r>
                        <m:f>
                          <m:f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f>
                          <m:f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 − </m:t>
                        </m:r>
                        <m:f>
                          <m:f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4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/>
                  <a:t>=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000" dirty="0"/>
                  <a:t>=1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925" y="5123829"/>
                <a:ext cx="9751662" cy="1088952"/>
              </a:xfrm>
              <a:prstGeom prst="rect">
                <a:avLst/>
              </a:prstGeom>
              <a:blipFill>
                <a:blip r:embed="rId3"/>
                <a:stretch>
                  <a:fillRect l="-2251" b="-12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38201" y="1405507"/>
                <a:ext cx="9795386" cy="86241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IN" sz="32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১</m:t>
                    </m:r>
                    <m:r>
                      <a:rPr lang="bn-IN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।</m:t>
                    </m:r>
                    <m:r>
                      <a:rPr lang="bn-IN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f>
                      <m:fPr>
                        <m:ctrlPr>
                          <a:rPr lang="bn-IN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bn-IN" sz="3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bn-IN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bn-IN" sz="3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</m:den>
                    </m:f>
                    <m:r>
                      <a:rPr lang="bn-IN" sz="32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bn-IN" sz="3200" dirty="0">
                    <a:solidFill>
                      <a:srgbClr val="00B050"/>
                    </a:solidFill>
                  </a:rPr>
                  <a:t>   </a:t>
                </a:r>
                <a:r>
                  <a:rPr lang="en-US" sz="3200" dirty="0">
                    <a:solidFill>
                      <a:srgbClr val="00B050"/>
                    </a:solidFill>
                  </a:rPr>
                  <a:t>              </a:t>
                </a:r>
                <a:r>
                  <a:rPr lang="bn-IN" sz="3200" dirty="0">
                    <a:solidFill>
                      <a:srgbClr val="00B050"/>
                    </a:solidFill>
                  </a:rPr>
                  <a:t>২।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</m:num>
                      <m:den>
                        <m:sSup>
                          <m:sSupPr>
                            <m:ctrlPr>
                              <a:rPr lang="bn-IN" sz="32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bn-IN" sz="32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bn-IN" sz="32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bn-IN" sz="3200" dirty="0">
                    <a:solidFill>
                      <a:srgbClr val="00B050"/>
                    </a:solidFill>
                  </a:rPr>
                  <a:t>  </a:t>
                </a:r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1" y="1405507"/>
                <a:ext cx="9795386" cy="862416"/>
              </a:xfrm>
              <a:prstGeom prst="rect">
                <a:avLst/>
              </a:prstGeom>
              <a:blipFill>
                <a:blip r:embed="rId4"/>
                <a:stretch>
                  <a:fillRect b="-9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102458" y="1339833"/>
                <a:ext cx="5067946" cy="8896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rgbClr val="00B050"/>
                    </a:solidFill>
                  </a:rPr>
                  <a:t>৩।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3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f>
                          <m:fPr>
                            <m:ctrlPr>
                              <a:rPr lang="en-US" sz="3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3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32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×(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3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 </m:t>
                        </m:r>
                        <m:f>
                          <m:fPr>
                            <m:ctrlPr>
                              <a:rPr lang="en-US" sz="3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3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2458" y="1339833"/>
                <a:ext cx="5067946" cy="889603"/>
              </a:xfrm>
              <a:prstGeom prst="rect">
                <a:avLst/>
              </a:prstGeom>
              <a:blipFill>
                <a:blip r:embed="rId5"/>
                <a:stretch>
                  <a:fillRect b="-8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351315" y="320565"/>
                <a:ext cx="6282271" cy="52322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IN" sz="28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𝒎</m:t>
                        </m:r>
                      </m:sup>
                    </m:sSup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𝒏</m:t>
                        </m:r>
                      </m:sup>
                    </m:sSup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𝒎</m:t>
                        </m:r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bn-IN" sz="28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8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8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8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প্রয়োগ</a:t>
                </a:r>
                <a:endParaRPr lang="en-US" sz="28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1315" y="320565"/>
                <a:ext cx="6282271" cy="523220"/>
              </a:xfrm>
              <a:prstGeom prst="rect">
                <a:avLst/>
              </a:prstGeom>
              <a:blipFill>
                <a:blip r:embed="rId6"/>
                <a:stretch>
                  <a:fillRect t="-10588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81925" y="3957300"/>
                <a:ext cx="9751662" cy="105599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IN" sz="4000" dirty="0">
                    <a:solidFill>
                      <a:srgbClr val="00B050"/>
                    </a:solidFill>
                  </a:rPr>
                  <a:t>২।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4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</m:num>
                      <m:den>
                        <m:sSup>
                          <m:sSupPr>
                            <m:ctrlPr>
                              <a:rPr lang="bn-IN" sz="4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bn-I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bn-IN" sz="4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4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000" dirty="0"/>
                  <a:t>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40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den>
                    </m:f>
                    <m:r>
                      <a:rPr lang="en-US" sz="4000" b="0" i="1" dirty="0" smtClean="0"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en-US" sz="40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den>
                    </m:f>
                    <m:r>
                      <a:rPr lang="en-US" sz="40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/>
                  <a:t> 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925" y="3957300"/>
                <a:ext cx="9751662" cy="1055995"/>
              </a:xfrm>
              <a:prstGeom prst="rect">
                <a:avLst/>
              </a:prstGeom>
              <a:blipFill>
                <a:blip r:embed="rId7"/>
                <a:stretch>
                  <a:fillRect l="-2251" b="-12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81925" y="170684"/>
                <a:ext cx="3469391" cy="82298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32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</m:den>
                    </m:f>
                    <m:r>
                      <a:rPr lang="en-US" b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sSup>
                            <m:sSupPr>
                              <m:ctrlPr>
                                <a:rPr lang="en-US" b="1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b="1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n-US" b="1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b="1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b="1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যখন</m:t>
                              </m:r>
                            </m:sup>
                          </m:sSup>
                          <m:r>
                            <m:rPr>
                              <m:brk m:alnAt="7"/>
                            </m:rPr>
                            <a:rPr lang="en-US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        </m:t>
                          </m:r>
                          <m:r>
                            <a:rPr lang="en-US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mr>
                      <m:mr>
                        <m:e>
                          <m:f>
                            <m:fPr>
                              <m:ctrlPr>
                                <a:rPr lang="en-US" b="1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1" i="1" dirty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dirty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dirty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n-US" b="1" i="1" dirty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1" i="1" dirty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sup>
                              </m:sSup>
                            </m:den>
                          </m:f>
                          <m:r>
                            <a:rPr lang="en-US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যখন</m:t>
                          </m:r>
                          <m:r>
                            <m:rPr>
                              <m:nor/>
                            </m:rPr>
                            <a:rPr lang="en-US" b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      </m:t>
                          </m:r>
                          <m:r>
                            <m:rPr>
                              <m:nor/>
                            </m:rPr>
                            <a:rPr lang="en-US" b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en-US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m:rPr>
                              <m:nor/>
                            </m:rPr>
                            <a:rPr lang="bn-IN" b="1" dirty="0"/>
                            <m:t> </m:t>
                          </m:r>
                        </m:e>
                      </m:mr>
                    </m:m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925" y="170684"/>
                <a:ext cx="3469391" cy="82298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463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C6F92-7012-4967-8140-969446442182}" type="datetime5">
              <a:rPr lang="en-US" smtClean="0"/>
              <a:t>27-Oct-20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Bipul Sarkar Atmool high School -Shibgonj-Bogura - 01730169555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1521884"/>
                <a:ext cx="12088761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 × 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 ×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𝟐𝟓𝟔</m:t>
                      </m:r>
                    </m:oMath>
                  </m:oMathPara>
                </a14:m>
                <a:endParaRPr 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21884"/>
                <a:ext cx="12088761" cy="53296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1619" y="2733160"/>
                <a:ext cx="113267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C00000"/>
                    </a:solidFill>
                  </a:rPr>
                  <a:t>X </a:t>
                </a:r>
                <a:r>
                  <a:rPr lang="en-US" sz="2000" b="1" dirty="0" err="1">
                    <a:solidFill>
                      <a:srgbClr val="C00000"/>
                    </a:solidFill>
                  </a:rPr>
                  <a:t>একটি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000" b="1" dirty="0" err="1">
                    <a:solidFill>
                      <a:srgbClr val="C00000"/>
                    </a:solidFill>
                  </a:rPr>
                  <a:t>বাস্তব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000" b="1" dirty="0" err="1">
                    <a:solidFill>
                      <a:srgbClr val="C00000"/>
                    </a:solidFill>
                  </a:rPr>
                  <a:t>সংখ্যা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000" b="1" dirty="0" err="1">
                    <a:solidFill>
                      <a:srgbClr val="C00000"/>
                    </a:solidFill>
                  </a:rPr>
                  <a:t>এবং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  m , n </a:t>
                </a:r>
                <a:r>
                  <a:rPr lang="en-US" sz="2000" b="1" dirty="0" err="1">
                    <a:solidFill>
                      <a:srgbClr val="C00000"/>
                    </a:solidFill>
                  </a:rPr>
                  <a:t>দুটি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000" b="1" dirty="0" err="1">
                    <a:solidFill>
                      <a:srgbClr val="C00000"/>
                    </a:solidFill>
                  </a:rPr>
                  <a:t>ধনাত্মক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000" b="1" dirty="0" err="1">
                    <a:solidFill>
                      <a:srgbClr val="C00000"/>
                    </a:solidFill>
                  </a:rPr>
                  <a:t>পূর্ণসংখ্যা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000" b="1" dirty="0" err="1">
                    <a:solidFill>
                      <a:srgbClr val="C00000"/>
                    </a:solidFill>
                  </a:rPr>
                  <a:t>হলে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 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p>
                        </m:sSup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C00000"/>
                    </a:solidFill>
                  </a:rPr>
                  <a:t>-</a:t>
                </a:r>
                <a:r>
                  <a:rPr lang="en-US" sz="2000" b="1" dirty="0" err="1">
                    <a:solidFill>
                      <a:srgbClr val="C00000"/>
                    </a:solidFill>
                  </a:rPr>
                  <a:t>এর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000" b="1" dirty="0" err="1">
                    <a:solidFill>
                      <a:srgbClr val="C00000"/>
                    </a:solidFill>
                  </a:rPr>
                  <a:t>মান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000" b="1" dirty="0" err="1">
                    <a:solidFill>
                      <a:srgbClr val="C00000"/>
                    </a:solidFill>
                  </a:rPr>
                  <a:t>পাই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।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19" y="2733160"/>
                <a:ext cx="11326761" cy="400110"/>
              </a:xfrm>
              <a:prstGeom prst="rect">
                <a:avLst/>
              </a:prstGeom>
              <a:blipFill>
                <a:blip r:embed="rId3"/>
                <a:stretch>
                  <a:fillRect t="-909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1619" y="3543300"/>
                <a:ext cx="11665974" cy="24929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sup>
                          </m:sSup>
                          <m:r>
                            <a:rPr lang="en-US" sz="2800" b="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sup>
                      </m:sSup>
                      <m:r>
                        <a:rPr lang="en-US" sz="2800" b="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sup>
                      </m:sSup>
                      <m:r>
                        <a:rPr lang="en-US" sz="2800" b="0" i="0">
                          <a:latin typeface="Cambria Math" panose="02040503050406030204" pitchFamily="18" charset="0"/>
                        </a:rPr>
                        <m:t>× 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sup>
                      </m:sSup>
                      <m:r>
                        <a:rPr lang="en-US" sz="2800" b="0" i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. . . . .. </m:t>
                      </m:r>
                      <m:r>
                        <a:rPr lang="en-US" sz="2800" b="0" i="0">
                          <a:latin typeface="Cambria Math" panose="02040503050406030204" pitchFamily="18" charset="0"/>
                        </a:rPr>
                        <m:t> × 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sup>
                      </m:sSup>
                      <m:d>
                        <m:dPr>
                          <m:ctrlP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en-US" sz="28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সংখ্যক</m:t>
                          </m:r>
                        </m:e>
                      </m:d>
                    </m:oMath>
                  </m:oMathPara>
                </a14:m>
                <a:endParaRPr lang="en-US" sz="2800" b="0" dirty="0">
                  <a:solidFill>
                    <a:srgbClr val="002060"/>
                  </a:solidFill>
                </a:endParaRPr>
              </a:p>
              <a:p>
                <a:r>
                  <a:rPr lang="en-US" sz="2800" dirty="0"/>
                  <a:t>                                 </a:t>
                </a:r>
                <a:r>
                  <a:rPr lang="bn-IN" sz="2800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 . . . . . . .+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bn-IN" sz="2800" dirty="0"/>
                  <a:t> ( সংখ্যক)</a:t>
                </a:r>
                <a:endParaRPr lang="en-US" sz="2800" dirty="0"/>
              </a:p>
              <a:p>
                <a:endParaRPr lang="en-US" sz="2800" dirty="0"/>
              </a:p>
              <a:p>
                <a:pPr algn="ctr"/>
                <a:r>
                  <a:rPr lang="en-US" sz="2400" b="1" dirty="0">
                    <a:solidFill>
                      <a:srgbClr val="002060"/>
                    </a:solidFill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𝒎𝒏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rgbClr val="002060"/>
                    </a:solidFill>
                  </a:rPr>
                  <a:t>  {</a:t>
                </a:r>
                <a:r>
                  <a:rPr lang="en-US" sz="2400" b="1" dirty="0" err="1">
                    <a:solidFill>
                      <a:srgbClr val="002060"/>
                    </a:solidFill>
                  </a:rPr>
                  <a:t>যেহেতু</a:t>
                </a:r>
                <a:r>
                  <a:rPr lang="en-US" sz="2400" b="1" dirty="0">
                    <a:solidFill>
                      <a:srgbClr val="002060"/>
                    </a:solidFill>
                  </a:rPr>
                  <a:t>  m ও n </a:t>
                </a:r>
                <a:r>
                  <a:rPr lang="en-US" sz="2400" b="1" dirty="0" err="1">
                    <a:solidFill>
                      <a:srgbClr val="002060"/>
                    </a:solidFill>
                  </a:rPr>
                  <a:t>দূটি</a:t>
                </a:r>
                <a:r>
                  <a:rPr lang="en-US" sz="24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</a:rPr>
                  <a:t>ধনা</a:t>
                </a:r>
                <a:r>
                  <a:rPr lang="bn-IN" sz="2400" b="1" dirty="0">
                    <a:solidFill>
                      <a:srgbClr val="002060"/>
                    </a:solidFill>
                  </a:rPr>
                  <a:t>ত্মক পূর্ণসংখ্যা,সুতরাং</a:t>
                </a:r>
                <a:r>
                  <a:rPr lang="en-US" sz="24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</a:rPr>
                  <a:t>mn</a:t>
                </a:r>
                <a:r>
                  <a:rPr lang="bn-IN" sz="2400" b="1" dirty="0">
                    <a:solidFill>
                      <a:srgbClr val="002060"/>
                    </a:solidFill>
                  </a:rPr>
                  <a:t>-ও একটি</a:t>
                </a:r>
              </a:p>
              <a:p>
                <a:pPr algn="ctr"/>
                <a:r>
                  <a:rPr lang="bn-IN" sz="2400" b="1" dirty="0">
                    <a:solidFill>
                      <a:srgbClr val="002060"/>
                    </a:solidFill>
                  </a:rPr>
                  <a:t> ধনাত্মক পুর্ণসংখ্যা}</a:t>
                </a:r>
              </a:p>
              <a:p>
                <a:pPr algn="ctr"/>
                <a:r>
                  <a:rPr lang="en-US" sz="2400" b="1" dirty="0">
                    <a:solidFill>
                      <a:srgbClr val="002060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∴</a:t>
                </a:r>
                <a:r>
                  <a:rPr lang="bn-IN" sz="2400" b="1" dirty="0">
                    <a:solidFill>
                      <a:srgbClr val="002060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 </a:t>
                </a:r>
                <a:r>
                  <a:rPr lang="en-US" sz="2400" b="1" dirty="0">
                    <a:solidFill>
                      <a:srgbClr val="002060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x</a:t>
                </a:r>
                <a:r>
                  <a:rPr lang="bn-IN" sz="2400" b="1" dirty="0">
                    <a:solidFill>
                      <a:srgbClr val="002060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 একটি বাস্তব সংখ্যা এবং</a:t>
                </a:r>
                <a:r>
                  <a:rPr lang="en-US" sz="2400" b="1" dirty="0">
                    <a:solidFill>
                      <a:srgbClr val="002060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m,n</a:t>
                </a:r>
                <a:r>
                  <a:rPr lang="en-US" sz="2400" b="1" dirty="0">
                    <a:solidFill>
                      <a:srgbClr val="002060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 </a:t>
                </a:r>
                <a:r>
                  <a:rPr lang="bn-IN" sz="2400" b="1" dirty="0">
                    <a:solidFill>
                      <a:srgbClr val="002060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 দুটি ধনাত্মক পুর্ণসংখ্যা হলে,</a:t>
                </a:r>
                <a:r>
                  <a:rPr lang="en-US" sz="2400" b="1" dirty="0">
                    <a:solidFill>
                      <a:srgbClr val="002060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bn-IN" sz="2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𝒎</m:t>
                            </m:r>
                          </m:sup>
                        </m:sSup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)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𝒏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icrosoft JhengHei UI" panose="020B0604030504040204" pitchFamily="34" charset="-120"/>
                      </a:rPr>
                      <m:t>=</m:t>
                    </m:r>
                    <m:sSup>
                      <m:sSupPr>
                        <m:ctrlPr>
                          <a:rPr lang="bn-IN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𝒎𝒏</m:t>
                        </m:r>
                      </m:sup>
                    </m:sSup>
                  </m:oMath>
                </a14:m>
                <a:endParaRPr lang="en-US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19" y="3543300"/>
                <a:ext cx="11665974" cy="2492990"/>
              </a:xfrm>
              <a:prstGeom prst="rect">
                <a:avLst/>
              </a:prstGeom>
              <a:blipFill>
                <a:blip r:embed="rId4"/>
                <a:stretch>
                  <a:fillRect b="-4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7" t="10025" b="16098"/>
          <a:stretch/>
        </p:blipFill>
        <p:spPr>
          <a:xfrm>
            <a:off x="3347884" y="95865"/>
            <a:ext cx="5247967" cy="74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3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C6F92-7012-4967-8140-969446442182}" type="datetime5">
              <a:rPr lang="en-US" sz="1800" b="1" smtClean="0">
                <a:solidFill>
                  <a:srgbClr val="002060"/>
                </a:solidFill>
              </a:rPr>
              <a:t>27-Oct-20</a:t>
            </a:fld>
            <a:endParaRPr lang="en-US" sz="1800" b="1" dirty="0">
              <a:solidFill>
                <a:srgbClr val="00206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0447" y="6356350"/>
            <a:ext cx="11546238" cy="457599"/>
          </a:xfrm>
        </p:spPr>
        <p:txBody>
          <a:bodyPr/>
          <a:lstStyle/>
          <a:p>
            <a:r>
              <a:rPr lang="en-US" sz="2000" b="1" dirty="0" err="1">
                <a:solidFill>
                  <a:srgbClr val="002060"/>
                </a:solidFill>
              </a:rPr>
              <a:t>Bipul</a:t>
            </a:r>
            <a:r>
              <a:rPr lang="en-US" sz="2000" b="1" dirty="0">
                <a:solidFill>
                  <a:srgbClr val="002060"/>
                </a:solidFill>
              </a:rPr>
              <a:t> Sarkar - </a:t>
            </a:r>
            <a:r>
              <a:rPr lang="en-US" sz="2000" b="1" dirty="0" err="1">
                <a:solidFill>
                  <a:srgbClr val="002060"/>
                </a:solidFill>
              </a:rPr>
              <a:t>Atmool</a:t>
            </a:r>
            <a:r>
              <a:rPr lang="en-US" sz="2000" b="1" dirty="0">
                <a:solidFill>
                  <a:srgbClr val="002060"/>
                </a:solidFill>
              </a:rPr>
              <a:t> high School -</a:t>
            </a:r>
            <a:r>
              <a:rPr lang="en-US" sz="2000" b="1" dirty="0" err="1">
                <a:solidFill>
                  <a:srgbClr val="002060"/>
                </a:solidFill>
              </a:rPr>
              <a:t>Shibgonj-Bogura</a:t>
            </a:r>
            <a:r>
              <a:rPr lang="en-US" sz="2000" b="1" dirty="0">
                <a:solidFill>
                  <a:srgbClr val="002060"/>
                </a:solidFill>
              </a:rPr>
              <a:t> - 01730169555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89819" y="191190"/>
                <a:ext cx="10374365" cy="101566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bn-IN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bn-IN" sz="6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6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(</m:t>
                            </m:r>
                            <m:r>
                              <a:rPr lang="en-US" sz="6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6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𝒎</m:t>
                            </m:r>
                          </m:sup>
                        </m:sSup>
                        <m: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𝒏</m:t>
                        </m:r>
                      </m:sup>
                    </m:sSup>
                    <m:r>
                      <a:rPr lang="en-US" sz="6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bn-IN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e>
                      <m:sup>
                        <m: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𝒎𝒏</m:t>
                        </m:r>
                      </m:sup>
                    </m:sSup>
                  </m:oMath>
                </a14:m>
                <a:r>
                  <a:rPr lang="bn-IN" sz="60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 প্রয়োগ</a:t>
                </a:r>
                <a:endParaRPr lang="en-US" sz="60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819" y="191190"/>
                <a:ext cx="10374365" cy="1015663"/>
              </a:xfrm>
              <a:prstGeom prst="rect">
                <a:avLst/>
              </a:prstGeom>
              <a:blipFill>
                <a:blip r:embed="rId3"/>
                <a:stretch>
                  <a:fillRect t="-16766" b="-40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80447" y="2685772"/>
                <a:ext cx="10926305" cy="86972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সমাধাণ.১)   </a:t>
                </a:r>
                <a:r>
                  <a:rPr lang="en-US" sz="3600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b="1" dirty="0">
                    <a:latin typeface="Verdana" panose="020B0604030504040204" pitchFamily="34" charset="0"/>
                    <a:ea typeface="Verdana" panose="020B0604030504040204" pitchFamily="34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𝟓</m:t>
                        </m:r>
                      </m:e>
                      <m:sup>
                        <m:f>
                          <m:fPr>
                            <m:ctrlPr>
                              <a:rPr lang="en-US" sz="3600" b="1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600" b="1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600" b="1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3600" b="1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3600" b="1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𝟔</m:t>
                        </m:r>
                      </m:sup>
                    </m:sSup>
                    <m:sSup>
                      <m:sSupPr>
                        <m:ctrlPr>
                          <a:rPr lang="en-US" sz="3600" b="1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=</m:t>
                        </m:r>
                        <m:r>
                          <a:rPr lang="en-US" sz="3600" b="1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𝟓</m:t>
                        </m:r>
                      </m:e>
                      <m:sup>
                        <m:r>
                          <a:rPr lang="en-US" sz="3600" b="1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600" b="1" dirty="0">
                    <a:latin typeface="Verdana" panose="020B0604030504040204" pitchFamily="34" charset="0"/>
                    <a:ea typeface="Verdana" panose="020B0604030504040204" pitchFamily="34" charset="0"/>
                    <a:cs typeface="NikoshBAN" panose="02000000000000000000" pitchFamily="2" charset="0"/>
                  </a:rPr>
                  <a:t>= 125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447" y="2685772"/>
                <a:ext cx="10926305" cy="869725"/>
              </a:xfrm>
              <a:prstGeom prst="rect">
                <a:avLst/>
              </a:prstGeom>
              <a:blipFill>
                <a:blip r:embed="rId4"/>
                <a:stretch>
                  <a:fillRect b="-27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80447" y="1696735"/>
                <a:ext cx="5300921" cy="93371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IN" sz="40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প্রশ্ন</a:t>
                </a:r>
                <a:r>
                  <a:rPr lang="en-US" sz="40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.১। </a:t>
                </a:r>
                <a:r>
                  <a:rPr lang="en-US" sz="4000" dirty="0">
                    <a:solidFill>
                      <a:srgbClr val="00B050"/>
                    </a:solidFill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4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40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0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r>
                          <a:rPr lang="en-US" sz="4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sz="4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      </m:t>
                    </m:r>
                  </m:oMath>
                </a14:m>
                <a:endParaRPr lang="en-US" sz="4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447" y="1696735"/>
                <a:ext cx="5300921" cy="933717"/>
              </a:xfrm>
              <a:prstGeom prst="rect">
                <a:avLst/>
              </a:prstGeom>
              <a:blipFill>
                <a:blip r:embed="rId5"/>
                <a:stretch>
                  <a:fillRect b="-27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11631" y="3748424"/>
                <a:ext cx="11530740" cy="256685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সমাধাণঃ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২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।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3200" b="0" i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bn-IN" sz="4800" dirty="0"/>
                  <a:t>(</a:t>
                </a:r>
                <a:r>
                  <a:rPr lang="bn-IN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0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40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40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  <m:r>
                          <a:rPr lang="bn-IN" sz="4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=(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bn-IN" sz="4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000" b="0" i="1" dirty="0">
                  <a:latin typeface="Cambria Math" panose="02040503050406030204" pitchFamily="18" charset="0"/>
                </a:endParaRPr>
              </a:p>
              <a:p>
                <a:r>
                  <a:rPr lang="en-US" sz="4000" b="0" i="1" dirty="0">
                    <a:latin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−(−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}=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31" y="3748424"/>
                <a:ext cx="11530740" cy="2566857"/>
              </a:xfrm>
              <a:prstGeom prst="rect">
                <a:avLst/>
              </a:prstGeom>
              <a:blipFill>
                <a:blip r:embed="rId6"/>
                <a:stretch>
                  <a:fillRect l="-1850" b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747387" y="1724727"/>
                <a:ext cx="4819973" cy="86042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dirty="0"/>
                  <a:t> </a:t>
                </a:r>
                <a:r>
                  <a:rPr lang="en-US" sz="3200" dirty="0">
                    <a:solidFill>
                      <a:srgbClr val="00B050"/>
                    </a:solidFill>
                  </a:rPr>
                  <a:t>প্রশ্নঃ ২।</a:t>
                </a:r>
                <a:r>
                  <a:rPr lang="bn-IN" sz="3200" dirty="0">
                    <a:solidFill>
                      <a:srgbClr val="00B050"/>
                    </a:solidFill>
                  </a:rPr>
                  <a:t>(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  <m:r>
                          <a:rPr lang="bn-IN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7387" y="1724727"/>
                <a:ext cx="4819973" cy="860428"/>
              </a:xfrm>
              <a:prstGeom prst="rect">
                <a:avLst/>
              </a:prstGeom>
              <a:blipFill>
                <a:blip r:embed="rId7"/>
                <a:stretch>
                  <a:fillRect b="-9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760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C6F92-7012-4967-8140-969446442182}" type="datetime5">
              <a:rPr lang="en-US" smtClean="0"/>
              <a:t>27-Oct-20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Bipul Sarkar Atmool high School -Shibgonj-Bogura - 01730169555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6367" y="1209368"/>
                <a:ext cx="12059265" cy="1835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  <m:sup>
                          <m:r>
                            <a:rPr lang="en-US" sz="2800" b="1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sup>
                      </m:sSup>
                      <m:r>
                        <a:rPr lang="en-US" sz="28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800" b="1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1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800" b="1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1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sup>
                      </m:sSup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.(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𝟐𝟎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.(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1" i="1" dirty="0">
                  <a:latin typeface="Cambria Math" panose="02040503050406030204" pitchFamily="18" charset="0"/>
                </a:endParaRPr>
              </a:p>
              <a:p>
                <a:r>
                  <a:rPr lang="en-US" sz="2800" b="1" dirty="0"/>
                  <a:t>          =(3 . 3 .3 .3 .3 .3 .3 .3 )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lang="en-US" sz="2800" b="1" i="0" dirty="0">
                  <a:latin typeface="Cambria Math" panose="02040503050406030204" pitchFamily="18" charset="0"/>
                </a:endParaRPr>
              </a:p>
              <a:p>
                <a:r>
                  <a:rPr lang="en-US" sz="2800" b="1" dirty="0"/>
                  <a:t>        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𝟖</m:t>
                        </m:r>
                      </m:sup>
                    </m:sSup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𝟖</m:t>
                        </m:r>
                      </m:sup>
                    </m:sSup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67" y="1209368"/>
                <a:ext cx="12059265" cy="18353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4319677"/>
                <a:ext cx="11897032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 (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𝒙𝒚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p>
                    </m:sSup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𝒙𝒚</m:t>
                        </m:r>
                      </m:e>
                    </m:d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 </m:t>
                    </m:r>
                    <m:d>
                      <m:d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𝒙𝒚</m:t>
                        </m:r>
                      </m:e>
                    </m:d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 </m:t>
                    </m:r>
                    <m:d>
                      <m:d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𝒙𝒚</m:t>
                        </m:r>
                      </m:e>
                    </m:d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 . . . . . .</m:t>
                    </m:r>
                    <m:d>
                      <m:d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𝒙𝒚</m:t>
                        </m:r>
                      </m:e>
                    </m:d>
                    <m:d>
                      <m:d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সংখ্যক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d>
                  </m:oMath>
                </a14:m>
                <a:endParaRPr lang="en-US" sz="3200" b="1" i="1" dirty="0">
                  <a:solidFill>
                    <a:srgbClr val="002060"/>
                  </a:solidFill>
                  <a:latin typeface="Vindabody"/>
                  <a:ea typeface="Verdana" panose="020B0604030504040204" pitchFamily="34" charset="0"/>
                </a:endParaRPr>
              </a:p>
              <a:p>
                <a:r>
                  <a:rPr lang="en-US" sz="3200" b="1" dirty="0">
                    <a:solidFill>
                      <a:srgbClr val="002060"/>
                    </a:solidFill>
                    <a:latin typeface="Vindabody"/>
                    <a:ea typeface="Verdana" panose="020B0604030504040204" pitchFamily="34" charset="0"/>
                  </a:rPr>
                  <a:t>    ={x . X . X . . . . .x( m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Vindabody"/>
                    <a:ea typeface="Verdana" panose="020B0604030504040204" pitchFamily="34" charset="0"/>
                  </a:rPr>
                  <a:t>সংখ্যক</a:t>
                </a:r>
                <a:r>
                  <a:rPr lang="en-US" sz="3200" b="1" dirty="0">
                    <a:solidFill>
                      <a:srgbClr val="002060"/>
                    </a:solidFill>
                    <a:latin typeface="Vindabody"/>
                    <a:ea typeface="Verdana" panose="020B0604030504040204" pitchFamily="34" charset="0"/>
                  </a:rPr>
                  <a:t>    )} × { Y . Y . Y . . . . . .y ( m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Vindabody"/>
                    <a:ea typeface="Verdana" panose="020B0604030504040204" pitchFamily="34" charset="0"/>
                  </a:rPr>
                  <a:t>সংখ্যক</a:t>
                </a:r>
                <a:r>
                  <a:rPr lang="en-US" sz="3200" b="1" dirty="0">
                    <a:solidFill>
                      <a:srgbClr val="002060"/>
                    </a:solidFill>
                    <a:latin typeface="Vindabody"/>
                    <a:ea typeface="Verdana" panose="020B0604030504040204" pitchFamily="34" charset="0"/>
                  </a:rPr>
                  <a:t>  )</a:t>
                </a:r>
              </a:p>
              <a:p>
                <a:r>
                  <a:rPr lang="en-US" sz="3200" b="1" dirty="0">
                    <a:solidFill>
                      <a:srgbClr val="002060"/>
                    </a:solidFill>
                    <a:latin typeface="Vindabody"/>
                    <a:ea typeface="Verdana" panose="020B0604030504040204" pitchFamily="34" charset="0"/>
                  </a:rPr>
                  <a:t>  </a:t>
                </a:r>
                <a:r>
                  <a:rPr lang="bn-IN" sz="3200" b="1" dirty="0">
                    <a:solidFill>
                      <a:srgbClr val="002060"/>
                    </a:solidFill>
                    <a:latin typeface="Vindabody"/>
                    <a:ea typeface="Verdana" panose="020B0604030504040204" pitchFamily="34" charset="0"/>
                  </a:rPr>
                  <a:t> </a:t>
                </a:r>
                <a:r>
                  <a:rPr lang="en-US" sz="3200" b="1" dirty="0">
                    <a:solidFill>
                      <a:srgbClr val="002060"/>
                    </a:solidFill>
                    <a:latin typeface="Vindabody"/>
                    <a:ea typeface="Verdana" panose="020B0604030504040204" pitchFamily="34" charset="0"/>
                  </a:rPr>
                  <a:t> 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p>
                    </m:sSup>
                    <m:sSup>
                      <m:sSup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p>
                    </m:sSup>
                  </m:oMath>
                </a14:m>
                <a:endParaRPr lang="en-US" sz="3200" b="1" dirty="0">
                  <a:solidFill>
                    <a:srgbClr val="002060"/>
                  </a:solidFill>
                  <a:latin typeface="Vindabody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319677"/>
                <a:ext cx="11897032" cy="2062103"/>
              </a:xfrm>
              <a:prstGeom prst="rect">
                <a:avLst/>
              </a:prstGeom>
              <a:blipFill>
                <a:blip r:embed="rId3"/>
                <a:stretch>
                  <a:fillRect l="-1281" b="-8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8200" y="3392473"/>
                <a:ext cx="10338619" cy="460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</a:rPr>
                  <a:t>X ও y </a:t>
                </a:r>
                <a:r>
                  <a:rPr lang="en-US" sz="2000" b="1" dirty="0" err="1">
                    <a:solidFill>
                      <a:srgbClr val="FF0000"/>
                    </a:solidFill>
                  </a:rPr>
                  <a:t>দুটি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b="1" dirty="0" err="1">
                    <a:solidFill>
                      <a:srgbClr val="FF0000"/>
                    </a:solidFill>
                  </a:rPr>
                  <a:t>বাস্তব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b="1" dirty="0" err="1">
                    <a:solidFill>
                      <a:srgbClr val="FF0000"/>
                    </a:solidFill>
                  </a:rPr>
                  <a:t>সংখ্যা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b="1" dirty="0" err="1">
                    <a:solidFill>
                      <a:srgbClr val="FF0000"/>
                    </a:solidFill>
                  </a:rPr>
                  <a:t>এবং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   m  </a:t>
                </a:r>
                <a:r>
                  <a:rPr lang="en-US" sz="2000" b="1" dirty="0" err="1">
                    <a:solidFill>
                      <a:srgbClr val="FF0000"/>
                    </a:solidFill>
                  </a:rPr>
                  <a:t>একটি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b="1" dirty="0" err="1">
                    <a:solidFill>
                      <a:srgbClr val="FF0000"/>
                    </a:solidFill>
                  </a:rPr>
                  <a:t>ধনাত্মক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b="1" dirty="0" err="1">
                    <a:solidFill>
                      <a:srgbClr val="FF0000"/>
                    </a:solidFill>
                  </a:rPr>
                  <a:t>পূর্ণসংখ্যা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b="1" dirty="0" err="1">
                    <a:solidFill>
                      <a:srgbClr val="FF0000"/>
                    </a:solidFill>
                  </a:rPr>
                  <a:t>হলে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 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𝒙𝒚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p>
                    </m:sSup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কী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হবে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দেখি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।</m:t>
                    </m:r>
                  </m:oMath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392473"/>
                <a:ext cx="10338619" cy="460191"/>
              </a:xfrm>
              <a:prstGeom prst="rect">
                <a:avLst/>
              </a:prstGeom>
              <a:blipFill>
                <a:blip r:embed="rId4"/>
                <a:stretch>
                  <a:fillRect l="-649" t="-1333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486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C6F92-7012-4967-8140-969446442182}" type="datetime5">
              <a:rPr lang="en-US" smtClean="0"/>
              <a:t>27-Oct-20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Bipul Sarkar Atmool high School -Shibgonj-Bogura - 01730169555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0" t="43656" r="17984" b="19570"/>
          <a:stretch/>
        </p:blipFill>
        <p:spPr>
          <a:xfrm>
            <a:off x="0" y="3872180"/>
            <a:ext cx="12078928" cy="22743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74626" y="348133"/>
                <a:ext cx="10411691" cy="10158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. . .  . . 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সংখ্যক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d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. . .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সংখ্যক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</m:e>
                          </m:d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. . . .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সংখ্যক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e>
                          </m:d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626" y="348133"/>
                <a:ext cx="10411691" cy="10158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77091" y="1770001"/>
                <a:ext cx="11801837" cy="1878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∴</a:t>
                </a:r>
                <a:r>
                  <a:rPr lang="bn-IN" sz="3200" b="1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 </a:t>
                </a:r>
                <a:r>
                  <a:rPr lang="en-US" sz="3200" b="1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x</a:t>
                </a:r>
                <a:r>
                  <a:rPr lang="bn-IN" sz="3200" b="1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ও </a:t>
                </a:r>
                <a:r>
                  <a:rPr lang="en-US" sz="3200" b="1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y </a:t>
                </a:r>
                <a:r>
                  <a:rPr lang="bn-IN" sz="3200" b="1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যে-কোনো বাস্তব সংখ্যা এবং</a:t>
                </a:r>
                <a:r>
                  <a:rPr lang="en-US" sz="3200" b="1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 m</a:t>
                </a:r>
                <a:r>
                  <a:rPr lang="bn-IN" sz="3200" b="1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 যে-কোনো একটি ধনাত্মক পূর্ণসংখ্যা হলে ,</a:t>
                </a:r>
              </a:p>
              <a:p>
                <a14:m>
                  <m:oMath xmlns:m="http://schemas.openxmlformats.org/officeDocument/2006/math">
                    <m:r>
                      <a:rPr lang="bn-IN" sz="3200" b="1" i="1" smtClean="0">
                        <a:latin typeface="Cambria Math" panose="02040503050406030204" pitchFamily="18" charset="0"/>
                        <a:ea typeface="Microsoft JhengHei UI" panose="020B0604030504040204" pitchFamily="34" charset="-120"/>
                      </a:rPr>
                      <m:t>(</m:t>
                    </m:r>
                    <m:sSup>
                      <m:sSupPr>
                        <m:ctrlPr>
                          <a:rPr lang="bn-IN" sz="3200" b="1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𝒙𝒚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)</m:t>
                        </m:r>
                      </m:e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𝒎</m:t>
                        </m:r>
                      </m:sup>
                    </m:sSup>
                    <m:r>
                      <a:rPr lang="en-US" sz="3200" b="1" i="1" smtClean="0">
                        <a:latin typeface="Cambria Math" panose="02040503050406030204" pitchFamily="18" charset="0"/>
                        <a:ea typeface="Microsoft JhengHei UI" panose="020B0604030504040204" pitchFamily="34" charset="-120"/>
                      </a:rPr>
                      <m:t>=</m:t>
                    </m:r>
                    <m:sSup>
                      <m:sSupPr>
                        <m:ctrlPr>
                          <a:rPr lang="bn-IN" sz="3200" b="1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𝒙</m:t>
                        </m:r>
                      </m:e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𝒎</m:t>
                        </m:r>
                      </m:sup>
                    </m:sSup>
                    <m:r>
                      <a:rPr lang="en-US" sz="3200" b="1" i="1" smtClean="0">
                        <a:latin typeface="Cambria Math" panose="02040503050406030204" pitchFamily="18" charset="0"/>
                        <a:ea typeface="Microsoft JhengHei UI" panose="020B0604030504040204" pitchFamily="34" charset="-120"/>
                      </a:rPr>
                      <m:t> </m:t>
                    </m:r>
                    <m:sSup>
                      <m:sSupPr>
                        <m:ctrlPr>
                          <a:rPr lang="bn-IN" sz="3200" b="1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𝒚</m:t>
                        </m:r>
                      </m:e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𝒎</m:t>
                        </m:r>
                      </m:sup>
                    </m:sSup>
                    <m:r>
                      <a:rPr lang="en-US" sz="3200" b="1" i="1" smtClean="0">
                        <a:latin typeface="Cambria Math" panose="02040503050406030204" pitchFamily="18" charset="0"/>
                        <a:ea typeface="Microsoft JhengHei UI" panose="020B0604030504040204" pitchFamily="34" charset="-120"/>
                      </a:rPr>
                      <m:t> 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Microsoft JhengHei UI" panose="020B0604030504040204" pitchFamily="34" charset="-120"/>
                      </a:rPr>
                      <m:t>এবং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Microsoft JhengHei UI" panose="020B0604030504040204" pitchFamily="34" charset="-120"/>
                      </a:rPr>
                      <m:t> (</m:t>
                    </m:r>
                    <m:sSup>
                      <m:sSupPr>
                        <m:ctrlPr>
                          <a:rPr lang="bn-IN" sz="3200" b="1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bn-IN" sz="3200" b="1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𝒙</m:t>
                            </m:r>
                          </m:num>
                          <m:den>
                            <m:r>
                              <a:rPr lang="en-US" sz="3200" b="1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𝒚</m:t>
                            </m:r>
                          </m:den>
                        </m:f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)</m:t>
                        </m:r>
                      </m:e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𝒎</m:t>
                        </m:r>
                      </m:sup>
                    </m:sSup>
                    <m:r>
                      <a:rPr lang="en-US" sz="3200" b="1" i="1" smtClean="0">
                        <a:latin typeface="Cambria Math" panose="02040503050406030204" pitchFamily="18" charset="0"/>
                        <a:ea typeface="Microsoft JhengHei UI" panose="020B0604030504040204" pitchFamily="34" charset="-120"/>
                      </a:rPr>
                      <m:t>=</m:t>
                    </m:r>
                  </m:oMath>
                </a14:m>
                <a:r>
                  <a:rPr lang="bn-IN" sz="3200" b="1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b="1" i="1" dirty="0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bn-IN" sz="3200" b="1" i="1" dirty="0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</m:ctrlPr>
                          </m:sSupPr>
                          <m:e>
                            <m:r>
                              <a:rPr lang="en-US" sz="3200" b="1" i="1" dirty="0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3200" b="1" i="1" dirty="0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𝒎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bn-IN" sz="3200" b="1" i="1" dirty="0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</m:ctrlPr>
                          </m:sSupPr>
                          <m:e>
                            <m:r>
                              <a:rPr lang="en-US" sz="3200" b="1" i="1" dirty="0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3200" b="1" i="1" dirty="0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𝒎</m:t>
                            </m:r>
                          </m:sup>
                        </m:sSup>
                      </m:den>
                    </m:f>
                    <m:r>
                      <a:rPr lang="en-US" sz="3200" b="1" i="1" dirty="0" smtClean="0">
                        <a:latin typeface="Cambria Math" panose="02040503050406030204" pitchFamily="18" charset="0"/>
                        <a:ea typeface="Microsoft JhengHei UI" panose="020B0604030504040204" pitchFamily="34" charset="-120"/>
                      </a:rPr>
                      <m:t>  {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  <a:ea typeface="Microsoft JhengHei UI" panose="020B0604030504040204" pitchFamily="34" charset="-120"/>
                      </a:rPr>
                      <m:t>যেখানে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  <a:ea typeface="Microsoft JhengHei UI" panose="020B0604030504040204" pitchFamily="34" charset="-120"/>
                      </a:rPr>
                      <m:t>  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  <a:ea typeface="Microsoft JhengHei UI" panose="020B0604030504040204" pitchFamily="34" charset="-120"/>
                      </a:rPr>
                      <m:t>𝒚</m:t>
                    </m:r>
                  </m:oMath>
                </a14:m>
                <a:r>
                  <a:rPr lang="en-US" sz="3200" b="1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≠0 }</a:t>
                </a:r>
                <a:endParaRPr lang="en-US" sz="32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091" y="1770001"/>
                <a:ext cx="11801837" cy="1878912"/>
              </a:xfrm>
              <a:prstGeom prst="rect">
                <a:avLst/>
              </a:prstGeom>
              <a:blipFill>
                <a:blip r:embed="rId4"/>
                <a:stretch>
                  <a:fillRect l="-1291" t="-4531" b="-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68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C6F92-7012-4967-8140-969446442182}" type="datetime5">
              <a:rPr lang="en-US" sz="1800" b="1" smtClean="0">
                <a:solidFill>
                  <a:srgbClr val="002060"/>
                </a:solidFill>
              </a:rPr>
              <a:t>27-Oct-20</a:t>
            </a:fld>
            <a:endParaRPr lang="en-US" sz="1800" b="1" dirty="0">
              <a:solidFill>
                <a:srgbClr val="00206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4181" y="6356350"/>
            <a:ext cx="11341509" cy="365125"/>
          </a:xfrm>
        </p:spPr>
        <p:txBody>
          <a:bodyPr/>
          <a:lstStyle/>
          <a:p>
            <a:r>
              <a:rPr lang="en-US" sz="2000" b="1" dirty="0" err="1">
                <a:solidFill>
                  <a:srgbClr val="002060"/>
                </a:solidFill>
              </a:rPr>
              <a:t>Bipul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Sark</a:t>
            </a:r>
            <a:r>
              <a:rPr lang="bn-IN" sz="2000" b="1" dirty="0">
                <a:solidFill>
                  <a:srgbClr val="002060"/>
                </a:solidFill>
              </a:rPr>
              <a:t>-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Atmool</a:t>
            </a:r>
            <a:r>
              <a:rPr lang="en-US" sz="2000" b="1" dirty="0">
                <a:solidFill>
                  <a:srgbClr val="002060"/>
                </a:solidFill>
              </a:rPr>
              <a:t> high School -</a:t>
            </a:r>
            <a:r>
              <a:rPr lang="en-US" sz="2000" b="1" dirty="0" err="1">
                <a:solidFill>
                  <a:srgbClr val="002060"/>
                </a:solidFill>
              </a:rPr>
              <a:t>Shibgonj-Bogura</a:t>
            </a:r>
            <a:r>
              <a:rPr lang="en-US" sz="2000" b="1" dirty="0">
                <a:solidFill>
                  <a:srgbClr val="002060"/>
                </a:solidFill>
              </a:rPr>
              <a:t> - 01730169555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0139" y="332511"/>
                <a:ext cx="11444734" cy="100521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সূত্র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(</m:t>
                    </m:r>
                    <m:sSup>
                      <m:sSupPr>
                        <m:ctrlPr>
                          <a:rPr lang="bn-IN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𝒙𝒚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𝒎</m:t>
                        </m:r>
                      </m:sup>
                    </m:sSup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bn-IN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𝒎</m:t>
                        </m:r>
                      </m:sup>
                    </m:sSup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sSup>
                      <m:sSupPr>
                        <m:ctrlPr>
                          <a:rPr lang="bn-IN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𝒏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    </m:t>
                        </m:r>
                      </m:sup>
                    </m:sSup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এবং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(</m:t>
                    </m:r>
                    <m:sSup>
                      <m:sSupPr>
                        <m:ctrlPr>
                          <a:rPr lang="bn-IN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bn-IN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𝒙</m:t>
                            </m:r>
                          </m:num>
                          <m:den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𝒚</m:t>
                            </m:r>
                          </m:den>
                        </m:f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𝒎</m:t>
                        </m:r>
                      </m:sup>
                    </m:sSup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bn-IN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bn-IN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𝒎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bn-IN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𝒎</m:t>
                            </m:r>
                          </m:sup>
                        </m:sSup>
                      </m:den>
                    </m:f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</m:oMath>
                </a14:m>
                <a:r>
                  <a:rPr lang="bn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 প্রয়োগ</a:t>
                </a:r>
                <a:endParaRPr lang="en-US" sz="36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39" y="332511"/>
                <a:ext cx="11444734" cy="1005212"/>
              </a:xfrm>
              <a:prstGeom prst="rect">
                <a:avLst/>
              </a:prstGeom>
              <a:blipFill>
                <a:blip r:embed="rId2"/>
                <a:stretch>
                  <a:fillRect b="-6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34181" y="1875927"/>
                <a:ext cx="10857271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</a:t>
                </a:r>
                <a14:m>
                  <m:oMath xmlns:m="http://schemas.openxmlformats.org/officeDocument/2006/math">
                    <m:r>
                      <a:rPr lang="bn-IN" sz="3600" b="0" i="0" smtClean="0">
                        <a:latin typeface="Cambria Math" panose="02040503050406030204" pitchFamily="18" charset="0"/>
                      </a:rPr>
                      <m:t>     </m:t>
                    </m:r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×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60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125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1125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181" y="1875927"/>
                <a:ext cx="10857271" cy="553998"/>
              </a:xfrm>
              <a:prstGeom prst="rect">
                <a:avLst/>
              </a:prstGeom>
              <a:blipFill>
                <a:blip r:embed="rId3"/>
                <a:stretch>
                  <a:fillRect l="-2527" t="-23077" b="-50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83265" y="3707230"/>
                <a:ext cx="10159101" cy="1052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সমাধাণঃ</a:t>
                </a:r>
                <a:r>
                  <a:rPr lang="bn-IN" sz="4000" dirty="0">
                    <a:solidFill>
                      <a:srgbClr val="002060"/>
                    </a:solidFill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(</m:t>
                        </m:r>
                        <m:f>
                          <m:fPr>
                            <m:ctrlPr>
                              <a:rPr lang="en-US" sz="4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4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64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</m:oMath>
                </a14:m>
                <a:endParaRPr lang="en-US" sz="4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265" y="3707230"/>
                <a:ext cx="10159101" cy="1052339"/>
              </a:xfrm>
              <a:prstGeom prst="rect">
                <a:avLst/>
              </a:prstGeom>
              <a:blipFill>
                <a:blip r:embed="rId4"/>
                <a:stretch>
                  <a:fillRect l="-2100" b="-15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858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C6F92-7012-4967-8140-969446442182}" type="datetime5">
              <a:rPr lang="en-US" smtClean="0"/>
              <a:t>27-Oct-20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Bipul Sarkar Atmool high School -Shibgonj-Bogura - 01730169555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432" y="129202"/>
            <a:ext cx="3714750" cy="8477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39991" y="1458678"/>
                <a:ext cx="11282516" cy="2046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002060"/>
                    </a:solidFill>
                    <a:latin typeface="Vindabody"/>
                    <a:cs typeface="NikoshBAN" panose="02000000000000000000" pitchFamily="2" charset="0"/>
                  </a:rPr>
                  <a:t>পাঠ্য </a:t>
                </a:r>
                <a:r>
                  <a:rPr lang="en-US" sz="4800" b="1" dirty="0" err="1">
                    <a:solidFill>
                      <a:srgbClr val="002060"/>
                    </a:solidFill>
                    <a:latin typeface="Vindabody"/>
                    <a:cs typeface="NikoshBAN" panose="02000000000000000000" pitchFamily="2" charset="0"/>
                  </a:rPr>
                  <a:t>বই</a:t>
                </a:r>
                <a:r>
                  <a:rPr lang="en-US" sz="4800" b="1" dirty="0">
                    <a:solidFill>
                      <a:srgbClr val="002060"/>
                    </a:solidFill>
                    <a:latin typeface="Vindabody"/>
                    <a:cs typeface="NikoshBAN" panose="02000000000000000000" pitchFamily="2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latin typeface="Vindabody"/>
                    <a:cs typeface="NikoshBAN" panose="02000000000000000000" pitchFamily="2" charset="0"/>
                  </a:rPr>
                  <a:t>অনুঃ</a:t>
                </a:r>
                <a:r>
                  <a:rPr lang="en-US" sz="4800" b="1" dirty="0">
                    <a:solidFill>
                      <a:srgbClr val="002060"/>
                    </a:solidFill>
                    <a:latin typeface="Vindabody"/>
                    <a:cs typeface="NikoshBAN" panose="02000000000000000000" pitchFamily="2" charset="0"/>
                  </a:rPr>
                  <a:t> ৪.১ </a:t>
                </a:r>
                <a:r>
                  <a:rPr lang="en-US" sz="4800" b="1" dirty="0" err="1">
                    <a:solidFill>
                      <a:srgbClr val="002060"/>
                    </a:solidFill>
                    <a:latin typeface="Vindabody"/>
                    <a:cs typeface="NikoshBAN" panose="02000000000000000000" pitchFamily="2" charset="0"/>
                  </a:rPr>
                  <a:t>এর</a:t>
                </a:r>
                <a:r>
                  <a:rPr lang="en-US" sz="4800" b="1" dirty="0">
                    <a:solidFill>
                      <a:srgbClr val="002060"/>
                    </a:solidFill>
                    <a:latin typeface="Vindabody"/>
                    <a:cs typeface="NikoshBAN" panose="02000000000000000000" pitchFamily="2" charset="0"/>
                  </a:rPr>
                  <a:t>  নং-১২</a:t>
                </a:r>
              </a:p>
              <a:p>
                <a:r>
                  <a:rPr lang="en-US" sz="4800" b="1" dirty="0">
                    <a:solidFill>
                      <a:srgbClr val="002060"/>
                    </a:solidFill>
                    <a:latin typeface="Vindabody"/>
                    <a:cs typeface="NikoshBAN" panose="02000000000000000000" pitchFamily="2" charset="0"/>
                  </a:rPr>
                  <a:t> </a:t>
                </a:r>
                <a:r>
                  <a:rPr lang="bn-IN" sz="4800" b="1" dirty="0"/>
                  <a:t>প্রমাণ কর যে, </a:t>
                </a:r>
                <a:r>
                  <a:rPr lang="en-US" sz="4800" b="1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𝒒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sup>
                        </m:sSup>
                      </m:den>
                    </m:f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𝒒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sup>
                        </m:sSup>
                      </m:den>
                    </m:f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𝒒</m:t>
                            </m:r>
                          </m:sup>
                        </m:sSup>
                      </m:den>
                    </m:f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4800" b="1" dirty="0">
                  <a:solidFill>
                    <a:srgbClr val="002060"/>
                  </a:solidFill>
                  <a:latin typeface="Vindabody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91" y="1458678"/>
                <a:ext cx="11282516" cy="2046522"/>
              </a:xfrm>
              <a:prstGeom prst="rect">
                <a:avLst/>
              </a:prstGeom>
              <a:blipFill>
                <a:blip r:embed="rId3"/>
                <a:stretch>
                  <a:fillRect l="-2485" t="-8929" b="-2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69818" y="4100945"/>
                <a:ext cx="1008610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600" dirty="0"/>
                  <a:t>১৬) </a:t>
                </a:r>
                <a:r>
                  <a:rPr lang="en-US" sz="3600" dirty="0"/>
                  <a:t> </a:t>
                </a:r>
                <a:r>
                  <a:rPr lang="bn-IN" sz="3600" dirty="0"/>
                  <a:t>যদি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bn-IN" sz="36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6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bn-IN" sz="3600" dirty="0"/>
                  <a:t>এবং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bn-IN" sz="3600" dirty="0"/>
                  <a:t>হয় ,তবে দেখাও যে </a:t>
                </a:r>
                <a:r>
                  <a:rPr lang="en-US" sz="3600" dirty="0"/>
                  <a:t>xyz=1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818" y="4100945"/>
                <a:ext cx="10086109" cy="1200329"/>
              </a:xfrm>
              <a:prstGeom prst="rect">
                <a:avLst/>
              </a:prstGeom>
              <a:blipFill>
                <a:blip r:embed="rId4"/>
                <a:stretch>
                  <a:fillRect l="-1813" t="-9137" b="-18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800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C6F92-7012-4967-8140-969446442182}" type="datetime5">
              <a:rPr lang="en-US" smtClean="0"/>
              <a:t>27-Oct-20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Bipul Sarkar Atmool high School -Shibgonj-Bogura - 01730169555</a:t>
            </a:r>
          </a:p>
        </p:txBody>
      </p:sp>
      <p:sp>
        <p:nvSpPr>
          <p:cNvPr id="4" name="Rectangle 3"/>
          <p:cNvSpPr/>
          <p:nvPr/>
        </p:nvSpPr>
        <p:spPr>
          <a:xfrm>
            <a:off x="550607" y="935553"/>
            <a:ext cx="110907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525" y="201820"/>
            <a:ext cx="5314950" cy="9334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5691" y="2192506"/>
            <a:ext cx="6193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Vindabody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00B050"/>
              </a:solidFill>
              <a:latin typeface="Vindabody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62119" y="1431138"/>
                <a:ext cx="6638562" cy="4148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২১)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𝒒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sup>
                        </m:sSup>
                      </m:den>
                    </m:f>
                    <m:r>
                      <a:rPr lang="en-US" sz="2400" b="1" i="1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𝒒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</m:sup>
                        </m:sSup>
                      </m:den>
                    </m:f>
                    <m:r>
                      <a:rPr lang="en-US" sz="2400" b="1" i="1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𝒒</m:t>
                            </m:r>
                          </m:sup>
                        </m:sSup>
                      </m:den>
                    </m:f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2400" b="1" dirty="0"/>
              </a:p>
              <a:p>
                <a:r>
                  <a:rPr lang="en-US" sz="2400" b="1" dirty="0">
                    <a:solidFill>
                      <a:srgbClr val="002060"/>
                    </a:solidFill>
                    <a:latin typeface="Vindabody"/>
                    <a:cs typeface="NikoshBAN" panose="02000000000000000000" pitchFamily="2" charset="0"/>
                  </a:rPr>
                  <a:t> </a:t>
                </a:r>
                <a:r>
                  <a:rPr lang="bn-IN" sz="2400" b="1" dirty="0">
                    <a:solidFill>
                      <a:srgbClr val="002060"/>
                    </a:solidFill>
                    <a:latin typeface="Vindabody"/>
                    <a:cs typeface="NikoshBAN" panose="02000000000000000000" pitchFamily="2" charset="0"/>
                  </a:rPr>
                  <a:t>সমাধাণঃ</a:t>
                </a:r>
              </a:p>
              <a:p>
                <a:r>
                  <a:rPr lang="en-US" sz="3600" b="1" dirty="0" err="1">
                    <a:solidFill>
                      <a:srgbClr val="002060"/>
                    </a:solidFill>
                    <a:latin typeface="Vindabody"/>
                    <a:cs typeface="NikoshBAN" panose="02000000000000000000" pitchFamily="2" charset="0"/>
                  </a:rPr>
                  <a:t>বামপক্ষ</a:t>
                </a:r>
                <a:r>
                  <a:rPr lang="en-US" sz="3600" b="1" dirty="0">
                    <a:solidFill>
                      <a:srgbClr val="002060"/>
                    </a:solidFill>
                    <a:latin typeface="Vindabody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𝒒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sup>
                        </m:sSup>
                      </m:den>
                    </m:f>
                    <m:r>
                      <a:rPr lang="en-US" sz="3600" b="1" i="1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𝒒</m:t>
                            </m:r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</m:sup>
                        </m:sSup>
                      </m:den>
                    </m:f>
                    <m:r>
                      <a:rPr lang="en-US" sz="3600" b="1" i="1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𝒒</m:t>
                            </m:r>
                          </m:sup>
                        </m:sSup>
                      </m:den>
                    </m:f>
                  </m:oMath>
                </a14:m>
                <a:endParaRPr lang="en-US" sz="3600" b="1" dirty="0">
                  <a:solidFill>
                    <a:srgbClr val="002060"/>
                  </a:solidFill>
                  <a:latin typeface="Vindabody"/>
                  <a:cs typeface="NikoshBAN" panose="02000000000000000000" pitchFamily="2" charset="0"/>
                </a:endParaRPr>
              </a:p>
              <a:p>
                <a:r>
                  <a:rPr lang="en-US" sz="3600" b="1" dirty="0">
                    <a:solidFill>
                      <a:srgbClr val="002060"/>
                    </a:solidFill>
                    <a:latin typeface="Vindabody"/>
                    <a:cs typeface="NikoshBAN" panose="02000000000000000000" pitchFamily="2" charset="0"/>
                  </a:rPr>
                  <a:t> </a:t>
                </a:r>
                <a:r>
                  <a:rPr lang="bn-IN" sz="3600" b="1" dirty="0">
                    <a:solidFill>
                      <a:srgbClr val="002060"/>
                    </a:solidFill>
                    <a:latin typeface="Vindabody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𝒑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𝒒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𝒓</m:t>
                        </m:r>
                      </m:sup>
                    </m:sSup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sSup>
                      <m:sSupPr>
                        <m:ctrlPr>
                          <a:rPr lang="bn-IN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𝒒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𝒓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𝒑</m:t>
                        </m:r>
                      </m:sup>
                    </m:sSup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sSup>
                      <m:sSupPr>
                        <m:ctrlPr>
                          <a:rPr lang="bn-IN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𝒓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𝒑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𝒒</m:t>
                        </m:r>
                      </m:sup>
                    </m:sSup>
                  </m:oMath>
                </a14:m>
                <a:endParaRPr lang="en-US" sz="3600" b="1" dirty="0">
                  <a:solidFill>
                    <a:srgbClr val="002060"/>
                  </a:solidFill>
                  <a:latin typeface="Vindabody"/>
                  <a:cs typeface="NikoshBAN" panose="02000000000000000000" pitchFamily="2" charset="0"/>
                </a:endParaRPr>
              </a:p>
              <a:p>
                <a:r>
                  <a:rPr lang="en-US" sz="3600" b="1" dirty="0">
                    <a:solidFill>
                      <a:srgbClr val="002060"/>
                    </a:solidFill>
                    <a:latin typeface="Vindabody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𝒑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𝒒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𝒓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𝒒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𝒓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𝒑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𝒓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𝒑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𝒒</m:t>
                        </m:r>
                      </m:sup>
                    </m:sSup>
                  </m:oMath>
                </a14:m>
                <a:endParaRPr lang="en-US" sz="3600" b="1" dirty="0">
                  <a:solidFill>
                    <a:srgbClr val="002060"/>
                  </a:solidFill>
                  <a:latin typeface="Vindabody"/>
                  <a:cs typeface="NikoshBAN" panose="02000000000000000000" pitchFamily="2" charset="0"/>
                </a:endParaRPr>
              </a:p>
              <a:p>
                <a:r>
                  <a:rPr lang="en-US" sz="3600" b="1" dirty="0">
                    <a:solidFill>
                      <a:srgbClr val="002060"/>
                    </a:solidFill>
                    <a:latin typeface="Vindabody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sz="3600" b="1" i="1" dirty="0">
                  <a:solidFill>
                    <a:srgbClr val="002060"/>
                  </a:solidFill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3600" b="1" dirty="0">
                    <a:solidFill>
                      <a:srgbClr val="002060"/>
                    </a:solidFill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</m:t>
                    </m:r>
                    <m:r>
                      <a:rPr lang="en-US" sz="36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</m:oMath>
                </a14:m>
                <a:r>
                  <a:rPr lang="en-US" sz="3600" b="1" dirty="0" err="1">
                    <a:solidFill>
                      <a:srgbClr val="002060"/>
                    </a:solidFill>
                    <a:latin typeface="Vindabody"/>
                    <a:cs typeface="NikoshBAN" panose="02000000000000000000" pitchFamily="2" charset="0"/>
                  </a:rPr>
                  <a:t>ডানপক্ষ</a:t>
                </a:r>
                <a:r>
                  <a:rPr lang="en-US" sz="3600" b="1" dirty="0">
                    <a:solidFill>
                      <a:srgbClr val="002060"/>
                    </a:solidFill>
                    <a:latin typeface="Vindabody"/>
                    <a:cs typeface="NikoshBAN" panose="02000000000000000000" pitchFamily="2" charset="0"/>
                  </a:rPr>
                  <a:t> (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Vindabody"/>
                    <a:cs typeface="NikoshBAN" panose="02000000000000000000" pitchFamily="2" charset="0"/>
                  </a:rPr>
                  <a:t>প্রমানিত</a:t>
                </a:r>
                <a:r>
                  <a:rPr lang="en-US" sz="3600" b="1" dirty="0">
                    <a:solidFill>
                      <a:srgbClr val="002060"/>
                    </a:solidFill>
                    <a:latin typeface="Vindabody"/>
                    <a:cs typeface="NikoshBAN" panose="02000000000000000000" pitchFamily="2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19" y="1431138"/>
                <a:ext cx="6638562" cy="4148123"/>
              </a:xfrm>
              <a:prstGeom prst="rect">
                <a:avLst/>
              </a:prstGeom>
              <a:blipFill>
                <a:blip r:embed="rId3"/>
                <a:stretch>
                  <a:fillRect l="-2847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303036" y="1104830"/>
                <a:ext cx="5865613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algn="ctr">
                  <a:buAutoNum type="arabicParenR" startAt="16"/>
                </a:pPr>
                <a:r>
                  <a:rPr lang="bn-IN" sz="2000" dirty="0"/>
                  <a:t>যদি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bn-IN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r>
                      <a:rPr lang="en-US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bn-IN" sz="2000" dirty="0"/>
                  <a:t>এবং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bn-IN" sz="2000" dirty="0"/>
                  <a:t>হয় ,</a:t>
                </a:r>
                <a:endParaRPr lang="en-US" sz="2000" dirty="0"/>
              </a:p>
              <a:p>
                <a:pPr algn="ctr"/>
                <a:r>
                  <a:rPr lang="bn-IN" sz="2000" dirty="0"/>
                  <a:t>তবে দেখাও যে </a:t>
                </a:r>
                <a:r>
                  <a:rPr lang="en-US" sz="2000" dirty="0"/>
                  <a:t>xyz=1 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036" y="1104830"/>
                <a:ext cx="5865613" cy="707886"/>
              </a:xfrm>
              <a:prstGeom prst="rect">
                <a:avLst/>
              </a:prstGeom>
              <a:blipFill>
                <a:blip r:embed="rId4"/>
                <a:stretch>
                  <a:fillRect t="-6034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074253" y="2002811"/>
                <a:ext cx="4932219" cy="4031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/>
                  <a:t>সমাধাণঃ</a:t>
                </a:r>
                <a:endParaRPr lang="bn-IN" sz="3200" dirty="0"/>
              </a:p>
              <a:p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3200" b="0" dirty="0"/>
              </a:p>
              <a:p>
                <a:r>
                  <a:rPr lang="en-US" sz="3200" dirty="0"/>
                  <a:t>Or,(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{∵</m:t>
                    </m:r>
                    <m:sSup>
                      <m:sSupPr>
                        <m:ctrlPr>
                          <a:rPr lang="bn-IN" sz="3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r>
                      <a:rPr lang="en-US" sz="32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3200" dirty="0"/>
                  <a:t>}</a:t>
                </a:r>
              </a:p>
              <a:p>
                <a:r>
                  <a:rPr lang="en-US" sz="3200" dirty="0"/>
                  <a:t>Or,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𝑦𝑧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3200" b="0" dirty="0"/>
              </a:p>
              <a:p>
                <a:r>
                  <a:rPr lang="en-US" sz="3200" dirty="0"/>
                  <a:t>Or,(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 {∵</m:t>
                    </m:r>
                    <m:sSup>
                      <m:sSupPr>
                        <m:ctrlPr>
                          <a:rPr lang="bn-IN" sz="3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32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200" dirty="0"/>
                  <a:t>}</a:t>
                </a:r>
              </a:p>
              <a:p>
                <a:r>
                  <a:rPr lang="en-US" sz="3200" dirty="0"/>
                  <a:t>Or, ,(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𝑦𝑧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 sz="3200" dirty="0"/>
              </a:p>
              <a:p>
                <a:r>
                  <a:rPr lang="en-US" sz="3200" dirty="0"/>
                  <a:t>Or, xyz=1 (</a:t>
                </a:r>
                <a:r>
                  <a:rPr lang="en-US" sz="3200" dirty="0" err="1"/>
                  <a:t>দেখানোহল</a:t>
                </a:r>
                <a:r>
                  <a:rPr lang="en-US" sz="3200" dirty="0"/>
                  <a:t>)</a:t>
                </a:r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4253" y="2002811"/>
                <a:ext cx="4932219" cy="4031873"/>
              </a:xfrm>
              <a:prstGeom prst="rect">
                <a:avLst/>
              </a:prstGeom>
              <a:blipFill>
                <a:blip r:embed="rId5"/>
                <a:stretch>
                  <a:fillRect l="-3086" t="-1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361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17"/>
          <a:stretch/>
        </p:blipFill>
        <p:spPr>
          <a:xfrm>
            <a:off x="914401" y="3581400"/>
            <a:ext cx="10751573" cy="2642558"/>
          </a:xfrm>
          <a:prstGeom prst="rect">
            <a:avLst/>
          </a:prstGeom>
        </p:spPr>
      </p:pic>
      <p:pic>
        <p:nvPicPr>
          <p:cNvPr id="6" name="Picture 5" descr="20200214_230223.jpg"/>
          <p:cNvPicPr>
            <a:picLocks noChangeAspect="1"/>
          </p:cNvPicPr>
          <p:nvPr/>
        </p:nvPicPr>
        <p:blipFill rotWithShape="1">
          <a:blip r:embed="rId3"/>
          <a:srcRect l="21007" t="14336" r="54470" b="23445"/>
          <a:stretch/>
        </p:blipFill>
        <p:spPr>
          <a:xfrm>
            <a:off x="4424807" y="193266"/>
            <a:ext cx="4332985" cy="25614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0F1119-16C2-4E2A-8568-390E7B3899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7298"/>
          <a:stretch/>
        </p:blipFill>
        <p:spPr>
          <a:xfrm>
            <a:off x="1224873" y="2273404"/>
            <a:ext cx="6812221" cy="292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69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C6F92-7012-4967-8140-969446442182}" type="datetime5">
              <a:rPr lang="en-US" smtClean="0"/>
              <a:t>27-Oct-20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82845" y="6356349"/>
            <a:ext cx="4114800" cy="365125"/>
          </a:xfrm>
        </p:spPr>
        <p:txBody>
          <a:bodyPr/>
          <a:lstStyle/>
          <a:p>
            <a:r>
              <a:rPr lang="en-US"/>
              <a:t>Bipul Sarkar Atmool high School -Shibgonj-Bogura - 01730169555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0"/>
            <a:ext cx="4267200" cy="9239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18535" y="2474759"/>
                <a:ext cx="11621729" cy="26110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পাঠ্য </a:t>
                </a:r>
                <a:r>
                  <a:rPr lang="en-US" sz="32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বই</a:t>
                </a:r>
                <a:r>
                  <a:rPr lang="en-US" sz="32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৪.১ </a:t>
                </a:r>
                <a:r>
                  <a:rPr lang="en-US" sz="32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2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32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r>
                  <a:rPr lang="bn-IN" sz="40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৯</a:t>
                </a:r>
                <a:r>
                  <a:rPr lang="en-US" sz="40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ad>
                          <m:radPr>
                            <m:degHide m:val="on"/>
                            <m:ctrlPr>
                              <a:rPr lang="en-US" sz="40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bn-IN" sz="4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</m:e>
                        </m:rad>
                      </m:e>
                      <m:sup>
                        <m:r>
                          <a:rPr lang="en-US" sz="4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4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4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p>
                    </m:sSup>
                    <m:r>
                      <a:rPr lang="en-US" sz="4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4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ad>
                          <m:radPr>
                            <m:ctrlPr>
                              <a:rPr lang="en-US" sz="40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en-US" sz="4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</m:deg>
                          <m:e>
                            <m:r>
                              <a:rPr lang="en-US" sz="4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</m:e>
                        </m:rad>
                      </m:e>
                      <m:sup>
                        <m:r>
                          <a:rPr lang="en-US" sz="4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4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4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4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p>
                    </m:sSup>
                  </m:oMath>
                </a14:m>
                <a:endParaRPr lang="en-US" sz="40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40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40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২০</a:t>
                </a:r>
                <a:r>
                  <a:rPr lang="en-US" sz="40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r>
                  <a:rPr lang="bn-IN" sz="40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4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4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4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p>
                    </m:sSup>
                    <m:r>
                      <a:rPr lang="en-US" sz="4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128</m:t>
                    </m:r>
                  </m:oMath>
                </a14:m>
                <a:endParaRPr lang="en-US" sz="40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535" y="2474759"/>
                <a:ext cx="11621729" cy="2611036"/>
              </a:xfrm>
              <a:prstGeom prst="rect">
                <a:avLst/>
              </a:prstGeom>
              <a:blipFill>
                <a:blip r:embed="rId3"/>
                <a:stretch>
                  <a:fillRect l="-1835" t="-3037" b="-9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951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C6F92-7012-4967-8140-969446442182}" type="datetime5">
              <a:rPr lang="en-US" sz="1800" b="1" smtClean="0"/>
              <a:t>27-Oct-20</a:t>
            </a:fld>
            <a:endParaRPr lang="en-US" sz="18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3961" y="6356350"/>
            <a:ext cx="11592233" cy="365125"/>
          </a:xfrm>
        </p:spPr>
        <p:txBody>
          <a:bodyPr/>
          <a:lstStyle/>
          <a:p>
            <a:r>
              <a:rPr lang="en-US" sz="2000" b="1" dirty="0" err="1">
                <a:solidFill>
                  <a:srgbClr val="00B050"/>
                </a:solidFill>
              </a:rPr>
              <a:t>Bipul</a:t>
            </a:r>
            <a:r>
              <a:rPr lang="en-US" sz="2000" b="1" dirty="0">
                <a:solidFill>
                  <a:srgbClr val="00B050"/>
                </a:solidFill>
              </a:rPr>
              <a:t> Sarkar - </a:t>
            </a:r>
            <a:r>
              <a:rPr lang="en-US" sz="2000" b="1" dirty="0" err="1">
                <a:solidFill>
                  <a:srgbClr val="00B050"/>
                </a:solidFill>
              </a:rPr>
              <a:t>Atmool</a:t>
            </a:r>
            <a:r>
              <a:rPr lang="en-US" sz="2000" b="1" dirty="0">
                <a:solidFill>
                  <a:srgbClr val="00B050"/>
                </a:solidFill>
              </a:rPr>
              <a:t> high School -</a:t>
            </a:r>
            <a:r>
              <a:rPr lang="en-US" sz="2000" b="1" dirty="0" err="1">
                <a:solidFill>
                  <a:srgbClr val="00B050"/>
                </a:solidFill>
              </a:rPr>
              <a:t>Shibgonj-Bogura</a:t>
            </a:r>
            <a:r>
              <a:rPr lang="en-US" sz="2000" b="1" dirty="0">
                <a:solidFill>
                  <a:srgbClr val="00B050"/>
                </a:solidFill>
              </a:rPr>
              <a:t> - 01730169555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725" y="204787"/>
            <a:ext cx="5924550" cy="9620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8200" y="3758523"/>
            <a:ext cx="109875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b="1" dirty="0">
              <a:solidFill>
                <a:srgbClr val="002060"/>
              </a:solidFill>
              <a:latin typeface="Vindabody"/>
              <a:cs typeface="NikoshBAN" panose="02000000000000000000" pitchFamily="2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Vindabody"/>
                <a:cs typeface="NikoshBAN" panose="02000000000000000000" pitchFamily="2" charset="0"/>
              </a:rPr>
              <a:t>  </a:t>
            </a:r>
            <a:endParaRPr lang="en-US" sz="3200" i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53961" y="1166812"/>
                <a:ext cx="5742039" cy="47604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r>
                  <a:rPr lang="bn-IN" sz="32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৯</a:t>
                </a:r>
                <a:r>
                  <a:rPr lang="en-US" sz="32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:r>
                  <a:rPr lang="en-US" sz="32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সমাধাণঃ</a:t>
                </a:r>
                <a:endParaRPr lang="en-US" sz="32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ad>
                            <m:radPr>
                              <m:degHide m:val="on"/>
                              <m:ctrlPr>
                                <a:rPr lang="en-US" sz="32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bn-IN" sz="32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3</m:t>
                              </m:r>
                            </m:e>
                          </m:rad>
                        </m:e>
                        <m:sup>
                          <m:r>
                            <a:rPr lang="en-US" sz="32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𝑥</m:t>
                          </m:r>
                          <m:r>
                            <a:rPr lang="en-US" sz="32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a:rPr lang="en-US" sz="32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1</m:t>
                          </m:r>
                        </m:sup>
                      </m:sSup>
                      <m:r>
                        <a:rPr lang="en-US" sz="32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ad>
                            <m:radPr>
                              <m:ctrlPr>
                                <a:rPr lang="en-US" sz="32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3</m:t>
                              </m:r>
                            </m:deg>
                            <m:e>
                              <m:r>
                                <a:rPr lang="en-US" sz="32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3</m:t>
                              </m:r>
                            </m:e>
                          </m:rad>
                        </m:e>
                        <m:sup>
                          <m:r>
                            <a:rPr lang="en-US" sz="32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  <m:r>
                            <a:rPr lang="en-US" sz="32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𝑥</m:t>
                          </m:r>
                          <m:r>
                            <a:rPr lang="en-US" sz="32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32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  <a:cs typeface="NikoshBAN" panose="02000000000000000000" pitchFamily="2" charset="0"/>
                </a:endParaRPr>
              </a:p>
              <a:p>
                <a:r>
                  <a:rPr lang="en-US" sz="3200" dirty="0">
                    <a:solidFill>
                      <a:srgbClr val="00B050"/>
                    </a:solidFill>
                    <a:cs typeface="NikoshBAN" panose="02000000000000000000" pitchFamily="2" charset="0"/>
                  </a:rPr>
                  <a:t>Or,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32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(</m:t>
                            </m:r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320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32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32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320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3</m:t>
                                </m:r>
                              </m:den>
                            </m:f>
                          </m:sup>
                        </m:sSup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p>
                    </m:sSup>
                  </m:oMath>
                </a14:m>
                <a:endParaRPr lang="en-US" sz="3200" dirty="0">
                  <a:solidFill>
                    <a:srgbClr val="00B050"/>
                  </a:solidFill>
                  <a:cs typeface="NikoshBAN" panose="02000000000000000000" pitchFamily="2" charset="0"/>
                </a:endParaRPr>
              </a:p>
              <a:p>
                <a:r>
                  <a:rPr lang="en-US" sz="3200" dirty="0">
                    <a:solidFill>
                      <a:srgbClr val="00B050"/>
                    </a:solidFill>
                    <a:cs typeface="NikoshBAN" panose="02000000000000000000" pitchFamily="2" charset="0"/>
                  </a:rPr>
                  <a:t>Or,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f>
                          <m:fPr>
                            <m:ctrlPr>
                              <a:rPr lang="en-US" sz="32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=(</m:t>
                    </m:r>
                    <m:sSup>
                      <m:sSupPr>
                        <m:ctrlPr>
                          <a:rPr lang="en-US" sz="32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f>
                          <m:fPr>
                            <m:ctrlPr>
                              <a:rPr lang="en-US" sz="32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endParaRPr lang="en-US" sz="3200" dirty="0">
                  <a:solidFill>
                    <a:srgbClr val="00B050"/>
                  </a:solidFill>
                  <a:cs typeface="NikoshBAN" panose="02000000000000000000" pitchFamily="2" charset="0"/>
                </a:endParaRPr>
              </a:p>
              <a:p>
                <a:r>
                  <a:rPr lang="en-US" sz="3200" dirty="0">
                    <a:solidFill>
                      <a:srgbClr val="00B050"/>
                    </a:solidFill>
                    <a:cs typeface="NikoshBAN" panose="02000000000000000000" pitchFamily="2" charset="0"/>
                  </a:rPr>
                  <a:t>Or,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2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00B050"/>
                  </a:solidFill>
                  <a:cs typeface="NikoshBAN" panose="02000000000000000000" pitchFamily="2" charset="0"/>
                </a:endParaRPr>
              </a:p>
              <a:p>
                <a:r>
                  <a:rPr lang="en-US" sz="3200" dirty="0">
                    <a:solidFill>
                      <a:srgbClr val="00B050"/>
                    </a:solidFill>
                    <a:cs typeface="NikoshBAN" panose="02000000000000000000" pitchFamily="2" charset="0"/>
                  </a:rPr>
                  <a:t>Or,4x-2=3x+3</a:t>
                </a:r>
              </a:p>
              <a:p>
                <a:r>
                  <a:rPr lang="en-US" sz="3200" dirty="0">
                    <a:solidFill>
                      <a:srgbClr val="00B050"/>
                    </a:solidFill>
                    <a:cs typeface="NikoshBAN" panose="02000000000000000000" pitchFamily="2" charset="0"/>
                  </a:rPr>
                  <a:t>Or. 4x-3x=3+2</a:t>
                </a:r>
              </a:p>
              <a:p>
                <a:r>
                  <a:rPr lang="en-US" sz="3200" dirty="0" err="1">
                    <a:solidFill>
                      <a:srgbClr val="00B050"/>
                    </a:solidFill>
                    <a:cs typeface="NikoshBAN" panose="02000000000000000000" pitchFamily="2" charset="0"/>
                  </a:rPr>
                  <a:t>Or,x</a:t>
                </a:r>
                <a:r>
                  <a:rPr lang="en-US" sz="3200" dirty="0">
                    <a:solidFill>
                      <a:srgbClr val="00B050"/>
                    </a:solidFill>
                    <a:cs typeface="NikoshBAN" panose="02000000000000000000" pitchFamily="2" charset="0"/>
                  </a:rPr>
                  <a:t>=5 (</a:t>
                </a:r>
                <a:r>
                  <a:rPr lang="en-US" sz="3200" dirty="0" err="1">
                    <a:solidFill>
                      <a:srgbClr val="00B050"/>
                    </a:solidFill>
                    <a:cs typeface="NikoshBAN" panose="02000000000000000000" pitchFamily="2" charset="0"/>
                  </a:rPr>
                  <a:t>Ans</a:t>
                </a:r>
                <a:r>
                  <a:rPr lang="en-US" sz="3200" dirty="0">
                    <a:solidFill>
                      <a:srgbClr val="00B050"/>
                    </a:solidFill>
                    <a:cs typeface="NikoshBAN" panose="02000000000000000000" pitchFamily="2" charset="0"/>
                  </a:rPr>
                  <a:t>) </a:t>
                </a:r>
                <a:endParaRPr lang="en-US" sz="40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61" y="1166812"/>
                <a:ext cx="5742039" cy="4760470"/>
              </a:xfrm>
              <a:prstGeom prst="rect">
                <a:avLst/>
              </a:prstGeom>
              <a:blipFill>
                <a:blip r:embed="rId3"/>
                <a:stretch>
                  <a:fillRect l="-2654" t="-1665" b="-2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629400" y="1085002"/>
                <a:ext cx="5265174" cy="5347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সমাধাণ;</a:t>
                </a:r>
                <a:r>
                  <a:rPr lang="bn-IN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১৮</a:t>
                </a:r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r>
                  <a:rPr lang="bn-IN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e>
                      <m:sup>
                        <m:r>
                          <a:rPr lang="en-US" sz="36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  <m:r>
                          <a:rPr lang="en-US" sz="36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  <m:r>
                          <a:rPr lang="en-US" sz="36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6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sup>
                    </m:sSup>
                    <m:r>
                      <a:rPr lang="en-US" sz="36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6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𝟏𝟐𝟖</m:t>
                    </m:r>
                  </m:oMath>
                </a14:m>
                <a:r>
                  <a:rPr lang="en-US" sz="3600" b="1" i="1" dirty="0">
                    <a:solidFill>
                      <a:srgbClr val="00B050"/>
                    </a:solidFill>
                    <a:latin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</a:p>
              <a:p>
                <a:pPr algn="ctr"/>
                <a:r>
                  <a:rPr lang="en-US" sz="3600" b="1" i="1" dirty="0" err="1">
                    <a:solidFill>
                      <a:srgbClr val="00B050"/>
                    </a:solidFill>
                    <a:latin typeface="Cambria Math" panose="02040503050406030204" pitchFamily="18" charset="0"/>
                    <a:cs typeface="NikoshBAN" panose="02000000000000000000" pitchFamily="2" charset="0"/>
                  </a:rPr>
                  <a:t>বা</a:t>
                </a:r>
                <a:r>
                  <a:rPr lang="en-US" sz="3600" b="1" i="1" dirty="0">
                    <a:solidFill>
                      <a:srgbClr val="00B050"/>
                    </a:solidFill>
                    <a:latin typeface="Cambria Math" panose="02040503050406030204" pitchFamily="18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e>
                      <m:sup>
                        <m:r>
                          <a:rPr lang="en-US" sz="36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  <m:r>
                          <a:rPr lang="en-US" sz="36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  <m:r>
                          <a:rPr lang="bn-IN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bn-IN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sup>
                    </m:sSup>
                    <m:r>
                      <a:rPr lang="en-US" sz="36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36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e>
                      <m:sup>
                        <m:r>
                          <a:rPr lang="bn-IN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𝟕</m:t>
                        </m:r>
                      </m:sup>
                    </m:sSup>
                  </m:oMath>
                </a14:m>
                <a:r>
                  <a:rPr lang="en-US" sz="3600" b="1" i="1" dirty="0">
                    <a:solidFill>
                      <a:srgbClr val="00B050"/>
                    </a:solidFill>
                    <a:latin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</a:p>
              <a:p>
                <a:pPr algn="ctr"/>
                <a:r>
                  <a:rPr lang="en-US" sz="3600" b="1" i="1" dirty="0">
                    <a:solidFill>
                      <a:srgbClr val="00B050"/>
                    </a:solidFill>
                    <a:latin typeface="Cambria Math" panose="02040503050406030204" pitchFamily="18" charset="0"/>
                    <a:cs typeface="NikoshBAN" panose="02000000000000000000" pitchFamily="2" charset="0"/>
                  </a:rPr>
                  <a:t>বা,2x+1=7</a:t>
                </a:r>
              </a:p>
              <a:p>
                <a:pPr algn="ctr"/>
                <a:r>
                  <a:rPr lang="en-US" sz="3600" b="1" i="1" dirty="0">
                    <a:solidFill>
                      <a:srgbClr val="00B050"/>
                    </a:solidFill>
                    <a:latin typeface="Cambria Math" panose="02040503050406030204" pitchFamily="18" charset="0"/>
                    <a:cs typeface="NikoshBAN" panose="02000000000000000000" pitchFamily="2" charset="0"/>
                  </a:rPr>
                  <a:t>বা,2x=7-1</a:t>
                </a:r>
              </a:p>
              <a:p>
                <a:pPr algn="ctr"/>
                <a:r>
                  <a:rPr lang="en-US" sz="3600" b="1" i="1" dirty="0">
                    <a:solidFill>
                      <a:srgbClr val="00B050"/>
                    </a:solidFill>
                    <a:latin typeface="Cambria Math" panose="02040503050406030204" pitchFamily="18" charset="0"/>
                    <a:cs typeface="NikoshBAN" panose="02000000000000000000" pitchFamily="2" charset="0"/>
                  </a:rPr>
                  <a:t>বা,2x=6</a:t>
                </a:r>
              </a:p>
              <a:p>
                <a:pPr algn="ctr"/>
                <a:r>
                  <a:rPr lang="en-US" sz="3600" b="1" i="1" dirty="0">
                    <a:solidFill>
                      <a:srgbClr val="00B050"/>
                    </a:solidFill>
                    <a:latin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i="1" dirty="0" err="1">
                    <a:solidFill>
                      <a:srgbClr val="00B050"/>
                    </a:solidFill>
                    <a:latin typeface="Cambria Math" panose="02040503050406030204" pitchFamily="18" charset="0"/>
                    <a:cs typeface="NikoshBAN" panose="02000000000000000000" pitchFamily="2" charset="0"/>
                  </a:rPr>
                  <a:t>বা,x</a:t>
                </a:r>
                <a:r>
                  <a:rPr lang="en-US" sz="3600" b="1" i="1" dirty="0">
                    <a:solidFill>
                      <a:srgbClr val="00B050"/>
                    </a:solidFill>
                    <a:latin typeface="Cambria Math" panose="02040503050406030204" pitchFamily="18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𝟔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3600" b="1" i="1" dirty="0">
                    <a:solidFill>
                      <a:srgbClr val="00B050"/>
                    </a:solidFill>
                    <a:latin typeface="Cambria Math" panose="02040503050406030204" pitchFamily="18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∴</a:t>
                </a:r>
                <a:r>
                  <a:rPr lang="en-US" sz="3600" b="1" i="1" dirty="0">
                    <a:solidFill>
                      <a:srgbClr val="00B050"/>
                    </a:solidFill>
                    <a:latin typeface="Cambria Math" panose="02040503050406030204" pitchFamily="18" charset="0"/>
                    <a:cs typeface="NikoshBAN" panose="02000000000000000000" pitchFamily="2" charset="0"/>
                  </a:rPr>
                  <a:t>x=3 (</a:t>
                </a:r>
                <a:r>
                  <a:rPr lang="en-US" sz="3600" b="1" i="1" dirty="0" err="1">
                    <a:solidFill>
                      <a:srgbClr val="00B050"/>
                    </a:solidFill>
                    <a:latin typeface="Cambria Math" panose="02040503050406030204" pitchFamily="18" charset="0"/>
                    <a:cs typeface="NikoshBAN" panose="02000000000000000000" pitchFamily="2" charset="0"/>
                  </a:rPr>
                  <a:t>Ans</a:t>
                </a:r>
                <a:r>
                  <a:rPr lang="en-US" sz="3600" b="1" i="1" dirty="0">
                    <a:solidFill>
                      <a:srgbClr val="00B050"/>
                    </a:solidFill>
                    <a:latin typeface="Cambria Math" panose="02040503050406030204" pitchFamily="18" charset="0"/>
                    <a:cs typeface="NikoshBAN" panose="02000000000000000000" pitchFamily="2" charset="0"/>
                  </a:rPr>
                  <a:t>)</a:t>
                </a:r>
                <a:endParaRPr lang="en-US" sz="36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36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1085002"/>
                <a:ext cx="5265174" cy="5347041"/>
              </a:xfrm>
              <a:prstGeom prst="rect">
                <a:avLst/>
              </a:prstGeom>
              <a:blipFill>
                <a:blip r:embed="rId4"/>
                <a:stretch>
                  <a:fillRect l="-3592" t="-1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048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C6F92-7012-4967-8140-969446442182}" type="datetime5">
              <a:rPr lang="en-US" smtClean="0"/>
              <a:t>27-Oct-20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Bipul Sarkar Atmool high School -Shibgonj-Bogura - 01730169555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034" y="249340"/>
            <a:ext cx="4152900" cy="12858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71949" y="1769806"/>
                <a:ext cx="11474245" cy="5148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/>
                  <a:t> </a:t>
                </a:r>
                <a:r>
                  <a:rPr lang="bn-IN" sz="3200" b="1" dirty="0"/>
                  <a:t>নিচের তথ্যের ভিত্তিতে ১-৪ নং প্রশ্নের উত্তর  দাও। </a:t>
                </a:r>
                <a:endParaRPr lang="en-US" sz="3200" b="1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𝒏</m:t>
                              </m:r>
                              <m:r>
                                <a:rPr lang="en-US" sz="32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+</m:t>
                              </m:r>
                              <m:r>
                                <a:rPr lang="en-US" sz="32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𝟒</m:t>
                              </m:r>
                            </m:sup>
                          </m:sSup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𝟒</m:t>
                          </m:r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 . </m:t>
                          </m:r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𝒏</m:t>
                              </m:r>
                              <m:r>
                                <a:rPr lang="en-US" sz="32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+</m:t>
                              </m:r>
                              <m:r>
                                <a:rPr lang="en-US" sz="32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𝟏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𝒏</m:t>
                              </m:r>
                              <m:r>
                                <a:rPr lang="en-US" sz="32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+</m:t>
                              </m:r>
                              <m:r>
                                <a:rPr lang="en-US" sz="32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÷</m:t>
                          </m:r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3200" b="1" dirty="0"/>
              </a:p>
              <a:p>
                <a:pPr marL="514350" indent="-514350">
                  <a:buAutoNum type="arabicParenR"/>
                </a:pPr>
                <a:r>
                  <a:rPr lang="bn-IN" sz="3200" b="0" i="1" dirty="0">
                    <a:latin typeface="Mongolian Baiti" panose="03000500000000000000" pitchFamily="66" charset="0"/>
                    <a:cs typeface="NikoshBAN" panose="02000000000000000000" pitchFamily="2" charset="0"/>
                  </a:rPr>
                  <a:t> </a:t>
                </a:r>
                <a:r>
                  <a:rPr lang="bn-IN" sz="3200" i="1" dirty="0">
                    <a:latin typeface="Mongolian Baiti" panose="03000500000000000000" pitchFamily="66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IN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bn-IN" sz="3200" dirty="0">
                    <a:latin typeface="Mongolian Baiti" panose="03000500000000000000" pitchFamily="66" charset="0"/>
                    <a:cs typeface="NikoshBAN" panose="02000000000000000000" pitchFamily="2" charset="0"/>
                  </a:rPr>
                  <a:t>কত</a:t>
                </a:r>
                <a:r>
                  <a:rPr lang="bn-IN" sz="3200" i="1" dirty="0">
                    <a:latin typeface="Mongolian Baiti" panose="03000500000000000000" pitchFamily="66" charset="0"/>
                    <a:cs typeface="NikoshBAN" panose="02000000000000000000" pitchFamily="2" charset="0"/>
                  </a:rPr>
                  <a:t> ?</a:t>
                </a:r>
                <a:endParaRPr lang="bn-IN" sz="3200" dirty="0">
                  <a:latin typeface="Mongolian Baiti" panose="03000500000000000000" pitchFamily="66" charset="0"/>
                  <a:cs typeface="NikoshBAN" panose="02000000000000000000" pitchFamily="2" charset="0"/>
                </a:endParaRPr>
              </a:p>
              <a:p>
                <a:pPr marL="514350" indent="-514350">
                  <a:buAutoNum type="arabicParenR"/>
                </a:pPr>
                <a:r>
                  <a:rPr lang="bn-IN" sz="3200" i="1" dirty="0">
                    <a:latin typeface="Cambria Math" panose="02040503050406030204" pitchFamily="18" charset="0"/>
                    <a:cs typeface="NikoshBAN" panose="02000000000000000000" pitchFamily="2" charset="0"/>
                  </a:rPr>
                  <a:t>ভগ্নাংশটির লবের সরল মাণ কত ?</a:t>
                </a:r>
              </a:p>
              <a:p>
                <a:pPr marL="514350" indent="-514350">
                  <a:buAutoNum type="arabicParenR"/>
                </a:pPr>
                <a:r>
                  <a:rPr lang="bn-IN" sz="3200" i="1" dirty="0">
                    <a:latin typeface="Cambria Math" panose="02040503050406030204" pitchFamily="18" charset="0"/>
                    <a:cs typeface="NikoshBAN" panose="02000000000000000000" pitchFamily="2" charset="0"/>
                  </a:rPr>
                  <a:t> ভগ্নাংশটির হরের সরল মাণ কত ?</a:t>
                </a:r>
              </a:p>
              <a:p>
                <a:pPr marL="514350" indent="-514350">
                  <a:buAutoNum type="arabicParenR"/>
                </a:pPr>
                <a:r>
                  <a:rPr lang="bn-IN" sz="3200" i="1" dirty="0">
                    <a:latin typeface="Cambria Math" panose="02040503050406030204" pitchFamily="18" charset="0"/>
                    <a:cs typeface="NikoshBAN" panose="02000000000000000000" pitchFamily="2" charset="0"/>
                  </a:rPr>
                  <a:t> ভগ্নাংশটির  সরল মাণ কত ?</a:t>
                </a:r>
              </a:p>
              <a:p>
                <a:r>
                  <a:rPr lang="bn-IN" sz="3200" i="1" dirty="0">
                    <a:latin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514350" indent="-514350">
                  <a:buAutoNum type="arabicParenR"/>
                </a:pP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514350" indent="-514350">
                  <a:buAutoNum type="arabicParenR"/>
                </a:pP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949" y="1769806"/>
                <a:ext cx="11474245" cy="5148269"/>
              </a:xfrm>
              <a:prstGeom prst="rect">
                <a:avLst/>
              </a:prstGeom>
              <a:blipFill>
                <a:blip r:embed="rId3"/>
                <a:stretch>
                  <a:fillRect l="-1328" t="-1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049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C6F92-7012-4967-8140-969446442182}" type="datetime5">
              <a:rPr lang="en-US" smtClean="0"/>
              <a:t>27-Oct-20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Bipul Sarkar Atmool high School -Shibgonj-Bogura - 01730169555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-14749"/>
            <a:ext cx="4267200" cy="14573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38200" y="1240273"/>
                <a:ext cx="10952018" cy="17727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L=(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3200" i="1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𝑦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3200" i="1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𝑧</m:t>
                                </m:r>
                              </m:sup>
                            </m:sSup>
                          </m:den>
                        </m:f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𝑦𝑧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,M=(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𝑥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𝑦</m:t>
                                </m:r>
                              </m:sup>
                            </m:sSup>
                          </m:den>
                        </m:f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𝑦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.N =(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𝑧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𝑥</m:t>
                                </m:r>
                              </m:sup>
                            </m:sSup>
                          </m:den>
                        </m:f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𝑧𝑥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</m:sup>
                    </m:sSup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</a:p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Q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𝟒</m:t>
                            </m:r>
                          </m:e>
                          <m:sup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𝒙</m:t>
                            </m:r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𝟖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. </m:t>
                        </m:r>
                        <m:sSup>
                          <m:sSupPr>
                            <m:ctrlP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𝒙</m:t>
                            </m:r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𝟒</m:t>
                            </m:r>
                          </m:e>
                          <m:sup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𝒙</m:t>
                            </m:r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÷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.R=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𝟓</m:t>
                            </m:r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.</m:t>
                            </m:r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𝒙</m:t>
                            </m:r>
                          </m:sup>
                        </m:sSup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𝟖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. </m:t>
                        </m:r>
                        <m:sSup>
                          <m:sSupPr>
                            <m:ctrlP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𝒙</m:t>
                            </m:r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𝒙</m:t>
                            </m:r>
                          </m:sup>
                        </m:sSup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  <m:sSup>
                          <m:sSupPr>
                            <m:ctrlP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𝒙</m:t>
                            </m:r>
                            <m:r>
                              <a:rPr lang="en-US" sz="3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US" sz="3600" dirty="0">
                  <a:latin typeface="Vindabody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40273"/>
                <a:ext cx="10952018" cy="1772793"/>
              </a:xfrm>
              <a:prstGeom prst="rect">
                <a:avLst/>
              </a:prstGeom>
              <a:blipFill>
                <a:blip r:embed="rId3"/>
                <a:stretch>
                  <a:fillRect l="-1726" b="-4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66800" y="3505200"/>
                <a:ext cx="10293927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ক 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bn-IN" sz="3200" dirty="0"/>
                  <a:t>=</a:t>
                </a:r>
                <a:r>
                  <a:rPr lang="en-US" sz="3200" dirty="0"/>
                  <a:t>64 </a:t>
                </a:r>
                <a:r>
                  <a:rPr lang="en-US" sz="3200" dirty="0" err="1"/>
                  <a:t>হলে</a:t>
                </a:r>
                <a:r>
                  <a:rPr lang="en-US" sz="3200" dirty="0"/>
                  <a:t>   x  </a:t>
                </a:r>
                <a:r>
                  <a:rPr lang="en-US" sz="3200" dirty="0" err="1"/>
                  <a:t>এর</a:t>
                </a:r>
                <a:r>
                  <a:rPr lang="en-US" sz="3200" dirty="0"/>
                  <a:t> </a:t>
                </a:r>
                <a:r>
                  <a:rPr lang="en-US" sz="3200" dirty="0" err="1"/>
                  <a:t>মান</a:t>
                </a:r>
                <a:r>
                  <a:rPr lang="en-US" sz="3200" dirty="0"/>
                  <a:t> </a:t>
                </a:r>
                <a:r>
                  <a:rPr lang="en-US" sz="3200" dirty="0" err="1"/>
                  <a:t>নির্ণয়</a:t>
                </a:r>
                <a:r>
                  <a:rPr lang="en-US" sz="3200" dirty="0"/>
                  <a:t> </a:t>
                </a:r>
                <a:r>
                  <a:rPr lang="en-US" sz="3200" dirty="0" err="1"/>
                  <a:t>কর</a:t>
                </a:r>
                <a:r>
                  <a:rPr lang="en-US" sz="3200" dirty="0"/>
                  <a:t>।  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খ) </a:t>
                </a:r>
                <a:r>
                  <a:rPr lang="en-US" sz="3200" dirty="0" err="1"/>
                  <a:t>দেখাও</a:t>
                </a:r>
                <a:r>
                  <a:rPr lang="en-US" sz="3200" dirty="0"/>
                  <a:t> </a:t>
                </a:r>
                <a:r>
                  <a:rPr lang="en-US" sz="3200" dirty="0" err="1"/>
                  <a:t>যে</a:t>
                </a:r>
                <a:r>
                  <a:rPr lang="en-US" sz="3200" dirty="0"/>
                  <a:t>  LMN=1  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গ) </a:t>
                </a:r>
                <a:r>
                  <a:rPr lang="en-US" sz="3200" dirty="0" err="1"/>
                  <a:t>প্রমাণ</a:t>
                </a:r>
                <a:r>
                  <a:rPr lang="en-US" sz="3200" dirty="0"/>
                  <a:t> </a:t>
                </a:r>
                <a:r>
                  <a:rPr lang="en-US" sz="3200" dirty="0" err="1"/>
                  <a:t>কর</a:t>
                </a:r>
                <a:r>
                  <a:rPr lang="en-US" sz="3200" dirty="0"/>
                  <a:t> </a:t>
                </a:r>
                <a:r>
                  <a:rPr lang="en-US" sz="3200" dirty="0" err="1"/>
                  <a:t>যে</a:t>
                </a:r>
                <a:r>
                  <a:rPr lang="en-US" sz="3200" dirty="0"/>
                  <a:t>, Q</a:t>
                </a:r>
                <a:r>
                  <a:rPr lang="en-US" sz="3200" dirty="0"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÷</a:t>
                </a:r>
                <a:r>
                  <a:rPr lang="en-US" sz="3200" dirty="0"/>
                  <a:t> R=6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3505200"/>
                <a:ext cx="10293927" cy="2554545"/>
              </a:xfrm>
              <a:prstGeom prst="rect">
                <a:avLst/>
              </a:prstGeom>
              <a:blipFill>
                <a:blip r:embed="rId4"/>
                <a:stretch>
                  <a:fillRect l="-1480" t="-3580" b="-7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78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C6F92-7012-4967-8140-969446442182}" type="datetime5">
              <a:rPr lang="en-US" smtClean="0"/>
              <a:t>27-Oct-20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Bipul Sarkar Atmool high School -Shibgonj-Bogura - 01730169555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23" y="324260"/>
            <a:ext cx="10928554" cy="60320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8" t="13061" b="5977"/>
          <a:stretch/>
        </p:blipFill>
        <p:spPr>
          <a:xfrm>
            <a:off x="581603" y="5381163"/>
            <a:ext cx="2999797" cy="77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38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92680-1011-473A-B8B4-B3A73B95C784}" type="datetime3">
              <a:rPr lang="en-US" sz="1800" b="1" smtClean="0">
                <a:solidFill>
                  <a:srgbClr val="00B050"/>
                </a:solidFill>
              </a:rPr>
              <a:t>27 October 2020</a:t>
            </a:fld>
            <a:endParaRPr lang="en-US" sz="1800" b="1" dirty="0">
              <a:solidFill>
                <a:srgbClr val="00B05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60439" y="6356350"/>
            <a:ext cx="11400503" cy="365125"/>
          </a:xfrm>
        </p:spPr>
        <p:txBody>
          <a:bodyPr/>
          <a:lstStyle/>
          <a:p>
            <a:r>
              <a:rPr lang="en-US" sz="2000" b="1" dirty="0" err="1">
                <a:solidFill>
                  <a:srgbClr val="00B050"/>
                </a:solidFill>
              </a:rPr>
              <a:t>Bipul</a:t>
            </a:r>
            <a:r>
              <a:rPr lang="en-US" sz="2000" b="1" dirty="0">
                <a:solidFill>
                  <a:srgbClr val="00B050"/>
                </a:solidFill>
              </a:rPr>
              <a:t> Sarkar -</a:t>
            </a:r>
            <a:r>
              <a:rPr lang="en-US" sz="2000" b="1" dirty="0" err="1">
                <a:solidFill>
                  <a:srgbClr val="00B050"/>
                </a:solidFill>
              </a:rPr>
              <a:t>Atmool</a:t>
            </a:r>
            <a:r>
              <a:rPr lang="en-US" sz="2000" b="1" dirty="0">
                <a:solidFill>
                  <a:srgbClr val="00B050"/>
                </a:solidFill>
              </a:rPr>
              <a:t> B/L High School -</a:t>
            </a:r>
            <a:r>
              <a:rPr lang="en-US" sz="2000" b="1" dirty="0" err="1">
                <a:solidFill>
                  <a:srgbClr val="00B050"/>
                </a:solidFill>
              </a:rPr>
              <a:t>Shibgonj-Bogura</a:t>
            </a:r>
            <a:r>
              <a:rPr lang="en-US" sz="2000" b="1" dirty="0">
                <a:solidFill>
                  <a:srgbClr val="00B050"/>
                </a:solidFill>
              </a:rPr>
              <a:t> - 01730169555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838200" y="2386064"/>
            <a:ext cx="10515600" cy="3513291"/>
          </a:xfrm>
        </p:spPr>
        <p:txBody>
          <a:bodyPr/>
          <a:lstStyle/>
          <a:p>
            <a:pPr fontAlgn="t"/>
            <a:r>
              <a:rPr lang="en-US" b="1" dirty="0"/>
              <a:t> </a:t>
            </a:r>
            <a:r>
              <a:rPr lang="en-US" b="1" dirty="0" err="1"/>
              <a:t>বিপুল</a:t>
            </a:r>
            <a:r>
              <a:rPr lang="en-US" b="1" dirty="0"/>
              <a:t> </a:t>
            </a:r>
            <a:r>
              <a:rPr lang="en-US" b="1" dirty="0" err="1"/>
              <a:t>কুমার</a:t>
            </a:r>
            <a:r>
              <a:rPr lang="en-US" b="1" dirty="0"/>
              <a:t> </a:t>
            </a:r>
            <a:r>
              <a:rPr lang="en-US" b="1" dirty="0" err="1"/>
              <a:t>সরকার</a:t>
            </a:r>
            <a:r>
              <a:rPr lang="en-US" b="1" dirty="0"/>
              <a:t> </a:t>
            </a:r>
            <a:endParaRPr lang="en-US" dirty="0"/>
          </a:p>
          <a:p>
            <a:pPr fontAlgn="t"/>
            <a:r>
              <a:rPr lang="en-US" dirty="0"/>
              <a:t>                              </a:t>
            </a:r>
            <a:r>
              <a:rPr lang="en-US" dirty="0" err="1"/>
              <a:t>সহকারী</a:t>
            </a:r>
            <a:r>
              <a:rPr lang="en-US" dirty="0"/>
              <a:t> </a:t>
            </a:r>
            <a:r>
              <a:rPr lang="en-US" dirty="0" err="1"/>
              <a:t>শিক্ষক</a:t>
            </a:r>
            <a:r>
              <a:rPr lang="en-US" dirty="0"/>
              <a:t> (</a:t>
            </a:r>
            <a:r>
              <a:rPr lang="en-US" dirty="0" err="1"/>
              <a:t>গণিত</a:t>
            </a:r>
            <a:r>
              <a:rPr lang="en-US" dirty="0"/>
              <a:t>)</a:t>
            </a:r>
          </a:p>
          <a:p>
            <a:pPr fontAlgn="t"/>
            <a:r>
              <a:rPr lang="en-US" b="1" dirty="0"/>
              <a:t>   </a:t>
            </a:r>
            <a:r>
              <a:rPr lang="en-US" b="1" dirty="0" err="1"/>
              <a:t>আটমূল</a:t>
            </a:r>
            <a:r>
              <a:rPr lang="en-US" b="1" dirty="0"/>
              <a:t> </a:t>
            </a:r>
            <a:r>
              <a:rPr lang="en-US" b="1" dirty="0" err="1"/>
              <a:t>দ্বি-মূখী</a:t>
            </a:r>
            <a:r>
              <a:rPr lang="en-US" b="1" dirty="0"/>
              <a:t> </a:t>
            </a:r>
            <a:r>
              <a:rPr lang="en-US" b="1" dirty="0" err="1"/>
              <a:t>উচ্চ</a:t>
            </a:r>
            <a:r>
              <a:rPr lang="en-US" b="1" dirty="0"/>
              <a:t> </a:t>
            </a:r>
            <a:r>
              <a:rPr lang="en-US" b="1" dirty="0" err="1"/>
              <a:t>বিদ্যালয়</a:t>
            </a:r>
            <a:r>
              <a:rPr lang="en-US" b="1" dirty="0"/>
              <a:t>।</a:t>
            </a:r>
            <a:endParaRPr lang="en-US" dirty="0"/>
          </a:p>
          <a:p>
            <a:pPr fontAlgn="t"/>
            <a:r>
              <a:rPr lang="en-US" b="1" dirty="0"/>
              <a:t>                               </a:t>
            </a:r>
            <a:r>
              <a:rPr lang="en-US" b="1" dirty="0" err="1"/>
              <a:t>শিবগঞ্জ-বগুড়া</a:t>
            </a:r>
            <a:endParaRPr lang="en-US" dirty="0"/>
          </a:p>
          <a:p>
            <a:pPr fontAlgn="t"/>
            <a:r>
              <a:rPr lang="en-US" b="1" dirty="0"/>
              <a:t>               </a:t>
            </a:r>
            <a:r>
              <a:rPr lang="en-US" b="1" dirty="0" err="1"/>
              <a:t>Mobail</a:t>
            </a:r>
            <a:r>
              <a:rPr lang="en-US" b="1" dirty="0"/>
              <a:t>: 01730169555</a:t>
            </a:r>
            <a:endParaRPr lang="en-US" dirty="0"/>
          </a:p>
          <a:p>
            <a:pPr fontAlgn="t"/>
            <a:r>
              <a:rPr lang="en-US" dirty="0"/>
              <a:t>Email: bipulsarkar1977@gmail.com</a:t>
            </a:r>
            <a:endParaRPr lang="en-US" i="1" dirty="0"/>
          </a:p>
        </p:txBody>
      </p:sp>
      <p:pic>
        <p:nvPicPr>
          <p:cNvPr id="14" name="Picture 13" descr="শিক্ষক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690" y="277647"/>
            <a:ext cx="3810000" cy="685801"/>
          </a:xfrm>
          <a:prstGeom prst="rect">
            <a:avLst/>
          </a:prstGeom>
        </p:spPr>
      </p:pic>
      <p:pic>
        <p:nvPicPr>
          <p:cNvPr id="7" name="Picture 6" descr="আমার ছবি.jpg"/>
          <p:cNvPicPr>
            <a:picLocks noChangeAspect="1"/>
          </p:cNvPicPr>
          <p:nvPr/>
        </p:nvPicPr>
        <p:blipFill rotWithShape="1">
          <a:blip r:embed="rId3"/>
          <a:srcRect l="8972" t="6404" r="6352" b="10426"/>
          <a:stretch/>
        </p:blipFill>
        <p:spPr>
          <a:xfrm>
            <a:off x="7610168" y="2386064"/>
            <a:ext cx="2669458" cy="324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10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D08D5-F40D-4D78-8E71-F6F10B1B35EC}" type="datetime5">
              <a:rPr lang="en-US" sz="1800" b="1" smtClean="0">
                <a:solidFill>
                  <a:srgbClr val="0070C0"/>
                </a:solidFill>
              </a:rPr>
              <a:t>27-Oct-20</a:t>
            </a:fld>
            <a:endParaRPr lang="en-US" sz="1800" b="1" dirty="0">
              <a:solidFill>
                <a:srgbClr val="0070C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27703" y="6356350"/>
            <a:ext cx="11474245" cy="365125"/>
          </a:xfrm>
        </p:spPr>
        <p:txBody>
          <a:bodyPr/>
          <a:lstStyle/>
          <a:p>
            <a:r>
              <a:rPr lang="en-US" sz="2000" b="1" dirty="0" err="1">
                <a:solidFill>
                  <a:srgbClr val="0070C0"/>
                </a:solidFill>
              </a:rPr>
              <a:t>Bipul</a:t>
            </a:r>
            <a:r>
              <a:rPr lang="en-US" sz="2000" b="1" dirty="0">
                <a:solidFill>
                  <a:srgbClr val="0070C0"/>
                </a:solidFill>
              </a:rPr>
              <a:t> Sarkar </a:t>
            </a:r>
            <a:r>
              <a:rPr lang="en-US" sz="2000" b="1" dirty="0" err="1">
                <a:solidFill>
                  <a:srgbClr val="0070C0"/>
                </a:solidFill>
              </a:rPr>
              <a:t>Atmool</a:t>
            </a:r>
            <a:r>
              <a:rPr lang="en-US" sz="2000" b="1" dirty="0">
                <a:solidFill>
                  <a:srgbClr val="0070C0"/>
                </a:solidFill>
              </a:rPr>
              <a:t> high School -</a:t>
            </a:r>
            <a:r>
              <a:rPr lang="en-US" sz="2000" b="1" dirty="0" err="1">
                <a:solidFill>
                  <a:srgbClr val="0070C0"/>
                </a:solidFill>
              </a:rPr>
              <a:t>Shibgonj-Bogura</a:t>
            </a:r>
            <a:r>
              <a:rPr lang="en-US" sz="2000" b="1" dirty="0">
                <a:solidFill>
                  <a:srgbClr val="0070C0"/>
                </a:solidFill>
              </a:rPr>
              <a:t> - 01730169555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63" y="1660556"/>
            <a:ext cx="2466975" cy="1847850"/>
          </a:xfrm>
          <a:prstGeom prst="rect">
            <a:avLst/>
          </a:prstGeom>
        </p:spPr>
      </p:pic>
      <p:sp>
        <p:nvSpPr>
          <p:cNvPr id="11" name="Arc 10"/>
          <p:cNvSpPr/>
          <p:nvPr/>
        </p:nvSpPr>
        <p:spPr>
          <a:xfrm rot="6288648">
            <a:off x="-117676" y="492858"/>
            <a:ext cx="3074066" cy="1911610"/>
          </a:xfrm>
          <a:prstGeom prst="arc">
            <a:avLst>
              <a:gd name="adj1" fmla="val 15551207"/>
              <a:gd name="adj2" fmla="val 0"/>
            </a:avLst>
          </a:prstGeom>
          <a:ln w="571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" t="8835" r="1569" b="9241"/>
          <a:stretch/>
        </p:blipFill>
        <p:spPr>
          <a:xfrm>
            <a:off x="1007806" y="171226"/>
            <a:ext cx="5029200" cy="134785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5012ED76-DBB0-4AB1-9A4C-B8C6EC95D325}"/>
              </a:ext>
            </a:extLst>
          </p:cNvPr>
          <p:cNvGrpSpPr/>
          <p:nvPr/>
        </p:nvGrpSpPr>
        <p:grpSpPr>
          <a:xfrm>
            <a:off x="4092062" y="1315503"/>
            <a:ext cx="4007875" cy="2725869"/>
            <a:chOff x="4092062" y="1315503"/>
            <a:chExt cx="4007875" cy="272586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4092062" y="3508406"/>
                  <a:ext cx="4007875" cy="5329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  <m:sup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𝟔𝟒</m:t>
                        </m:r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2062" y="3508406"/>
                  <a:ext cx="4007875" cy="53296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2" t="-699" r="3337"/>
            <a:stretch/>
          </p:blipFill>
          <p:spPr>
            <a:xfrm>
              <a:off x="4725008" y="1315503"/>
              <a:ext cx="2816942" cy="2124261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495538" y="2137432"/>
              <a:ext cx="5186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847074" y="2914207"/>
              <a:ext cx="5186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48469" y="3023516"/>
              <a:ext cx="5186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</a:rPr>
                <a:t>4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00E8EA0-477C-4A9F-BB98-99031098EFA5}"/>
              </a:ext>
            </a:extLst>
          </p:cNvPr>
          <p:cNvGrpSpPr/>
          <p:nvPr/>
        </p:nvGrpSpPr>
        <p:grpSpPr>
          <a:xfrm>
            <a:off x="8346665" y="544129"/>
            <a:ext cx="3406877" cy="3750102"/>
            <a:chOff x="8346665" y="544129"/>
            <a:chExt cx="3406877" cy="375010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Rectangle 19"/>
                <p:cNvSpPr/>
                <p:nvPr/>
              </p:nvSpPr>
              <p:spPr>
                <a:xfrm>
                  <a:off x="8346665" y="3761265"/>
                  <a:ext cx="3406877" cy="53296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800" b="1" dirty="0"/>
                    <a:t>7</a:t>
                  </a:r>
                  <a14:m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𝟕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2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𝟑𝟒𝟑</m:t>
                      </m:r>
                    </m:oMath>
                  </a14:m>
                  <a:endParaRPr lang="en-US" sz="2800" b="1" dirty="0"/>
                </a:p>
              </p:txBody>
            </p:sp>
          </mc:Choice>
          <mc:Fallback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6665" y="3761265"/>
                  <a:ext cx="3406877" cy="532966"/>
                </a:xfrm>
                <a:prstGeom prst="rect">
                  <a:avLst/>
                </a:prstGeom>
                <a:blipFill>
                  <a:blip r:embed="rId6"/>
                  <a:stretch>
                    <a:fillRect l="-3578" t="-8046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5679" y="544129"/>
              <a:ext cx="2228850" cy="3269090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693E5090-504C-4364-B6B3-B91FB9C4DC2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2" r="14573" b="13174"/>
          <a:stretch/>
        </p:blipFill>
        <p:spPr>
          <a:xfrm>
            <a:off x="1624263" y="4230530"/>
            <a:ext cx="8193506" cy="7622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0BA8B3-B856-43E5-ADDC-D56311300F0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2" t="4499" r="4905" b="17960"/>
          <a:stretch/>
        </p:blipFill>
        <p:spPr>
          <a:xfrm>
            <a:off x="1368753" y="5176793"/>
            <a:ext cx="9336505" cy="101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70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C6F92-7012-4967-8140-969446442182}" type="datetime5">
              <a:rPr lang="en-US" sz="1800" b="1" smtClean="0">
                <a:solidFill>
                  <a:srgbClr val="0070C0"/>
                </a:solidFill>
              </a:rPr>
              <a:t>27-Oct-20</a:t>
            </a:fld>
            <a:endParaRPr lang="en-US" sz="1800" b="1" dirty="0">
              <a:solidFill>
                <a:srgbClr val="0070C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30943" y="6356350"/>
            <a:ext cx="11385754" cy="365125"/>
          </a:xfrm>
        </p:spPr>
        <p:txBody>
          <a:bodyPr/>
          <a:lstStyle/>
          <a:p>
            <a:r>
              <a:rPr lang="en-US" sz="2000" b="1" dirty="0" err="1">
                <a:solidFill>
                  <a:srgbClr val="0070C0"/>
                </a:solidFill>
              </a:rPr>
              <a:t>Bipul</a:t>
            </a:r>
            <a:r>
              <a:rPr lang="en-US" sz="2000" b="1" dirty="0">
                <a:solidFill>
                  <a:srgbClr val="0070C0"/>
                </a:solidFill>
              </a:rPr>
              <a:t> Sarkar </a:t>
            </a:r>
            <a:r>
              <a:rPr lang="en-US" sz="2000" b="1" dirty="0" err="1">
                <a:solidFill>
                  <a:srgbClr val="0070C0"/>
                </a:solidFill>
              </a:rPr>
              <a:t>Atmool</a:t>
            </a:r>
            <a:r>
              <a:rPr lang="en-US" sz="2000" b="1" dirty="0">
                <a:solidFill>
                  <a:srgbClr val="0070C0"/>
                </a:solidFill>
              </a:rPr>
              <a:t> high School -</a:t>
            </a:r>
            <a:r>
              <a:rPr lang="en-US" sz="2000" b="1" dirty="0" err="1">
                <a:solidFill>
                  <a:srgbClr val="0070C0"/>
                </a:solidFill>
              </a:rPr>
              <a:t>Shibgonj-Bogura</a:t>
            </a:r>
            <a:r>
              <a:rPr lang="en-US" sz="2000" b="1" dirty="0">
                <a:solidFill>
                  <a:srgbClr val="0070C0"/>
                </a:solidFill>
              </a:rPr>
              <a:t> - 01730169555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601" y="1143600"/>
            <a:ext cx="7258677" cy="50654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41031"/>
            <a:ext cx="5031657" cy="8633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6" t="23821" r="11554" b="26093"/>
          <a:stretch/>
        </p:blipFill>
        <p:spPr>
          <a:xfrm>
            <a:off x="485111" y="2636374"/>
            <a:ext cx="5756663" cy="267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67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2" r="5315" b="15397"/>
          <a:stretch/>
        </p:blipFill>
        <p:spPr>
          <a:xfrm>
            <a:off x="3340586" y="188484"/>
            <a:ext cx="4825028" cy="12701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74155" y="1793589"/>
            <a:ext cx="8804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9CB2-A7FC-4553-A9BA-21630258B109}" type="datetime3">
              <a:rPr lang="en-US" sz="1800" smtClean="0">
                <a:solidFill>
                  <a:srgbClr val="0070C0"/>
                </a:solidFill>
              </a:rPr>
              <a:t>27 October 2020</a:t>
            </a:fld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11533239" cy="365125"/>
          </a:xfrm>
        </p:spPr>
        <p:txBody>
          <a:bodyPr/>
          <a:lstStyle/>
          <a:p>
            <a:r>
              <a:rPr lang="en-US" sz="2000" b="1" dirty="0" err="1">
                <a:solidFill>
                  <a:srgbClr val="0070C0"/>
                </a:solidFill>
              </a:rPr>
              <a:t>Bipul</a:t>
            </a:r>
            <a:r>
              <a:rPr lang="en-US" sz="2000" b="1" dirty="0">
                <a:solidFill>
                  <a:srgbClr val="0070C0"/>
                </a:solidFill>
              </a:rPr>
              <a:t> Sarkar -</a:t>
            </a:r>
            <a:r>
              <a:rPr lang="en-US" sz="2000" b="1" dirty="0" err="1">
                <a:solidFill>
                  <a:srgbClr val="0070C0"/>
                </a:solidFill>
              </a:rPr>
              <a:t>Atmool</a:t>
            </a:r>
            <a:r>
              <a:rPr lang="en-US" sz="2000" b="1" dirty="0">
                <a:solidFill>
                  <a:srgbClr val="0070C0"/>
                </a:solidFill>
              </a:rPr>
              <a:t> B/L High School -</a:t>
            </a:r>
            <a:r>
              <a:rPr lang="en-US" sz="2000" b="1" dirty="0" err="1">
                <a:solidFill>
                  <a:srgbClr val="0070C0"/>
                </a:solidFill>
              </a:rPr>
              <a:t>Shibgonj-Bogura</a:t>
            </a:r>
            <a:r>
              <a:rPr lang="en-US" sz="2000" b="1" dirty="0">
                <a:solidFill>
                  <a:srgbClr val="0070C0"/>
                </a:solidFill>
              </a:rPr>
              <a:t> - 01730169555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672" y="1458668"/>
            <a:ext cx="2228850" cy="32690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142AFF-87F9-4DB2-A676-7D47C2C32DE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6" b="5299"/>
          <a:stretch/>
        </p:blipFill>
        <p:spPr>
          <a:xfrm>
            <a:off x="499871" y="2255254"/>
            <a:ext cx="8080272" cy="27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49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C6F92-7012-4967-8140-969446442182}" type="datetime5">
              <a:rPr lang="en-US" sz="1800" b="1" smtClean="0">
                <a:solidFill>
                  <a:srgbClr val="00B050"/>
                </a:solidFill>
              </a:rPr>
              <a:t>27-Oct-20</a:t>
            </a:fld>
            <a:endParaRPr lang="en-US" sz="1800" b="1" dirty="0">
              <a:solidFill>
                <a:srgbClr val="00B05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0219" y="6356350"/>
            <a:ext cx="11783961" cy="365125"/>
          </a:xfrm>
        </p:spPr>
        <p:txBody>
          <a:bodyPr/>
          <a:lstStyle/>
          <a:p>
            <a:r>
              <a:rPr lang="en-US" sz="2000" b="1" dirty="0" err="1">
                <a:solidFill>
                  <a:srgbClr val="0070C0"/>
                </a:solidFill>
              </a:rPr>
              <a:t>Bipul</a:t>
            </a:r>
            <a:r>
              <a:rPr lang="en-US" sz="2000" b="1" dirty="0">
                <a:solidFill>
                  <a:srgbClr val="0070C0"/>
                </a:solidFill>
              </a:rPr>
              <a:t> Sarkar</a:t>
            </a:r>
            <a:r>
              <a:rPr lang="bn-IN" sz="2000" b="1" dirty="0">
                <a:solidFill>
                  <a:srgbClr val="0070C0"/>
                </a:solidFill>
              </a:rPr>
              <a:t> -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Atmool</a:t>
            </a:r>
            <a:r>
              <a:rPr lang="en-US" sz="2000" b="1" dirty="0">
                <a:solidFill>
                  <a:srgbClr val="002060"/>
                </a:solidFill>
              </a:rPr>
              <a:t> high School </a:t>
            </a:r>
            <a:r>
              <a:rPr lang="en-US" sz="2000" b="1" dirty="0"/>
              <a:t>-</a:t>
            </a:r>
            <a:r>
              <a:rPr lang="en-US" sz="2000" b="1" dirty="0" err="1">
                <a:solidFill>
                  <a:srgbClr val="7030A0"/>
                </a:solidFill>
              </a:rPr>
              <a:t>Shibgonj-Bogura</a:t>
            </a:r>
            <a:r>
              <a:rPr lang="en-US" sz="2000" b="1" dirty="0"/>
              <a:t> - </a:t>
            </a:r>
            <a:r>
              <a:rPr lang="en-US" sz="2000" b="1" dirty="0">
                <a:solidFill>
                  <a:srgbClr val="002060"/>
                </a:solidFill>
              </a:rPr>
              <a:t>01730169555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9517" y="103239"/>
            <a:ext cx="6577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সূচক</a:t>
            </a:r>
            <a:r>
              <a:rPr lang="bn-IN" sz="7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solidFill>
                <a:schemeClr val="tx1">
                  <a:lumMod val="95000"/>
                  <a:lumOff val="5000"/>
                </a:schemeClr>
              </a:solidFill>
              <a:latin typeface="Agency FB" panose="020B0503020202020204" pitchFamily="34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3458" y="1788974"/>
                <a:ext cx="11680722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  </a:t>
                </a:r>
                <a:r>
                  <a:rPr lang="en-US" sz="3600" dirty="0"/>
                  <a:t> </a:t>
                </a:r>
                <a:r>
                  <a:rPr lang="en-US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x , </a:t>
                </a:r>
                <a:r>
                  <a:rPr lang="en-US" sz="36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যেকোনো</a:t>
                </a:r>
                <a:r>
                  <a:rPr lang="en-US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বাস্তব</a:t>
                </a:r>
                <a:r>
                  <a:rPr lang="en-US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n </a:t>
                </a:r>
                <a:r>
                  <a:rPr lang="en-US" sz="36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যেকোনো</a:t>
                </a:r>
                <a:r>
                  <a:rPr lang="en-US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ধনাত্মক</a:t>
                </a:r>
                <a:r>
                  <a:rPr lang="en-US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পূর্ণসংখ্যা</a:t>
                </a:r>
                <a:r>
                  <a:rPr lang="en-US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x. x .x …..x (n </a:t>
                </a:r>
                <a:r>
                  <a:rPr lang="en-US" sz="36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সংখ্যক</a:t>
                </a:r>
                <a:r>
                  <a:rPr lang="en-US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)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, </a:t>
                </a:r>
                <a:r>
                  <a:rPr lang="en-US" sz="36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এক্ষেত্রে</a:t>
                </a:r>
                <a:r>
                  <a:rPr lang="en-US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n </a:t>
                </a:r>
                <a:r>
                  <a:rPr lang="en-US" sz="36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x-</a:t>
                </a:r>
                <a:r>
                  <a:rPr lang="en-US" sz="36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কে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–</a:t>
                </a:r>
                <a:r>
                  <a:rPr lang="en-US" sz="36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যথাক্রমে</a:t>
                </a:r>
                <a:r>
                  <a:rPr lang="en-US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সূচক</a:t>
                </a:r>
                <a:r>
                  <a:rPr lang="en-US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(Exponent) </a:t>
                </a:r>
                <a:r>
                  <a:rPr lang="en-US" sz="36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নিধান</a:t>
                </a:r>
                <a:r>
                  <a:rPr lang="en-US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(Base) </a:t>
                </a:r>
                <a:r>
                  <a:rPr lang="en-US" sz="36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বলা</a:t>
                </a:r>
                <a:r>
                  <a:rPr lang="en-US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কে</a:t>
                </a:r>
                <a:r>
                  <a:rPr lang="en-US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x – </a:t>
                </a:r>
                <a:r>
                  <a:rPr lang="en-US" sz="36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ঘাত</a:t>
                </a:r>
                <a:r>
                  <a:rPr lang="en-US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বলা</a:t>
                </a:r>
                <a:r>
                  <a:rPr lang="en-US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58" y="1788974"/>
                <a:ext cx="11680722" cy="2862322"/>
              </a:xfrm>
              <a:prstGeom prst="rect">
                <a:avLst/>
              </a:prstGeom>
              <a:blipFill>
                <a:blip r:embed="rId3"/>
                <a:stretch>
                  <a:fillRect l="-1618" t="-3617" b="-7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78543" y="4719484"/>
            <a:ext cx="118134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x. x .x …..x (n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সংখ্যক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),</a:t>
            </a: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(যেখানে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x </a:t>
            </a: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 সংখ্যা এবং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</a:t>
            </a: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ধনাত্মক পূর্ণসংখ্যা) 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35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C6F92-7012-4967-8140-969446442182}" type="datetime5">
              <a:rPr lang="en-US" smtClean="0"/>
              <a:t>27-Oct-20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Bipul Sarkar Atmool high School -Shibgonj-Bogura - 01730169555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7" t="10025" b="16098"/>
          <a:stretch/>
        </p:blipFill>
        <p:spPr>
          <a:xfrm>
            <a:off x="3347884" y="95864"/>
            <a:ext cx="5247967" cy="107663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846802" y="1162464"/>
                <a:ext cx="10250129" cy="858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.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.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d>
                        <m:dPr>
                          <m:ctrlPr>
                            <a:rPr lang="en-US" sz="24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sz="2400" b="1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 </a:t>
                </a:r>
                <a:r>
                  <a:rPr lang="en-US" sz="2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একই</a:t>
                </a:r>
                <a:r>
                  <a:rPr lang="en-US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ভাবে</a:t>
                </a:r>
                <a:r>
                  <a:rPr lang="en-US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4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</m:oMath>
                </a14:m>
                <a:endParaRPr 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802" y="1162464"/>
                <a:ext cx="10250129" cy="858568"/>
              </a:xfrm>
              <a:prstGeom prst="rect">
                <a:avLst/>
              </a:prstGeom>
              <a:blipFill>
                <a:blip r:embed="rId3"/>
                <a:stretch>
                  <a:fillRect b="-15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471949" y="2270409"/>
                <a:ext cx="1157011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এখন</a:t>
                </a:r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2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ও</m:t>
                    </m:r>
                    <m:r>
                      <a:rPr lang="en-US" sz="2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sz="2400" b="1" i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𝐧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গুণ</a:t>
                </a:r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করি</a:t>
                </a:r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{ </a:t>
                </a:r>
                <a:r>
                  <a:rPr lang="en-US" sz="2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যেখানে</a:t>
                </a:r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 x </a:t>
                </a:r>
                <a:r>
                  <a:rPr lang="en-US" sz="2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বাস্তব</a:t>
                </a:r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m , n </a:t>
                </a:r>
                <a:r>
                  <a:rPr lang="en-US" sz="2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ধনাত্মক</a:t>
                </a:r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পূর্ণ</a:t>
                </a:r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}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……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n-US" sz="2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সংখ্যক</m:t>
                              </m:r>
                            </m:e>
                          </m:d>
                        </m:e>
                      </m:d>
                      <m:r>
                        <a:rPr lang="en-US" sz="2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{"/>
                          <m:endChr m:val="}"/>
                          <m:ctrlPr>
                            <a:rPr lang="bn-IN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…..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2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সংখ্যক</m:t>
                              </m:r>
                              <m:r>
                                <a:rPr lang="en-US" sz="2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= </a:t>
                </a:r>
                <a:r>
                  <a:rPr lang="en-US" sz="2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x . X . X ……x (</a:t>
                </a:r>
                <a:r>
                  <a:rPr lang="en-US" sz="2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m+n</a:t>
                </a:r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2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সংখ্যক</a:t>
                </a:r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) =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2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endPara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949" y="2270409"/>
                <a:ext cx="11570110" cy="1200329"/>
              </a:xfrm>
              <a:prstGeom prst="rect">
                <a:avLst/>
              </a:prstGeom>
              <a:blipFill>
                <a:blip r:embed="rId4"/>
                <a:stretch>
                  <a:fillRect l="-790" t="-5076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846802" y="3990881"/>
                <a:ext cx="1092855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x  </a:t>
                </a:r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কোনো বাস্তব সংখ্যা এবং </a:t>
                </a:r>
                <a:r>
                  <a:rPr lang="en-US" sz="2400" dirty="0"/>
                  <a:t>m</a:t>
                </a:r>
                <a:r>
                  <a:rPr lang="bn-IN" sz="2400" dirty="0"/>
                  <a:t> ও</a:t>
                </a:r>
                <a:r>
                  <a:rPr lang="en-US" sz="2400" dirty="0"/>
                  <a:t> n</a:t>
                </a:r>
                <a:r>
                  <a:rPr lang="bn-IN" sz="2400" dirty="0"/>
                  <a:t> </a:t>
                </a:r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দুইটি ধনাত্মক পূর্ণ সংখ্যা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bn-IN" sz="2400" dirty="0"/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bn-IN" sz="2400" dirty="0"/>
                  <a:t> </a:t>
                </a:r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bn-IN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802" y="3990881"/>
                <a:ext cx="10928554" cy="461665"/>
              </a:xfrm>
              <a:prstGeom prst="rect">
                <a:avLst/>
              </a:prstGeom>
              <a:blipFill>
                <a:blip r:embed="rId5"/>
                <a:stretch>
                  <a:fillRect l="-892" t="-14667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534627" y="4906644"/>
                <a:ext cx="11240729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p>
                    </m:sSup>
                    <m:r>
                      <a:rPr lang="en-US" sz="24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sz="24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24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bn-IN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{ </a:t>
                </a:r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যেখানে</a:t>
                </a:r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 x </a:t>
                </a:r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বাস্তব সংখ্যা এবং </a:t>
                </a:r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m , n  </a:t>
                </a:r>
                <a:r>
                  <a:rPr lang="en-US" sz="2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দুটি</a:t>
                </a:r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ধনাত্মক</a:t>
                </a:r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পূর্ণ</a:t>
                </a:r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} –</a:t>
                </a:r>
                <a:r>
                  <a:rPr lang="en-US" sz="2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কে</a:t>
                </a:r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সূচকের</a:t>
                </a:r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মৌলিক</a:t>
                </a:r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নিয়ম</a:t>
                </a:r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 Fundamental Law of Indices ) </a:t>
                </a:r>
                <a:r>
                  <a:rPr lang="en-US" sz="2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বলা</a:t>
                </a:r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bn-IN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27" y="4906644"/>
                <a:ext cx="11240729" cy="1200329"/>
              </a:xfrm>
              <a:prstGeom prst="rect">
                <a:avLst/>
              </a:prstGeom>
              <a:blipFill>
                <a:blip r:embed="rId6"/>
                <a:stretch>
                  <a:fillRect l="-868" t="-609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133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C6F92-7012-4967-8140-969446442182}" type="datetime5">
              <a:rPr lang="en-US" sz="1800" smtClean="0">
                <a:solidFill>
                  <a:srgbClr val="002060"/>
                </a:solidFill>
              </a:rPr>
              <a:t>27-Oct-20</a:t>
            </a:fld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9213" y="6356350"/>
            <a:ext cx="11606981" cy="365125"/>
          </a:xfrm>
        </p:spPr>
        <p:txBody>
          <a:bodyPr/>
          <a:lstStyle/>
          <a:p>
            <a:r>
              <a:rPr lang="en-US" sz="2000" b="1" dirty="0" err="1">
                <a:solidFill>
                  <a:srgbClr val="002060"/>
                </a:solidFill>
              </a:rPr>
              <a:t>Bipul</a:t>
            </a:r>
            <a:r>
              <a:rPr lang="en-US" sz="2000" b="1" dirty="0">
                <a:solidFill>
                  <a:srgbClr val="002060"/>
                </a:solidFill>
              </a:rPr>
              <a:t> Sarkar- </a:t>
            </a:r>
            <a:r>
              <a:rPr lang="en-US" sz="2000" b="1" dirty="0" err="1">
                <a:solidFill>
                  <a:srgbClr val="002060"/>
                </a:solidFill>
              </a:rPr>
              <a:t>Atmool</a:t>
            </a:r>
            <a:r>
              <a:rPr lang="en-US" sz="2000" b="1" dirty="0">
                <a:solidFill>
                  <a:srgbClr val="002060"/>
                </a:solidFill>
              </a:rPr>
              <a:t> high School -</a:t>
            </a:r>
            <a:r>
              <a:rPr lang="en-US" sz="2000" b="1" dirty="0" err="1">
                <a:solidFill>
                  <a:srgbClr val="002060"/>
                </a:solidFill>
              </a:rPr>
              <a:t>Shibgonj-Bogura</a:t>
            </a:r>
            <a:r>
              <a:rPr lang="en-US" sz="2000" b="1" dirty="0">
                <a:solidFill>
                  <a:srgbClr val="002060"/>
                </a:solidFill>
              </a:rPr>
              <a:t> - 01730169555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228598" y="1895567"/>
                <a:ext cx="6813755" cy="784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m:rPr>
                            <m:nor/>
                          </m:rPr>
                          <a:rPr lang="en-US" sz="4400" b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Elephant" panose="02020904090505020303" pitchFamily="18" charset="0"/>
                          </a:rPr>
                          <m:t> </m:t>
                        </m:r>
                      </m:e>
                      <m:sup>
                        <m:r>
                          <a:rPr lang="en-US" sz="4400" b="1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bn-IN" sz="44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Elephant" panose="02020904090505020303" pitchFamily="18" charset="0"/>
                  </a:rPr>
                  <a:t>4×4×4=64</a:t>
                </a:r>
                <a:endParaRPr lang="en-US" sz="4400" b="1" dirty="0">
                  <a:solidFill>
                    <a:srgbClr val="002060"/>
                  </a:solidFill>
                  <a:latin typeface="Elephant" panose="02020904090505020303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8598" y="1895567"/>
                <a:ext cx="6813755" cy="784767"/>
              </a:xfrm>
              <a:prstGeom prst="rect">
                <a:avLst/>
              </a:prstGeom>
              <a:blipFill>
                <a:blip r:embed="rId2"/>
                <a:stretch>
                  <a:fillRect t="-13178" b="-37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65472" y="936201"/>
            <a:ext cx="4793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সূচক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/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bn-I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/ ঘাত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/ Exponent</a:t>
            </a:r>
          </a:p>
        </p:txBody>
      </p:sp>
      <p:sp>
        <p:nvSpPr>
          <p:cNvPr id="8" name="Right Brace 7"/>
          <p:cNvSpPr/>
          <p:nvPr/>
        </p:nvSpPr>
        <p:spPr>
          <a:xfrm rot="5400000">
            <a:off x="2300128" y="-41619"/>
            <a:ext cx="602239" cy="3317165"/>
          </a:xfrm>
          <a:prstGeom prst="rightBrace">
            <a:avLst>
              <a:gd name="adj1" fmla="val 8333"/>
              <a:gd name="adj2" fmla="val 86055"/>
            </a:avLst>
          </a:prstGeom>
          <a:ln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-119551" y="3066973"/>
            <a:ext cx="4267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/ Base</a:t>
            </a:r>
          </a:p>
        </p:txBody>
      </p:sp>
      <p:sp>
        <p:nvSpPr>
          <p:cNvPr id="10" name="Right Brace 9"/>
          <p:cNvSpPr/>
          <p:nvPr/>
        </p:nvSpPr>
        <p:spPr>
          <a:xfrm rot="16200000">
            <a:off x="1135866" y="2226140"/>
            <a:ext cx="412954" cy="1440430"/>
          </a:xfrm>
          <a:prstGeom prst="rightBrace">
            <a:avLst>
              <a:gd name="adj1" fmla="val 8333"/>
              <a:gd name="adj2" fmla="val 29522"/>
            </a:avLst>
          </a:prstGeom>
          <a:ln w="28575"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581470" y="1902822"/>
                <a:ext cx="4557251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6600" b="1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6600" b="1" i="0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en-US" sz="6600" b="1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Elephant" panose="02020904090505020303" pitchFamily="18" charset="0"/>
                            </a:rPr>
                            <m:t> </m:t>
                          </m:r>
                        </m:e>
                        <m:sup>
                          <m:r>
                            <a:rPr lang="en-US" sz="6600" b="1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en-US" sz="6600" b="1" dirty="0">
                  <a:solidFill>
                    <a:srgbClr val="FF0000"/>
                  </a:solidFill>
                  <a:latin typeface="Elephant" panose="02020904090505020303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1470" y="1902822"/>
                <a:ext cx="4557251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6386052" y="1043924"/>
            <a:ext cx="4793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সূচক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/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/</a:t>
            </a:r>
            <a:r>
              <a:rPr lang="bn-I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ঘাত /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Exponent</a:t>
            </a:r>
          </a:p>
        </p:txBody>
      </p:sp>
      <p:sp>
        <p:nvSpPr>
          <p:cNvPr id="13" name="Right Brace 12"/>
          <p:cNvSpPr/>
          <p:nvPr/>
        </p:nvSpPr>
        <p:spPr>
          <a:xfrm rot="5400000">
            <a:off x="8670286" y="275163"/>
            <a:ext cx="379620" cy="2861189"/>
          </a:xfrm>
          <a:prstGeom prst="rightBrace">
            <a:avLst>
              <a:gd name="adj1" fmla="val 8333"/>
              <a:gd name="adj2" fmla="val 42175"/>
            </a:avLst>
          </a:prstGeom>
          <a:ln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096000" y="3217783"/>
            <a:ext cx="4267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/ Base</a:t>
            </a:r>
          </a:p>
        </p:txBody>
      </p:sp>
      <p:sp>
        <p:nvSpPr>
          <p:cNvPr id="15" name="Right Brace 14"/>
          <p:cNvSpPr/>
          <p:nvPr/>
        </p:nvSpPr>
        <p:spPr>
          <a:xfrm rot="16200000">
            <a:off x="8352499" y="2394981"/>
            <a:ext cx="412954" cy="1440430"/>
          </a:xfrm>
          <a:prstGeom prst="rightBrace">
            <a:avLst>
              <a:gd name="adj1" fmla="val 8333"/>
              <a:gd name="adj2" fmla="val 42832"/>
            </a:avLst>
          </a:prstGeom>
          <a:ln w="28575"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65472" y="3747736"/>
                <a:ext cx="11739715" cy="2575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স্মরণীয়ঃ</a:t>
                </a:r>
                <a:endParaRPr lang="bn-IN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3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১। </a:t>
                </a:r>
                <a:r>
                  <a:rPr lang="en-US" sz="32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সূচকের</a:t>
                </a:r>
                <a:r>
                  <a:rPr lang="en-US" sz="3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সমস্যা</a:t>
                </a:r>
                <a:r>
                  <a:rPr lang="en-US" sz="3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সমাধানে</a:t>
                </a:r>
                <a:r>
                  <a:rPr lang="en-US" sz="3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সর্বদা</a:t>
                </a:r>
                <a:r>
                  <a:rPr lang="en-US" sz="3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ঘাত</a:t>
                </a:r>
                <a:r>
                  <a:rPr lang="en-US" sz="3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32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ভিত্তি</a:t>
                </a:r>
                <a:r>
                  <a:rPr lang="en-US" sz="3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সম্পর্কে</a:t>
                </a:r>
                <a:r>
                  <a:rPr lang="en-US" sz="3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সজাগ</a:t>
                </a:r>
                <a:r>
                  <a:rPr lang="en-US" sz="3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থাকতে</a:t>
                </a:r>
                <a:r>
                  <a:rPr lang="en-US" sz="3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হবে</a:t>
                </a:r>
                <a:r>
                  <a:rPr lang="en-US" sz="3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pPr algn="ctr"/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 algn="ctr"/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  <a:r>
                  <a:rPr lang="en-US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 </a:t>
                </a:r>
                <a:r>
                  <a:rPr lang="en-US" sz="36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শক্তির</a:t>
                </a:r>
                <a:r>
                  <a:rPr lang="en-US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শক্তি</a:t>
                </a:r>
                <a:r>
                  <a:rPr lang="en-US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সর্বদা</a:t>
                </a:r>
                <a:r>
                  <a:rPr lang="en-US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গুণ</a:t>
                </a:r>
                <a:r>
                  <a:rPr lang="en-US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হবে</a:t>
                </a:r>
                <a:r>
                  <a:rPr lang="en-US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অর্থা</a:t>
                </a:r>
                <a:r>
                  <a:rPr lang="en-US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ৎ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36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bn-IN" sz="36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6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36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p>
                        </m:sSup>
                        <m:r>
                          <a:rPr lang="en-US" sz="36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</m:sSup>
                  </m:oMath>
                </a14:m>
                <a:r>
                  <a:rPr lang="en-US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bn-IN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600" b="1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1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600" b="1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sz="3600" b="1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𝒂𝒃</m:t>
                        </m:r>
                      </m:sup>
                    </m:sSup>
                  </m:oMath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472" y="3747736"/>
                <a:ext cx="11739715" cy="2575513"/>
              </a:xfrm>
              <a:prstGeom prst="rect">
                <a:avLst/>
              </a:prstGeom>
              <a:blipFill>
                <a:blip r:embed="rId4"/>
                <a:stretch>
                  <a:fillRect l="-1351" t="-3081" r="-831" b="-7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3052916" y="87897"/>
            <a:ext cx="52946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স্মরণীয়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Arc 17"/>
          <p:cNvSpPr/>
          <p:nvPr/>
        </p:nvSpPr>
        <p:spPr>
          <a:xfrm>
            <a:off x="395747" y="1651115"/>
            <a:ext cx="1371060" cy="1394055"/>
          </a:xfrm>
          <a:prstGeom prst="arc">
            <a:avLst>
              <a:gd name="adj1" fmla="val 143869"/>
              <a:gd name="adj2" fmla="val 21519129"/>
            </a:avLst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37023" y="1100778"/>
            <a:ext cx="1764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সূচকীয় </a:t>
            </a:r>
          </a:p>
          <a:p>
            <a:pPr algn="ctr"/>
            <a:r>
              <a:rPr lang="bn-IN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রাশি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Arc 19"/>
          <p:cNvSpPr/>
          <p:nvPr/>
        </p:nvSpPr>
        <p:spPr>
          <a:xfrm rot="16200000">
            <a:off x="5114008" y="756607"/>
            <a:ext cx="1356851" cy="1353566"/>
          </a:xfrm>
          <a:prstGeom prst="arc">
            <a:avLst>
              <a:gd name="adj1" fmla="val 143869"/>
              <a:gd name="adj2" fmla="val 21519129"/>
            </a:avLst>
          </a:prstGeom>
          <a:ln w="19050"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1" name="Arc 20"/>
          <p:cNvSpPr/>
          <p:nvPr/>
        </p:nvSpPr>
        <p:spPr>
          <a:xfrm>
            <a:off x="7888637" y="1740072"/>
            <a:ext cx="1714348" cy="1468077"/>
          </a:xfrm>
          <a:prstGeom prst="arc">
            <a:avLst>
              <a:gd name="adj1" fmla="val 143869"/>
              <a:gd name="adj2" fmla="val 21519129"/>
            </a:avLst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1673819" y="1561295"/>
            <a:ext cx="3487782" cy="550521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6386052" y="1651115"/>
            <a:ext cx="1502585" cy="697027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034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/>
      <p:bldP spid="10" grpId="0" animBg="1"/>
      <p:bldP spid="11" grpId="0"/>
      <p:bldP spid="12" grpId="0"/>
      <p:bldP spid="13" grpId="0" animBg="1"/>
      <p:bldP spid="14" grpId="0"/>
      <p:bldP spid="15" grpId="0" animBg="1"/>
      <p:bldP spid="17" grpId="0"/>
      <p:bldP spid="18" grpId="0" animBg="1"/>
      <p:bldP spid="19" grpId="0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1542</TotalTime>
  <Words>1463</Words>
  <Application>Microsoft Office PowerPoint</Application>
  <PresentationFormat>Widescreen</PresentationFormat>
  <Paragraphs>193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8" baseType="lpstr">
      <vt:lpstr>Malgun Gothic Semilight</vt:lpstr>
      <vt:lpstr>Microsoft JhengHei UI</vt:lpstr>
      <vt:lpstr>Agency FB</vt:lpstr>
      <vt:lpstr>Arial</vt:lpstr>
      <vt:lpstr>Calibri</vt:lpstr>
      <vt:lpstr>Calibri Light</vt:lpstr>
      <vt:lpstr>Cambria Math</vt:lpstr>
      <vt:lpstr>Elephant</vt:lpstr>
      <vt:lpstr>Mongolian Baiti</vt:lpstr>
      <vt:lpstr>NikoshBAN</vt:lpstr>
      <vt:lpstr>Verdana</vt:lpstr>
      <vt:lpstr>Vindabody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Microsoft</cp:lastModifiedBy>
  <cp:revision>414</cp:revision>
  <dcterms:created xsi:type="dcterms:W3CDTF">2020-05-09T18:58:02Z</dcterms:created>
  <dcterms:modified xsi:type="dcterms:W3CDTF">2020-10-27T16:40:06Z</dcterms:modified>
</cp:coreProperties>
</file>