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68" r:id="rId3"/>
    <p:sldId id="275" r:id="rId4"/>
    <p:sldId id="256" r:id="rId5"/>
    <p:sldId id="257" r:id="rId6"/>
    <p:sldId id="271" r:id="rId7"/>
    <p:sldId id="277" r:id="rId8"/>
    <p:sldId id="299" r:id="rId9"/>
    <p:sldId id="311" r:id="rId10"/>
    <p:sldId id="308" r:id="rId11"/>
    <p:sldId id="300" r:id="rId12"/>
    <p:sldId id="315" r:id="rId13"/>
    <p:sldId id="306" r:id="rId14"/>
    <p:sldId id="312" r:id="rId15"/>
    <p:sldId id="316" r:id="rId16"/>
    <p:sldId id="317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78"/>
      </p:cViewPr>
      <p:guideLst>
        <p:guide orient="horz" pos="2400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D600-828C-462A-9052-3400635038ED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F245-8E68-4BA8-9512-0840D3CFE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D3BE-6E60-4876-BC95-D40B58933400}" type="datetime3">
              <a:rPr lang="en-US" smtClean="0"/>
              <a:t>31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B58-C517-431D-A579-06E7CBC6CF2D}" type="datetime3">
              <a:rPr lang="en-US" smtClean="0"/>
              <a:t>31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0588-29F4-42B1-840C-999425CBE42D}" type="datetime3">
              <a:rPr lang="en-US" smtClean="0"/>
              <a:t>31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619C-6CF2-47BC-A245-F4A5E6E59990}" type="datetime3">
              <a:rPr lang="en-US" smtClean="0"/>
              <a:t>31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1ECA-86A1-41F3-B06F-A319746193C0}" type="datetime3">
              <a:rPr lang="en-US" smtClean="0"/>
              <a:t>31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BCA-C3C7-45A6-9378-7F6CF6F55F9A}" type="datetime3">
              <a:rPr lang="en-US" smtClean="0"/>
              <a:t>31 October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22C9-28BA-4DDA-8B01-E21FE2A320AF}" type="datetime3">
              <a:rPr lang="en-US" smtClean="0"/>
              <a:t>31 October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AA07-8411-4976-9D18-FABC01784A98}" type="datetime3">
              <a:rPr lang="en-US" smtClean="0"/>
              <a:t>31 October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943C-213A-41C4-9E7B-B5180CCCB000}" type="datetime3">
              <a:rPr lang="en-US" smtClean="0"/>
              <a:t>31 October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4DC-96C1-465E-B515-D911E3FBEDD6}" type="datetime3">
              <a:rPr lang="en-US" smtClean="0"/>
              <a:t>31 October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F931-F43D-4CAE-9853-551AD7413499}" type="datetime3">
              <a:rPr lang="en-US" smtClean="0"/>
              <a:t>31 October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60B8-9357-4B49-9A69-77091B6008E4}" type="datetime3">
              <a:rPr lang="en-US" smtClean="0"/>
              <a:t>31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Bipul Sarkar -Atmool B/L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5975" y="6356350"/>
            <a:ext cx="11842954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207903"/>
            <a:ext cx="6581775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" y="1708217"/>
            <a:ext cx="11680722" cy="439916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524C-7382-48FA-B0B7-2E0F2DE4FE84}" type="datetime3">
              <a:rPr lang="en-US" smtClean="0"/>
              <a:t>31 October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9C425-FF8A-4C61-A6DF-63D8ACBC4F91}"/>
              </a:ext>
            </a:extLst>
          </p:cNvPr>
          <p:cNvSpPr txBox="1"/>
          <p:nvPr/>
        </p:nvSpPr>
        <p:spPr>
          <a:xfrm>
            <a:off x="3774831" y="216096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ধারার সাধারণ পদ নির্ণয়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01ECA-3C7E-4DDA-9AA1-058A8E694B49}"/>
              </a:ext>
            </a:extLst>
          </p:cNvPr>
          <p:cNvSpPr txBox="1"/>
          <p:nvPr/>
        </p:nvSpPr>
        <p:spPr>
          <a:xfrm>
            <a:off x="6879555" y="2681664"/>
            <a:ext cx="567396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3600" dirty="0">
              <a:latin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531" y="6356350"/>
            <a:ext cx="11535506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531" y="658085"/>
                <a:ext cx="11800900" cy="417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a,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r ,</a:t>
                </a:r>
              </a:p>
              <a:p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bn-IN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Vindabody"/>
                  </a:rPr>
                  <a:t>=a=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</a:rPr>
                  <a:t>                                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bn-IN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=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Vindabody"/>
                  </a:rPr>
                  <a:t>ar</a:t>
                </a:r>
                <a:r>
                  <a:rPr lang="en-US" sz="3200" b="1" dirty="0">
                    <a:solidFill>
                      <a:srgbClr val="0070C0"/>
                    </a:solidFill>
                    <a:latin typeface="Vindabody"/>
                  </a:rPr>
                  <a:t>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70C0"/>
                  </a:solidFill>
                  <a:latin typeface="Vindabody"/>
                </a:endParaRPr>
              </a:p>
              <a:p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bn-IN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Vindabody"/>
                  </a:rPr>
                  <a:t>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Vindabody"/>
                  </a:rPr>
                  <a:t>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70C0"/>
                    </a:solidFill>
                  </a:rPr>
                  <a:t>                               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=</a:t>
                </a:r>
                <a:r>
                  <a:rPr lang="en-US" sz="3200" b="1" dirty="0">
                    <a:solidFill>
                      <a:srgbClr val="0070C0"/>
                    </a:solidFill>
                    <a:latin typeface="Vindabody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Vindabody"/>
                  </a:rPr>
                  <a:t>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70C0"/>
                  </a:solidFill>
                  <a:latin typeface="Vindabody"/>
                </a:endParaRPr>
              </a:p>
              <a:p>
                <a:r>
                  <a:rPr lang="bn-IN" sz="3200" b="1" dirty="0">
                    <a:solidFill>
                      <a:srgbClr val="0070C0"/>
                    </a:solidFill>
                  </a:rPr>
                  <a:t>                          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.  ..  ..  ..  ..  .. .  .  </a:t>
                </a:r>
              </a:p>
              <a:p>
                <a:r>
                  <a:rPr lang="bn-IN" sz="3200" b="1" dirty="0">
                    <a:solidFill>
                      <a:srgbClr val="0070C0"/>
                    </a:solidFill>
                  </a:rPr>
                  <a:t>                         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..  ..  ..  ..  ..  ..  ..  </a:t>
                </a:r>
              </a:p>
              <a:p>
                <a:r>
                  <a:rPr lang="bn-IN" sz="3200" b="1" dirty="0">
                    <a:solidFill>
                      <a:srgbClr val="0070C0"/>
                    </a:solidFill>
                  </a:rPr>
                  <a:t>                           </a:t>
                </a:r>
                <a:r>
                  <a:rPr lang="en-US" sz="3200" b="1" dirty="0">
                    <a:solidFill>
                      <a:srgbClr val="0070C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bn-IN" sz="3200" b="1" dirty="0">
                    <a:solidFill>
                      <a:srgbClr val="0070C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n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bn-IN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=</a:t>
                </a:r>
                <a:r>
                  <a:rPr lang="en-US" sz="3200" b="1" dirty="0">
                    <a:solidFill>
                      <a:srgbClr val="0070C0"/>
                    </a:solidFill>
                    <a:latin typeface="Vindabody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70C0"/>
                  </a:solidFill>
                  <a:latin typeface="Vindabody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31" y="658085"/>
                <a:ext cx="11800900" cy="4173065"/>
              </a:xfrm>
              <a:prstGeom prst="rect">
                <a:avLst/>
              </a:prstGeom>
              <a:blipFill>
                <a:blip r:embed="rId2"/>
                <a:stretch>
                  <a:fillRect l="-1343" t="-1898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4183" y="4616820"/>
            <a:ext cx="1067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n</a:t>
            </a:r>
            <a:r>
              <a:rPr lang="bn-IN" sz="2800" b="1" dirty="0">
                <a:solidFill>
                  <a:srgbClr val="002060"/>
                </a:solidFill>
              </a:rPr>
              <a:t> 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 পদকেই গুণোত্তর ধারার সাধারণ পদ বলা হয়।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4183" y="5678129"/>
                <a:ext cx="109273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রুপ</a:t>
                </a:r>
                <a:r>
                  <a:rPr lang="en-US" sz="2800" dirty="0">
                    <a:solidFill>
                      <a:srgbClr val="002060"/>
                    </a:solidFill>
                  </a:rPr>
                  <a:t>=  </a:t>
                </a:r>
                <a:r>
                  <a:rPr lang="en-US" sz="2800" dirty="0">
                    <a:solidFill>
                      <a:srgbClr val="002060"/>
                    </a:solidFill>
                    <a:latin typeface="Vindabody"/>
                  </a:rPr>
                  <a:t>a + </a:t>
                </a:r>
                <a:r>
                  <a:rPr lang="en-US" sz="2800" dirty="0" err="1">
                    <a:solidFill>
                      <a:srgbClr val="002060"/>
                    </a:solidFill>
                    <a:latin typeface="Vindabody"/>
                  </a:rPr>
                  <a:t>ar</a:t>
                </a:r>
                <a:r>
                  <a:rPr lang="en-US" sz="2800" dirty="0">
                    <a:solidFill>
                      <a:srgbClr val="002060"/>
                    </a:solidFill>
                    <a:latin typeface="Vindabody"/>
                  </a:rPr>
                  <a:t> +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Vindabody"/>
                  </a:rPr>
                  <a:t>+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Vindabody"/>
                  </a:rPr>
                  <a:t> + .  . . . . . .+a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2060"/>
                  </a:solidFill>
                  <a:latin typeface="Vindabody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3" y="5678129"/>
                <a:ext cx="10927327" cy="523220"/>
              </a:xfrm>
              <a:prstGeom prst="rect">
                <a:avLst/>
              </a:prstGeom>
              <a:blipFill>
                <a:blip r:embed="rId3"/>
                <a:stretch>
                  <a:fillRect t="-1627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14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492875"/>
            <a:ext cx="11636477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550" y="2826838"/>
            <a:ext cx="120747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Bhindabody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36" y="2826838"/>
            <a:ext cx="11970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Vindabody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21" y="233707"/>
            <a:ext cx="5088193" cy="8477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E56-1F94-4FB0-BB5B-4571B1829515}" type="datetime3">
              <a:rPr lang="en-US" smtClean="0"/>
              <a:t>31 October 2020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439" y="2826838"/>
            <a:ext cx="11208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নং-২৬১ 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উধরণঃ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pPr algn="ctr"/>
            <a:r>
              <a:rPr lang="en-US" sz="3600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12 + 24 +48 +. . . +  </a:t>
            </a:r>
            <a:r>
              <a:rPr lang="en-US" sz="3600" b="1" dirty="0" err="1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91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943C-213A-41C4-9E7B-B5180CCCB000}" type="datetime3">
              <a:rPr lang="en-US" sz="1800" smtClean="0">
                <a:solidFill>
                  <a:srgbClr val="92D050"/>
                </a:solidFill>
              </a:rPr>
              <a:t>31 October 2020</a:t>
            </a:fld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62981" y="6356350"/>
            <a:ext cx="9514285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7319" y="55287"/>
            <a:ext cx="4085303" cy="339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015727" y="70036"/>
            <a:ext cx="0" cy="3392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17319" y="1795597"/>
            <a:ext cx="4085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020452" y="70036"/>
            <a:ext cx="11987" cy="1725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030475" y="1028676"/>
            <a:ext cx="204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552782" y="70036"/>
            <a:ext cx="4135" cy="958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30371" y="586224"/>
            <a:ext cx="10701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17319" y="1766101"/>
            <a:ext cx="1998408" cy="16665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40393" y="1028673"/>
            <a:ext cx="945734" cy="7374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047187" y="600971"/>
            <a:ext cx="503528" cy="4277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57595" y="3492997"/>
                <a:ext cx="662448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595" y="3492997"/>
                <a:ext cx="662448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80163" y="516312"/>
                <a:ext cx="66244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63" y="516312"/>
                <a:ext cx="662448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65952" y="1748294"/>
                <a:ext cx="66244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952" y="1748294"/>
                <a:ext cx="662448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543737" y="221386"/>
                <a:ext cx="662448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737" y="221386"/>
                <a:ext cx="662448" cy="670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96941" y="1032715"/>
                <a:ext cx="662448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941" y="1032715"/>
                <a:ext cx="662448" cy="49564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543610" y="3044662"/>
            <a:ext cx="2906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01730169555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346578" y="2762267"/>
            <a:ext cx="3338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bipulsarkar1977@gmail.com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23826" y="2140302"/>
                <a:ext cx="66244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826" y="2140302"/>
                <a:ext cx="662448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3888" y="185876"/>
                <a:ext cx="7506930" cy="49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+. . . .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আটটি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8" y="185876"/>
                <a:ext cx="7506930" cy="492507"/>
              </a:xfrm>
              <a:prstGeom prst="rect">
                <a:avLst/>
              </a:prstGeom>
              <a:blipFill>
                <a:blip r:embed="rId8"/>
                <a:stretch>
                  <a:fillRect l="-731" t="-7407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5053" y="992416"/>
                <a:ext cx="6916993" cy="334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সমাধাণঃ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Vindabody"/>
                    <a:cs typeface="NikoshBAN" panose="02000000000000000000" pitchFamily="2" charset="0"/>
                  </a:rPr>
                  <a:t>a=1,</a:t>
                </a:r>
              </a:p>
              <a:p>
                <a:r>
                  <a:rPr lang="en-US" sz="2400" dirty="0"/>
                  <a:t>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∠ 1</a:t>
                </a:r>
              </a:p>
              <a:p>
                <a:r>
                  <a:rPr lang="en-US" sz="24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ইহা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ধারা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,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যার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 =8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জানি</a:t>
                </a:r>
                <a:endParaRPr lang="en-US" sz="2400" dirty="0"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ধারার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-</a:t>
                </a:r>
                <a:r>
                  <a:rPr lang="en-US" sz="2400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n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S</a:t>
                </a:r>
                <a:r>
                  <a:rPr lang="bn-IN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sz="2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 − 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−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{</a:t>
                </a:r>
                <a:r>
                  <a:rPr lang="bn-IN" sz="20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যখন</a:t>
                </a:r>
                <a:r>
                  <a:rPr lang="en-US" sz="20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r ∠ 1}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3" y="992416"/>
                <a:ext cx="6916993" cy="3349891"/>
              </a:xfrm>
              <a:prstGeom prst="rect">
                <a:avLst/>
              </a:prstGeom>
              <a:blipFill>
                <a:blip r:embed="rId9"/>
                <a:stretch>
                  <a:fillRect l="-2643" t="-145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5053" y="4122256"/>
                <a:ext cx="11685501" cy="20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আটটি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j-cs"/>
                  </a:rPr>
                  <a:t>S</a:t>
                </a:r>
                <a:r>
                  <a:rPr lang="bn-IN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j-cs"/>
                  </a:rPr>
                  <a:t> </a:t>
                </a:r>
                <a:r>
                  <a:rPr lang="en-US" sz="2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j-cs"/>
                  </a:rPr>
                  <a:t>8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j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  <m:t>×{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  <m:t> −(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+mj-cs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+mj-cs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+mj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+mj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+mj-cs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+mj-cs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  <m:t>}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+mj-cs"/>
                          </a:rPr>
                          <m:t>−</m:t>
                        </m: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+mj-cs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+mj-cs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cs typeface="+mj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+mj-cs"/>
                          </a:rPr>
                          <m:t> − </m:t>
                        </m:r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+mj-cs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+mj-cs"/>
                              </a:rPr>
                              <m:t>256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+mj-cs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+mj-cs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cs typeface="+mj-cs"/>
                  </a:rPr>
                  <a:t> </a:t>
                </a:r>
              </a:p>
              <a:p>
                <a:r>
                  <a:rPr lang="en-US" sz="3200" dirty="0">
                    <a:cs typeface="+mj-cs"/>
                  </a:rPr>
                  <a:t>                 =2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+mj-cs"/>
                      </a:rPr>
                      <m:t>(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+mj-cs"/>
                          </a:rPr>
                          <m:t>256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+mj-cs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+mj-cs"/>
                          </a:rPr>
                          <m:t>256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+mj-cs"/>
                      </a:rPr>
                      <m:t>)</m:t>
                    </m:r>
                  </m:oMath>
                </a14:m>
                <a:r>
                  <a:rPr lang="en-US" sz="3200" dirty="0">
                    <a:cs typeface="+mj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+mj-cs"/>
                          </a:rPr>
                          <m:t>255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+mj-cs"/>
                          </a:rPr>
                          <m:t>128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  <a:cs typeface="+mj-cs"/>
                      </a:rPr>
                      <m:t> =  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+mj-cs"/>
                      </a:rPr>
                      <m:t>𝟏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𝟏𝟐𝟕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𝟏𝟐𝟖</m:t>
                        </m:r>
                      </m:den>
                    </m:f>
                  </m:oMath>
                </a14:m>
                <a:r>
                  <a:rPr lang="en-US" sz="3200" dirty="0">
                    <a:cs typeface="+mj-cs"/>
                  </a:rPr>
                  <a:t>  (</a:t>
                </a:r>
                <a:r>
                  <a:rPr lang="en-US" sz="3200" dirty="0" err="1">
                    <a:cs typeface="+mj-cs"/>
                  </a:rPr>
                  <a:t>Ans</a:t>
                </a:r>
                <a:r>
                  <a:rPr lang="en-US" sz="3200" dirty="0">
                    <a:cs typeface="+mj-cs"/>
                  </a:rPr>
                  <a:t>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3" y="4122256"/>
                <a:ext cx="11685501" cy="2022285"/>
              </a:xfrm>
              <a:prstGeom prst="rect">
                <a:avLst/>
              </a:prstGeom>
              <a:blipFill>
                <a:blip r:embed="rId10"/>
                <a:stretch>
                  <a:fillRect l="-1304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7331522" y="992416"/>
            <a:ext cx="68579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43544" y="781611"/>
            <a:ext cx="72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40705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492875"/>
            <a:ext cx="11636477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0"/>
            <a:ext cx="4267200" cy="923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710" y="3620465"/>
            <a:ext cx="120747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9517-EF40-4BE1-8C6E-13045B2F2E21}" type="datetime3">
              <a:rPr lang="en-US" smtClean="0"/>
              <a:t>31 October 2020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261" y="1441843"/>
            <a:ext cx="11179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 Narrow" panose="020B0606020202030204" pitchFamily="34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14" y="3756990"/>
            <a:ext cx="1185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477" y="1072511"/>
            <a:ext cx="262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বই,উদাহরণ-১২,পৃষ্ঠা নং-২৬২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710" y="1667436"/>
            <a:ext cx="1127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2005  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120000  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চাকুরীতে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5000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10% 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তহবিল হিসেবে কর্তন করা হয়।তিনি বেতন থেকে বার্ষিক 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12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%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 মুনাফা হারে বছর শেষে একটি ব্যাংকে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12000 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জমা রাখেন ।তিনি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2030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  31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 ডিসেম্বর চাকুরী থেকে অবসরে যাবেন।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569" y="3756990"/>
            <a:ext cx="10427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সরকারের মূল বেতন কোন ধারাকে সমর্থন করে ?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ভবিষ্যৎ তহবিল ব্যতিত সে বেতন হিসেবে চাকুরী জীবনে মোট কত টাকা পাবেন ? </a:t>
            </a:r>
          </a:p>
          <a:p>
            <a:r>
              <a:rPr lang="bn-IN" sz="28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গ) </a:t>
            </a:r>
            <a:r>
              <a:rPr lang="en-US" sz="28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2031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সালের </a:t>
            </a:r>
            <a:r>
              <a:rPr lang="en-US" sz="28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31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 ডিসেম্বর ঐ ব্যাংকে মুনাফা সহ তার কত টাকা জমা হবে ?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943C-213A-41C4-9E7B-B5180CCCB000}" type="datetime3">
              <a:rPr lang="en-US" sz="1800" b="1" smtClean="0">
                <a:solidFill>
                  <a:srgbClr val="00B050"/>
                </a:solidFill>
              </a:rPr>
              <a:t>31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2671" y="6356350"/>
            <a:ext cx="11238271" cy="236179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8754" y="2209189"/>
            <a:ext cx="11363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ক)সমাধাণঃ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বেতুন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a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+mj-cs"/>
              </a:rPr>
              <a:t>=120000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+mj-cs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সাধারণ অন্তর 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=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5000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। </a:t>
            </a:r>
          </a:p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পদ  =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120000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+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5000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=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125000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∴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 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120000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+ 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125000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+</a:t>
            </a:r>
            <a:r>
              <a:rPr lang="en-US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130000</a:t>
            </a:r>
            <a:r>
              <a:rPr lang="bn-IN" sz="3200" b="1" dirty="0">
                <a:solidFill>
                  <a:srgbClr val="0070C0"/>
                </a:solidFill>
                <a:latin typeface="Vindabody"/>
                <a:cs typeface="NikoshBAN" panose="02000000000000000000" pitchFamily="2" charset="0"/>
              </a:rPr>
              <a:t> +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. . . . .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0919" y="1071125"/>
            <a:ext cx="631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355" y="757513"/>
            <a:ext cx="9055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সরকারের মূল বেতন কোন ধারাকে সমর্থন করে ?</a:t>
            </a:r>
          </a:p>
        </p:txBody>
      </p:sp>
    </p:spTree>
    <p:extLst>
      <p:ext uri="{BB962C8B-B14F-4D97-AF65-F5344CB8AC3E}">
        <p14:creationId xmlns:p14="http://schemas.microsoft.com/office/powerpoint/2010/main" val="6725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943C-213A-41C4-9E7B-B5180CCCB000}" type="datetime3">
              <a:rPr lang="en-US" sz="1800" b="1" smtClean="0">
                <a:solidFill>
                  <a:srgbClr val="00B050"/>
                </a:solidFill>
              </a:rPr>
              <a:t>31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78496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961" y="161921"/>
            <a:ext cx="11326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ভবিষ্যৎ তহবিল ব্যতিত সে বেতন হিসেবে চাকুরী জীবনে মোট কত টাকা পাবেন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" y="447566"/>
            <a:ext cx="114280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খ</a:t>
            </a:r>
            <a:r>
              <a:rPr lang="bn-IN" sz="2400" dirty="0"/>
              <a:t>) সমাধানঃ </a:t>
            </a:r>
          </a:p>
          <a:p>
            <a:r>
              <a:rPr lang="en-US" sz="2400" dirty="0"/>
              <a:t> </a:t>
            </a:r>
            <a:r>
              <a:rPr lang="en-US" sz="2800" dirty="0"/>
              <a:t>2005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জানুয়ারী থেকে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/>
              <a:t>2030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bn-IN" sz="2800" dirty="0"/>
              <a:t>  31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 পর্যন্ত মোট  </a:t>
            </a:r>
            <a:r>
              <a:rPr lang="bn-IN" sz="2800" dirty="0"/>
              <a:t>(2030 – 2005 </a:t>
            </a:r>
            <a:r>
              <a:rPr lang="en-US" sz="2800" dirty="0"/>
              <a:t>+ 1)  </a:t>
            </a:r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r>
              <a:rPr lang="en-US" sz="2800" dirty="0"/>
              <a:t>25</a:t>
            </a:r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বছর ভবিষ্যৎ তহবিল ব্যতিত তার বেতন বাবদ প্রাপ্য টাকার পরিমাণ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/>
              <a:t>(120000 -120000    10% ) + (125000 – 125000 10% ) + ( 130000 – 130000   10% ) + . . . . .</a:t>
            </a:r>
          </a:p>
          <a:p>
            <a:r>
              <a:rPr lang="en-US" sz="2400" dirty="0"/>
              <a:t>= (120000 – 12000 )   +  (125000 – 12500 )  + (130000 – 13000 ) + . . . . . </a:t>
            </a:r>
          </a:p>
          <a:p>
            <a:r>
              <a:rPr lang="en-US" sz="2400" dirty="0"/>
              <a:t>= 108000 +112500 + 117000 +. . . </a:t>
            </a:r>
            <a:endParaRPr lang="b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128" y="3405100"/>
                <a:ext cx="11703337" cy="2425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a, = 108000, 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d = 112500 </a:t>
                </a:r>
                <a:r>
                  <a:rPr lang="bn-IN" sz="2800" dirty="0"/>
                  <a:t> -</a:t>
                </a:r>
                <a:r>
                  <a:rPr lang="en-US" sz="2800" dirty="0"/>
                  <a:t>108000</a:t>
                </a:r>
                <a:r>
                  <a:rPr lang="bn-IN" sz="2800" dirty="0"/>
                  <a:t>= </a:t>
                </a:r>
                <a:r>
                  <a:rPr lang="en-US" sz="2800" dirty="0"/>
                  <a:t>4500</a:t>
                </a:r>
                <a:r>
                  <a:rPr lang="bn-IN" sz="2800" dirty="0"/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পদ সংখ্যা </a:t>
                </a:r>
                <a:r>
                  <a:rPr lang="en-US" sz="2800" dirty="0"/>
                  <a:t>n</a:t>
                </a:r>
                <a:r>
                  <a:rPr lang="bn-IN" sz="2800" dirty="0"/>
                  <a:t> = </a:t>
                </a:r>
                <a:r>
                  <a:rPr lang="en-US" sz="2800" dirty="0"/>
                  <a:t>26</a:t>
                </a:r>
                <a:r>
                  <a:rPr lang="bn-IN" sz="2800" dirty="0"/>
                  <a:t> </a:t>
                </a:r>
              </a:p>
              <a:p>
                <a:r>
                  <a:rPr lang="en-US" sz="28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:r>
                  <a:rPr lang="en-US" sz="2800" dirty="0"/>
                  <a:t>26</a:t>
                </a:r>
                <a:r>
                  <a:rPr lang="bn-IN" sz="2800" dirty="0"/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 তার প্রাপ্য মোট বেতনের পরিমান</a:t>
                </a:r>
              </a:p>
              <a:p>
                <a:r>
                  <a:rPr lang="bn-IN" sz="2800" dirty="0"/>
                  <a:t>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{2 × 108000 +( 26 – 1 ) × 4500}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 </a:t>
                </a:r>
              </a:p>
              <a:p>
                <a:r>
                  <a:rPr lang="en-US" sz="2400" dirty="0"/>
                  <a:t>= 13( 216000 +112500 )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/>
                  <a:t> </a:t>
                </a:r>
                <a:r>
                  <a:rPr lang="bn-IN" sz="2400" dirty="0"/>
                  <a:t>  </a:t>
                </a:r>
                <a:r>
                  <a:rPr lang="en-US" sz="2400" dirty="0"/>
                  <a:t>= 13 ×328500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/>
                  <a:t> </a:t>
                </a:r>
                <a:r>
                  <a:rPr lang="bn-IN" sz="2400" dirty="0"/>
                  <a:t>  </a:t>
                </a:r>
                <a:r>
                  <a:rPr lang="en-US" sz="2800" dirty="0"/>
                  <a:t>=4270500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8" y="3405100"/>
                <a:ext cx="11703337" cy="2425151"/>
              </a:xfrm>
              <a:prstGeom prst="rect">
                <a:avLst/>
              </a:prstGeom>
              <a:blipFill>
                <a:blip r:embed="rId2"/>
                <a:stretch>
                  <a:fillRect l="-1094" t="-3275" b="-6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49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943C-213A-41C4-9E7B-B5180CCCB000}" type="datetime3">
              <a:rPr lang="en-US" sz="1800" b="1" smtClean="0">
                <a:solidFill>
                  <a:srgbClr val="00B050"/>
                </a:solidFill>
              </a:rPr>
              <a:t>31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6194" y="6356350"/>
            <a:ext cx="11459496" cy="365125"/>
          </a:xfrm>
        </p:spPr>
        <p:txBody>
          <a:bodyPr/>
          <a:lstStyle/>
          <a:p>
            <a:r>
              <a:rPr lang="en-US" sz="2000" b="1" dirty="0" err="1"/>
              <a:t>Bipul</a:t>
            </a:r>
            <a:r>
              <a:rPr lang="en-US" sz="2000" b="1" dirty="0"/>
              <a:t> Sarkar -</a:t>
            </a:r>
            <a:r>
              <a:rPr lang="en-US" sz="2000" b="1" dirty="0" err="1"/>
              <a:t>Atmool</a:t>
            </a:r>
            <a:r>
              <a:rPr lang="en-US" sz="2000" b="1" dirty="0"/>
              <a:t> B/L High School -</a:t>
            </a:r>
            <a:r>
              <a:rPr lang="en-US" sz="2000" b="1" dirty="0" err="1"/>
              <a:t>Shibgonj-Bogura</a:t>
            </a:r>
            <a:r>
              <a:rPr lang="en-US" sz="2000" b="1" dirty="0"/>
              <a:t> - 01730169555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181" y="191418"/>
            <a:ext cx="1134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গ) </a:t>
            </a:r>
            <a:r>
              <a:rPr lang="en-US" sz="28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2031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সালের </a:t>
            </a:r>
            <a:r>
              <a:rPr lang="en-US" sz="28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31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 ডিসেম্বর ঐ ব্যাংকে মুনাফা সহ তার কত টাকা জমা হবে ?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6194" y="973394"/>
                <a:ext cx="11675806" cy="439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সমাধাণঃ</a:t>
                </a:r>
                <a:r>
                  <a:rPr lang="en-US" sz="2800" dirty="0">
                    <a:latin typeface="Niagara Solid" panose="04020502070702020202" pitchFamily="82" charset="0"/>
                  </a:rPr>
                  <a:t> </a:t>
                </a:r>
              </a:p>
              <a:p>
                <a:r>
                  <a:rPr lang="en-US" sz="2800" dirty="0">
                    <a:latin typeface="Vindabody"/>
                  </a:rPr>
                  <a:t> 2005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dirty="0">
                    <a:latin typeface="Vindabody"/>
                  </a:rPr>
                  <a:t>2031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800" dirty="0">
                    <a:latin typeface="Vindabody"/>
                  </a:rPr>
                  <a:t>  ( 2031 -2005)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Vindabody"/>
                  </a:rPr>
                  <a:t>  26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Vindabody"/>
                  </a:rPr>
                  <a:t>12000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টাকার</a:t>
                </a:r>
                <a:r>
                  <a:rPr lang="en-US" sz="2800" dirty="0">
                    <a:latin typeface="Vindabody"/>
                  </a:rPr>
                  <a:t> 1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শেষে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জমা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Vindabody"/>
                  </a:rPr>
                  <a:t>12000( 1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12000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800" b="0" dirty="0">
                    <a:latin typeface="Vindabody"/>
                  </a:rPr>
                  <a:t>  </a:t>
                </a:r>
                <a:r>
                  <a:rPr lang="en-US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</a:p>
              <a:p>
                <a:pPr marL="342900" indent="-342900">
                  <a:buAutoNum type="arabicPlain" startAt="12000"/>
                </a:pPr>
                <a:r>
                  <a:rPr lang="bn-IN" sz="2800" dirty="0">
                    <a:latin typeface="Vindabody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টাকার</a:t>
                </a:r>
                <a:r>
                  <a:rPr lang="bn-IN" sz="2800" dirty="0">
                    <a:latin typeface="Vindabody"/>
                  </a:rPr>
                  <a:t>  </a:t>
                </a:r>
                <a:r>
                  <a:rPr lang="en-US" sz="2800" dirty="0">
                    <a:latin typeface="Vindabody"/>
                  </a:rPr>
                  <a:t>2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 শেষে জমা করেন</a:t>
                </a:r>
                <a:r>
                  <a:rPr lang="bn-IN" sz="2800" dirty="0">
                    <a:latin typeface="Vindabody"/>
                  </a:rPr>
                  <a:t> </a:t>
                </a:r>
                <a:r>
                  <a:rPr lang="en-US" sz="2800" dirty="0">
                    <a:latin typeface="Vindabody"/>
                  </a:rPr>
                  <a:t>   12000 </a:t>
                </a:r>
                <a:r>
                  <a:rPr lang="en-US" sz="2800" dirty="0">
                    <a:latin typeface="Vindabody"/>
                    <a:ea typeface="Microsoft JhengHei UI" panose="020B0604030504040204" pitchFamily="34" charset="-120"/>
                  </a:rPr>
                  <a:t>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800" dirty="0">
                    <a:latin typeface="Vindabody"/>
                    <a:ea typeface="Microsoft JhengHei UI" panose="020B0604030504040204" pitchFamily="34" charset="-12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টাকা </a:t>
                </a:r>
                <a:endParaRPr lang="en-US" sz="2800" dirty="0"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Vindabody"/>
                  </a:rPr>
                  <a:t>12000</a:t>
                </a:r>
                <a:r>
                  <a:rPr lang="bn-IN" sz="2800" dirty="0">
                    <a:latin typeface="Vindabody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টাকার</a:t>
                </a:r>
                <a:r>
                  <a:rPr lang="bn-IN" sz="2800" dirty="0">
                    <a:latin typeface="Vindabody"/>
                  </a:rPr>
                  <a:t>  </a:t>
                </a:r>
                <a:r>
                  <a:rPr lang="en-US" sz="2800" dirty="0">
                    <a:latin typeface="Vindabody"/>
                  </a:rPr>
                  <a:t>3</a:t>
                </a:r>
                <a:r>
                  <a:rPr lang="bn-IN" sz="2800" dirty="0">
                    <a:latin typeface="Vindabody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 শেষে জমা করেন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dirty="0">
                    <a:latin typeface="Vindabody"/>
                  </a:rPr>
                  <a:t>12000 </a:t>
                </a:r>
                <a:r>
                  <a:rPr lang="en-US" sz="2800" dirty="0">
                    <a:latin typeface="Vindabody"/>
                    <a:ea typeface="Microsoft JhengHei UI" panose="020B0604030504040204" pitchFamily="34" charset="-120"/>
                  </a:rPr>
                  <a:t>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3</m:t>
                        </m:r>
                      </m:sup>
                    </m:sSup>
                    <m:r>
                      <a:rPr lang="bn-IN" sz="280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</m:oMath>
                </a14:m>
                <a:r>
                  <a:rPr lang="bn-IN" sz="2800" dirty="0">
                    <a:latin typeface="Vindabody"/>
                  </a:rPr>
                  <a:t> 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Vindabody"/>
                    <a:ea typeface="Microsoft JhengHei UI" panose="020B0604030504040204" pitchFamily="34" charset="-120"/>
                  </a:rPr>
                  <a:t>∴ 26 </a:t>
                </a:r>
                <a:r>
                  <a:rPr lang="bn-IN" sz="28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বছরে তার জমাকৃত মোট টাকা </a:t>
                </a:r>
                <a:r>
                  <a:rPr lang="en-US" sz="28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Vindabody"/>
                    <a:ea typeface="Microsoft JhengHei UI" panose="020B0604030504040204" pitchFamily="34" charset="-120"/>
                  </a:rPr>
                  <a:t>= 12000 ×1.12 + 12000 ××(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Vindabody"/>
                  </a:rPr>
                  <a:t>+ . . . 26</a:t>
                </a:r>
                <a:r>
                  <a:rPr lang="bn-IN" sz="2800" dirty="0">
                    <a:latin typeface="Vindabody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 পর্যন্ত </a:t>
                </a:r>
                <a:r>
                  <a:rPr lang="en-US" sz="2800" dirty="0">
                    <a:latin typeface="Vindabody"/>
                  </a:rPr>
                  <a:t>= 12000{1.2 +</a:t>
                </a:r>
                <a:r>
                  <a:rPr lang="en-US" sz="2800" dirty="0">
                    <a:latin typeface="Vindabody"/>
                    <a:ea typeface="Microsoft JhengHei UI" panose="020B0604030504040204" pitchFamily="34" charset="-120"/>
                  </a:rPr>
                  <a:t>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Vindabody"/>
                  </a:rPr>
                  <a:t>+ . . .+</a:t>
                </a:r>
                <a:r>
                  <a:rPr lang="en-US" sz="2800" dirty="0">
                    <a:latin typeface="Vindabody"/>
                    <a:ea typeface="Microsoft JhengHei UI" panose="020B0604030504040204" pitchFamily="34" charset="-120"/>
                  </a:rPr>
                  <a:t>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6</m:t>
                        </m:r>
                      </m:sup>
                    </m:sSup>
                  </m:oMath>
                </a14:m>
                <a:endParaRPr lang="en-US" sz="2800" dirty="0">
                  <a:latin typeface="Vindabody"/>
                  <a:ea typeface="Microsoft JhengHei UI" panose="020B0604030504040204" pitchFamily="34" charset="-120"/>
                </a:endParaRPr>
              </a:p>
              <a:p>
                <a:r>
                  <a:rPr lang="en-US" sz="2800" dirty="0">
                    <a:latin typeface="Vindabody"/>
                  </a:rPr>
                  <a:t>=12000 </a:t>
                </a:r>
                <a:r>
                  <a:rPr lang="en-US" sz="2800" dirty="0">
                    <a:latin typeface="Vindabody"/>
                    <a:ea typeface="Microsoft JhengHei UI" panose="020B0604030504040204" pitchFamily="34" charset="-120"/>
                  </a:rPr>
                  <a:t>∴× 1.12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12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26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indabody"/>
                  </a:rPr>
                  <a:t> =12000 × 1.12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latin typeface="Vindabody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Vindabody"/>
                  </a:rPr>
                  <a:t>=2020488</a:t>
                </a:r>
                <a:r>
                  <a:rPr lang="bn-IN" sz="2800" dirty="0">
                    <a:solidFill>
                      <a:srgbClr val="00B050"/>
                    </a:solidFill>
                    <a:latin typeface="Vindabody"/>
                  </a:rPr>
                  <a:t>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( প্রায় )</a:t>
                </a:r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4" y="973394"/>
                <a:ext cx="11675806" cy="4392228"/>
              </a:xfrm>
              <a:prstGeom prst="rect">
                <a:avLst/>
              </a:prstGeom>
              <a:blipFill>
                <a:blip r:embed="rId2"/>
                <a:stretch>
                  <a:fillRect l="-1097" t="-1250" b="-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8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 </a:t>
            </a:r>
            <a:r>
              <a:rPr lang="en-US" b="1" dirty="0">
                <a:sym typeface="Symbol"/>
              </a:rPr>
              <a:t> </a:t>
            </a:r>
            <a:endParaRPr lang="en-US" b="1" dirty="0"/>
          </a:p>
        </p:txBody>
      </p:sp>
      <p:pic>
        <p:nvPicPr>
          <p:cNvPr id="31" name="Content Placeholder 3" descr="20200214_180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71" y="161926"/>
            <a:ext cx="5962650" cy="969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2741" y="2151516"/>
            <a:ext cx="8200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 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AutoNum type="arabicParenR" startAt="4"/>
            </a:pP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AutoNum type="arabicParenR" startAt="4"/>
            </a:pP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356350"/>
            <a:ext cx="11592232" cy="365125"/>
          </a:xfrm>
        </p:spPr>
        <p:txBody>
          <a:bodyPr/>
          <a:lstStyle/>
          <a:p>
            <a:r>
              <a:rPr lang="en-US" sz="2000" dirty="0" err="1">
                <a:solidFill>
                  <a:srgbClr val="002060"/>
                </a:solidFill>
              </a:rPr>
              <a:t>Bipul</a:t>
            </a:r>
            <a:r>
              <a:rPr lang="en-US" sz="2000" dirty="0">
                <a:solidFill>
                  <a:srgbClr val="002060"/>
                </a:solidFill>
              </a:rPr>
              <a:t> Sarkar -</a:t>
            </a:r>
            <a:r>
              <a:rPr lang="en-US" sz="2000" dirty="0" err="1">
                <a:solidFill>
                  <a:srgbClr val="002060"/>
                </a:solidFill>
              </a:rPr>
              <a:t>Atmool</a:t>
            </a:r>
            <a:r>
              <a:rPr lang="en-US" sz="2000" dirty="0">
                <a:solidFill>
                  <a:srgbClr val="002060"/>
                </a:solidFill>
              </a:rPr>
              <a:t> B/L High School -</a:t>
            </a:r>
            <a:r>
              <a:rPr lang="en-US" sz="2000" dirty="0" err="1">
                <a:solidFill>
                  <a:srgbClr val="002060"/>
                </a:solidFill>
              </a:rPr>
              <a:t>Shibgonj-Bogura</a:t>
            </a:r>
            <a:r>
              <a:rPr lang="en-US" sz="2000" dirty="0">
                <a:solidFill>
                  <a:srgbClr val="002060"/>
                </a:solidFill>
              </a:rPr>
              <a:t> - 01730169555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78D2-DA4C-4A39-A481-B88D75E6E317}" type="datetime3">
              <a:rPr lang="en-US" smtClean="0"/>
              <a:t>31 October 2020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52741" y="12732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2 + 4 +8 +. . . </a:t>
            </a:r>
            <a:r>
              <a:rPr lang="bn-IN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 </a:t>
            </a:r>
            <a:r>
              <a:rPr lang="en-US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ধারাটির</a:t>
            </a:r>
            <a:r>
              <a:rPr lang="en-US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সমষ্টি</a:t>
            </a:r>
            <a:r>
              <a:rPr lang="en-US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নির্ণয়</a:t>
            </a:r>
            <a:r>
              <a:rPr lang="en-US" b="1" dirty="0">
                <a:latin typeface="Vindabody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492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43835" y="33843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441914" y="6210691"/>
            <a:ext cx="2476500" cy="476250"/>
          </a:xfrm>
        </p:spPr>
        <p:txBody>
          <a:bodyPr/>
          <a:lstStyle/>
          <a:p>
            <a:fld id="{4358FBC2-C88D-4A2A-A1A3-92B3AA0C1788}" type="datetime3">
              <a:rPr lang="en-US" sz="1800" b="1" smtClean="0">
                <a:solidFill>
                  <a:srgbClr val="0070C0"/>
                </a:solidFill>
              </a:rPr>
              <a:t>31 October 2020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41914" y="6319660"/>
            <a:ext cx="11615501" cy="464574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1241799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19" y="178119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24400" y="3124201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07552" y="1219201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05400" y="1066801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24400" y="2057401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2635" y="2122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53600" y="47961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  <a:r>
              <a:rPr lang="bn-IN" sz="2400" b="1" dirty="0">
                <a:solidFill>
                  <a:srgbClr val="1313BD"/>
                </a:solidFill>
              </a:rPr>
              <a:t>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1299" y="495469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7968" y="499906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FAF49-12D2-4CCB-8F4D-B5438B877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0" y="1436132"/>
            <a:ext cx="11107380" cy="40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28600"/>
            <a:ext cx="8643937" cy="6324601"/>
          </a:xfrm>
          <a:prstGeom prst="rect">
            <a:avLst/>
          </a:prstGeom>
        </p:spPr>
      </p:pic>
      <p:pic>
        <p:nvPicPr>
          <p:cNvPr id="5" name="Picture 4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01" y="5257801"/>
            <a:ext cx="5181600" cy="11525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0E7A-2269-44A8-A254-6E77B4AE5BC5}" type="datetime3">
              <a:rPr lang="en-US" smtClean="0"/>
              <a:t>31 October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</p:spTree>
    <p:extLst>
      <p:ext uri="{BB962C8B-B14F-4D97-AF65-F5344CB8AC3E}">
        <p14:creationId xmlns:p14="http://schemas.microsoft.com/office/powerpoint/2010/main" val="14235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557"/>
            <a:ext cx="12192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1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33600" y="2209801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21CD-50AF-4584-8092-CA943FABC1BE}" type="datetime3">
              <a:rPr lang="en-US" smtClean="0"/>
              <a:t>31 October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-Atmool B/L High School -Shibgonj-Bogura - 01730169555</a:t>
            </a:r>
          </a:p>
        </p:txBody>
      </p:sp>
    </p:spTree>
    <p:extLst>
      <p:ext uri="{BB962C8B-B14F-4D97-AF65-F5344CB8AC3E}">
        <p14:creationId xmlns:p14="http://schemas.microsoft.com/office/powerpoint/2010/main" val="28581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 rotWithShape="1">
          <a:blip r:embed="rId2"/>
          <a:srcRect l="46251" t="11639" b="17520"/>
          <a:stretch/>
        </p:blipFill>
        <p:spPr>
          <a:xfrm>
            <a:off x="4383496" y="54014"/>
            <a:ext cx="3425007" cy="103238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31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183637"/>
              </p:ext>
            </p:extLst>
          </p:nvPr>
        </p:nvGraphicFramePr>
        <p:xfrm>
          <a:off x="2661673" y="2479728"/>
          <a:ext cx="3584134" cy="369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533">
                  <a:extLst>
                    <a:ext uri="{9D8B030D-6E8A-4147-A177-3AD203B41FA5}">
                      <a16:colId xmlns:a16="http://schemas.microsoft.com/office/drawing/2014/main" val="3429554880"/>
                    </a:ext>
                  </a:extLst>
                </a:gridCol>
                <a:gridCol w="725533">
                  <a:extLst>
                    <a:ext uri="{9D8B030D-6E8A-4147-A177-3AD203B41FA5}">
                      <a16:colId xmlns:a16="http://schemas.microsoft.com/office/drawing/2014/main" val="685910541"/>
                    </a:ext>
                  </a:extLst>
                </a:gridCol>
                <a:gridCol w="725533">
                  <a:extLst>
                    <a:ext uri="{9D8B030D-6E8A-4147-A177-3AD203B41FA5}">
                      <a16:colId xmlns:a16="http://schemas.microsoft.com/office/drawing/2014/main" val="749650636"/>
                    </a:ext>
                  </a:extLst>
                </a:gridCol>
                <a:gridCol w="725533">
                  <a:extLst>
                    <a:ext uri="{9D8B030D-6E8A-4147-A177-3AD203B41FA5}">
                      <a16:colId xmlns:a16="http://schemas.microsoft.com/office/drawing/2014/main" val="339374101"/>
                    </a:ext>
                  </a:extLst>
                </a:gridCol>
                <a:gridCol w="682002">
                  <a:extLst>
                    <a:ext uri="{9D8B030D-6E8A-4147-A177-3AD203B41FA5}">
                      <a16:colId xmlns:a16="http://schemas.microsoft.com/office/drawing/2014/main" val="3442490851"/>
                    </a:ext>
                  </a:extLst>
                </a:gridCol>
              </a:tblGrid>
              <a:tr h="51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6761"/>
                  </a:ext>
                </a:extLst>
              </a:tr>
              <a:tr h="51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19200"/>
                  </a:ext>
                </a:extLst>
              </a:tr>
              <a:tr h="51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20333"/>
                  </a:ext>
                </a:extLst>
              </a:tr>
              <a:tr h="557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75472"/>
                  </a:ext>
                </a:extLst>
              </a:tr>
              <a:tr h="512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25773"/>
                  </a:ext>
                </a:extLst>
              </a:tr>
              <a:tr h="580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38872"/>
                  </a:ext>
                </a:extLst>
              </a:tr>
              <a:tr h="51217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1993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82273"/>
              </p:ext>
            </p:extLst>
          </p:nvPr>
        </p:nvGraphicFramePr>
        <p:xfrm>
          <a:off x="6243804" y="2503165"/>
          <a:ext cx="3584134" cy="36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533">
                  <a:extLst>
                    <a:ext uri="{9D8B030D-6E8A-4147-A177-3AD203B41FA5}">
                      <a16:colId xmlns:a16="http://schemas.microsoft.com/office/drawing/2014/main" val="3429554880"/>
                    </a:ext>
                  </a:extLst>
                </a:gridCol>
                <a:gridCol w="725533">
                  <a:extLst>
                    <a:ext uri="{9D8B030D-6E8A-4147-A177-3AD203B41FA5}">
                      <a16:colId xmlns:a16="http://schemas.microsoft.com/office/drawing/2014/main" val="685910541"/>
                    </a:ext>
                  </a:extLst>
                </a:gridCol>
                <a:gridCol w="725533">
                  <a:extLst>
                    <a:ext uri="{9D8B030D-6E8A-4147-A177-3AD203B41FA5}">
                      <a16:colId xmlns:a16="http://schemas.microsoft.com/office/drawing/2014/main" val="749650636"/>
                    </a:ext>
                  </a:extLst>
                </a:gridCol>
                <a:gridCol w="725533">
                  <a:extLst>
                    <a:ext uri="{9D8B030D-6E8A-4147-A177-3AD203B41FA5}">
                      <a16:colId xmlns:a16="http://schemas.microsoft.com/office/drawing/2014/main" val="339374101"/>
                    </a:ext>
                  </a:extLst>
                </a:gridCol>
                <a:gridCol w="682002">
                  <a:extLst>
                    <a:ext uri="{9D8B030D-6E8A-4147-A177-3AD203B41FA5}">
                      <a16:colId xmlns:a16="http://schemas.microsoft.com/office/drawing/2014/main" val="3442490851"/>
                    </a:ext>
                  </a:extLst>
                </a:gridCol>
              </a:tblGrid>
              <a:tr h="505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6761"/>
                  </a:ext>
                </a:extLst>
              </a:tr>
              <a:tr h="505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19200"/>
                  </a:ext>
                </a:extLst>
              </a:tr>
              <a:tr h="505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20333"/>
                  </a:ext>
                </a:extLst>
              </a:tr>
              <a:tr h="550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75472"/>
                  </a:ext>
                </a:extLst>
              </a:tr>
              <a:tr h="505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25773"/>
                  </a:ext>
                </a:extLst>
              </a:tr>
              <a:tr h="573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38872"/>
                  </a:ext>
                </a:extLst>
              </a:tr>
              <a:tr h="50573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19933"/>
                  </a:ext>
                </a:extLst>
              </a:tr>
            </a:tbl>
          </a:graphicData>
        </a:graphic>
      </p:graphicFrame>
      <p:pic>
        <p:nvPicPr>
          <p:cNvPr id="13" name="Picture 12" descr="আমার ছব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86" y="1112407"/>
            <a:ext cx="1461298" cy="2468993"/>
          </a:xfrm>
          <a:prstGeom prst="rect">
            <a:avLst/>
          </a:prstGeom>
        </p:spPr>
      </p:pic>
      <p:pic>
        <p:nvPicPr>
          <p:cNvPr id="14" name="Picture 13" descr="শিক্ষ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76687"/>
            <a:ext cx="3810000" cy="685801"/>
          </a:xfrm>
          <a:prstGeom prst="rect">
            <a:avLst/>
          </a:prstGeom>
        </p:spPr>
      </p:pic>
      <p:pic>
        <p:nvPicPr>
          <p:cNvPr id="15" name="Picture 14" descr="20200214_230223.jpg"/>
          <p:cNvPicPr>
            <a:picLocks noChangeAspect="1"/>
          </p:cNvPicPr>
          <p:nvPr/>
        </p:nvPicPr>
        <p:blipFill rotWithShape="1">
          <a:blip r:embed="rId2"/>
          <a:srcRect l="21007" t="14336" r="54470" b="16847"/>
          <a:stretch/>
        </p:blipFill>
        <p:spPr>
          <a:xfrm>
            <a:off x="9298112" y="848741"/>
            <a:ext cx="1533832" cy="1002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0BE46A-87CF-403E-82C8-F2C282A7B3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2" b="49139"/>
          <a:stretch/>
        </p:blipFill>
        <p:spPr>
          <a:xfrm>
            <a:off x="560439" y="2009075"/>
            <a:ext cx="4430350" cy="2341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BDE5D-D047-4407-9BD4-A8ABBEB7A3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0" r="3253"/>
          <a:stretch/>
        </p:blipFill>
        <p:spPr>
          <a:xfrm>
            <a:off x="7403507" y="1875068"/>
            <a:ext cx="4072680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73" y="6519564"/>
            <a:ext cx="11842955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9703" y="4433020"/>
            <a:ext cx="110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থাকলে তা কী ?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5063" y="5103343"/>
            <a:ext cx="11842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হ্যাঁ আছে। একটি নির্দিষ্ট নিয়মে চলছে। আর নিয়মটি (১ম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 একটি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গুণত্তর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ধারা গঠণ করে)।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b="10266"/>
          <a:stretch/>
        </p:blipFill>
        <p:spPr>
          <a:xfrm>
            <a:off x="2951172" y="-44218"/>
            <a:ext cx="5112006" cy="854488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39587"/>
              </p:ext>
            </p:extLst>
          </p:nvPr>
        </p:nvGraphicFramePr>
        <p:xfrm>
          <a:off x="4190782" y="1096945"/>
          <a:ext cx="14869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47">
                  <a:extLst>
                    <a:ext uri="{9D8B030D-6E8A-4147-A177-3AD203B41FA5}">
                      <a16:colId xmlns:a16="http://schemas.microsoft.com/office/drawing/2014/main" val="1971157926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4055161890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346524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5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78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71723"/>
              </p:ext>
            </p:extLst>
          </p:nvPr>
        </p:nvGraphicFramePr>
        <p:xfrm>
          <a:off x="1979566" y="1095081"/>
          <a:ext cx="9824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35">
                  <a:extLst>
                    <a:ext uri="{9D8B030D-6E8A-4147-A177-3AD203B41FA5}">
                      <a16:colId xmlns:a16="http://schemas.microsoft.com/office/drawing/2014/main" val="3418461830"/>
                    </a:ext>
                  </a:extLst>
                </a:gridCol>
                <a:gridCol w="491235">
                  <a:extLst>
                    <a:ext uri="{9D8B030D-6E8A-4147-A177-3AD203B41FA5}">
                      <a16:colId xmlns:a16="http://schemas.microsoft.com/office/drawing/2014/main" val="2500447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467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75243"/>
              </p:ext>
            </p:extLst>
          </p:nvPr>
        </p:nvGraphicFramePr>
        <p:xfrm>
          <a:off x="3721572" y="1087335"/>
          <a:ext cx="484120" cy="77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0">
                  <a:extLst>
                    <a:ext uri="{9D8B030D-6E8A-4147-A177-3AD203B41FA5}">
                      <a16:colId xmlns:a16="http://schemas.microsoft.com/office/drawing/2014/main" val="3403899514"/>
                    </a:ext>
                  </a:extLst>
                </a:gridCol>
              </a:tblGrid>
              <a:tr h="404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8419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1003714" y="2442599"/>
            <a:ext cx="521461" cy="11760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2806417" y="2485384"/>
            <a:ext cx="521461" cy="11760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3884197" y="2490458"/>
            <a:ext cx="521461" cy="11760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4517950" y="2521709"/>
            <a:ext cx="521461" cy="11760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5071561" y="2542010"/>
            <a:ext cx="521461" cy="11760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5649259" y="2542010"/>
            <a:ext cx="521461" cy="11760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6778612" y="2542010"/>
            <a:ext cx="521461" cy="11760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7333580" y="2542010"/>
            <a:ext cx="521461" cy="11760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7944530" y="2532174"/>
            <a:ext cx="521461" cy="11760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2185082" y="2476593"/>
            <a:ext cx="521461" cy="1176091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1494934" y="1224022"/>
            <a:ext cx="465323" cy="613485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lus 49"/>
          <p:cNvSpPr/>
          <p:nvPr/>
        </p:nvSpPr>
        <p:spPr>
          <a:xfrm>
            <a:off x="3416166" y="2718325"/>
            <a:ext cx="465323" cy="613485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lus 50"/>
          <p:cNvSpPr/>
          <p:nvPr/>
        </p:nvSpPr>
        <p:spPr>
          <a:xfrm>
            <a:off x="6270871" y="2879549"/>
            <a:ext cx="465323" cy="613485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1328" y="1836761"/>
            <a:ext cx="107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②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865271" y="1855795"/>
            <a:ext cx="107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④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096583" y="1839769"/>
            <a:ext cx="107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⑧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63803" y="1855438"/>
            <a:ext cx="107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</a:t>
            </a:r>
            <a:r>
              <a:rPr lang="bn-IN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CEDC-C873-4967-94B4-5F48F26F17CD}" type="datetime3">
              <a:rPr lang="en-US" smtClean="0"/>
              <a:t>31 October 2020</a:t>
            </a:fld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37696"/>
              </p:ext>
            </p:extLst>
          </p:nvPr>
        </p:nvGraphicFramePr>
        <p:xfrm>
          <a:off x="6789188" y="1101390"/>
          <a:ext cx="14869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47">
                  <a:extLst>
                    <a:ext uri="{9D8B030D-6E8A-4147-A177-3AD203B41FA5}">
                      <a16:colId xmlns:a16="http://schemas.microsoft.com/office/drawing/2014/main" val="1971157926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4055161890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346524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5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78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62868"/>
              </p:ext>
            </p:extLst>
          </p:nvPr>
        </p:nvGraphicFramePr>
        <p:xfrm>
          <a:off x="6319978" y="1091780"/>
          <a:ext cx="484120" cy="77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0">
                  <a:extLst>
                    <a:ext uri="{9D8B030D-6E8A-4147-A177-3AD203B41FA5}">
                      <a16:colId xmlns:a16="http://schemas.microsoft.com/office/drawing/2014/main" val="3403899514"/>
                    </a:ext>
                  </a:extLst>
                </a:gridCol>
              </a:tblGrid>
              <a:tr h="404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8419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66401"/>
              </p:ext>
            </p:extLst>
          </p:nvPr>
        </p:nvGraphicFramePr>
        <p:xfrm>
          <a:off x="8771086" y="1106479"/>
          <a:ext cx="14869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47">
                  <a:extLst>
                    <a:ext uri="{9D8B030D-6E8A-4147-A177-3AD203B41FA5}">
                      <a16:colId xmlns:a16="http://schemas.microsoft.com/office/drawing/2014/main" val="1971157926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4055161890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346524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5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786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72835"/>
              </p:ext>
            </p:extLst>
          </p:nvPr>
        </p:nvGraphicFramePr>
        <p:xfrm>
          <a:off x="8301876" y="1096869"/>
          <a:ext cx="484120" cy="77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0">
                  <a:extLst>
                    <a:ext uri="{9D8B030D-6E8A-4147-A177-3AD203B41FA5}">
                      <a16:colId xmlns:a16="http://schemas.microsoft.com/office/drawing/2014/main" val="3403899514"/>
                    </a:ext>
                  </a:extLst>
                </a:gridCol>
              </a:tblGrid>
              <a:tr h="404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8419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87483"/>
              </p:ext>
            </p:extLst>
          </p:nvPr>
        </p:nvGraphicFramePr>
        <p:xfrm>
          <a:off x="999857" y="1061447"/>
          <a:ext cx="485646" cy="75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46">
                  <a:extLst>
                    <a:ext uri="{9D8B030D-6E8A-4147-A177-3AD203B41FA5}">
                      <a16:colId xmlns:a16="http://schemas.microsoft.com/office/drawing/2014/main" val="2925720249"/>
                    </a:ext>
                  </a:extLst>
                </a:gridCol>
              </a:tblGrid>
              <a:tr h="393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64908"/>
                  </a:ext>
                </a:extLst>
              </a:tr>
              <a:tr h="360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1303"/>
                  </a:ext>
                </a:extLst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8579217" y="2536501"/>
            <a:ext cx="521461" cy="117609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9168203" y="2544234"/>
            <a:ext cx="521461" cy="11760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9745901" y="2521709"/>
            <a:ext cx="521461" cy="117609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10348499" y="2560769"/>
            <a:ext cx="521461" cy="117609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3341" r="27420"/>
          <a:stretch/>
        </p:blipFill>
        <p:spPr>
          <a:xfrm>
            <a:off x="10936719" y="2571233"/>
            <a:ext cx="521461" cy="1176091"/>
          </a:xfrm>
          <a:prstGeom prst="rect">
            <a:avLst/>
          </a:prstGeom>
        </p:spPr>
      </p:pic>
      <p:sp>
        <p:nvSpPr>
          <p:cNvPr id="63" name="Plus 62"/>
          <p:cNvSpPr/>
          <p:nvPr/>
        </p:nvSpPr>
        <p:spPr>
          <a:xfrm>
            <a:off x="1585543" y="2782704"/>
            <a:ext cx="465323" cy="613485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3050502" y="1181445"/>
            <a:ext cx="465323" cy="613485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735887" y="1208097"/>
            <a:ext cx="465323" cy="613485"/>
          </a:xfrm>
          <a:prstGeom prst="math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284" y="3544622"/>
            <a:ext cx="142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</a:t>
            </a:r>
            <a:r>
              <a:rPr lang="en-US" sz="1600" b="1" dirty="0" err="1">
                <a:solidFill>
                  <a:srgbClr val="002060"/>
                </a:solidFill>
              </a:rPr>
              <a:t>পেন</a:t>
            </a:r>
            <a:r>
              <a:rPr lang="bn-IN" sz="1600" b="1" dirty="0">
                <a:solidFill>
                  <a:srgbClr val="002060"/>
                </a:solidFill>
              </a:rPr>
              <a:t>সিল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28471" y="3590252"/>
            <a:ext cx="169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6</a:t>
            </a:r>
            <a:r>
              <a:rPr lang="bn-IN" sz="2800" b="1" dirty="0">
                <a:solidFill>
                  <a:srgbClr val="002060"/>
                </a:solidFill>
              </a:rPr>
              <a:t> </a:t>
            </a:r>
            <a:r>
              <a:rPr lang="bn-IN" sz="1600" b="1" dirty="0">
                <a:solidFill>
                  <a:srgbClr val="002060"/>
                </a:solidFill>
              </a:rPr>
              <a:t>টি পেন্সিল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93175" y="3663381"/>
            <a:ext cx="236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12</a:t>
            </a:r>
            <a:r>
              <a:rPr lang="bn-IN" sz="2800" b="1" dirty="0">
                <a:solidFill>
                  <a:srgbClr val="002060"/>
                </a:solidFill>
              </a:rPr>
              <a:t> </a:t>
            </a:r>
            <a:r>
              <a:rPr lang="bn-IN" sz="1600" b="1" dirty="0">
                <a:solidFill>
                  <a:srgbClr val="002060"/>
                </a:solidFill>
              </a:rPr>
              <a:t>টি পেন্সিল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22409" y="3670380"/>
            <a:ext cx="252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24</a:t>
            </a:r>
            <a:r>
              <a:rPr lang="bn-IN" sz="2800" b="1" dirty="0">
                <a:solidFill>
                  <a:srgbClr val="002060"/>
                </a:solidFill>
              </a:rPr>
              <a:t> </a:t>
            </a:r>
            <a:r>
              <a:rPr lang="bn-IN" sz="1600" b="1" dirty="0">
                <a:solidFill>
                  <a:srgbClr val="002060"/>
                </a:solidFill>
              </a:rPr>
              <a:t>টি পেন্সিল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969" y="6356350"/>
            <a:ext cx="11710218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03" y="258544"/>
            <a:ext cx="4505325" cy="8286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10E5-5625-4489-A184-436E7607C045}" type="datetime3">
              <a:rPr lang="en-US" smtClean="0"/>
              <a:t>31 October 2020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744" y="5156923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1293" y="1942870"/>
            <a:ext cx="4085303" cy="339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79701" y="1942870"/>
            <a:ext cx="0" cy="3392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81293" y="3668431"/>
            <a:ext cx="4085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84426" y="1942870"/>
            <a:ext cx="11987" cy="1725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94449" y="2901510"/>
            <a:ext cx="204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16756" y="1942870"/>
            <a:ext cx="4135" cy="958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94345" y="2459058"/>
            <a:ext cx="10701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86361" y="1942870"/>
            <a:ext cx="14748" cy="479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14688" y="2208337"/>
            <a:ext cx="535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81293" y="3638935"/>
            <a:ext cx="1998408" cy="16665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33863" y="2901507"/>
            <a:ext cx="945734" cy="7374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11161" y="2473805"/>
            <a:ext cx="503528" cy="4277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09790" y="2208334"/>
            <a:ext cx="259756" cy="2507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624091" y="1942870"/>
            <a:ext cx="9760" cy="294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01109" y="2090343"/>
            <a:ext cx="248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49128" y="1872834"/>
                <a:ext cx="66244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128" y="1872834"/>
                <a:ext cx="662448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44137" y="2389146"/>
                <a:ext cx="66244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37" y="2389146"/>
                <a:ext cx="662448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9926" y="3621128"/>
                <a:ext cx="66244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926" y="3621128"/>
                <a:ext cx="662448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07711" y="2094220"/>
                <a:ext cx="662448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11" y="2094220"/>
                <a:ext cx="662448" cy="67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0915" y="2905549"/>
                <a:ext cx="662448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15" y="2905549"/>
                <a:ext cx="662448" cy="49564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01358" y="1964979"/>
                <a:ext cx="488702" cy="4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58" y="1964979"/>
                <a:ext cx="488702" cy="439223"/>
              </a:xfrm>
              <a:prstGeom prst="rect">
                <a:avLst/>
              </a:prstGeom>
              <a:blipFill>
                <a:blip r:embed="rId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20104" y="2422812"/>
                <a:ext cx="521136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04" y="2422812"/>
                <a:ext cx="521136" cy="410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5314" y="1895426"/>
                <a:ext cx="351502" cy="35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9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314" y="1895426"/>
                <a:ext cx="351502" cy="3525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21239" y="2164020"/>
                <a:ext cx="299891" cy="32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39" y="2164020"/>
                <a:ext cx="299891" cy="3241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681293" y="1321356"/>
            <a:ext cx="4038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ণো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 descr="আমার ছবি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493950" y="2037394"/>
            <a:ext cx="179265" cy="15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ectangle 36"/>
          <p:cNvSpPr/>
          <p:nvPr/>
        </p:nvSpPr>
        <p:spPr>
          <a:xfrm flipH="1">
            <a:off x="7543286" y="2105112"/>
            <a:ext cx="63502" cy="91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8743" y="2090339"/>
            <a:ext cx="174589" cy="10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07584" y="4917496"/>
            <a:ext cx="2906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01730169555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10552" y="4635101"/>
            <a:ext cx="3338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bipulsarkar1977@gmail.com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80365" y="4056119"/>
                <a:ext cx="66244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65" y="4056119"/>
                <a:ext cx="662448" cy="8989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3910139" y="4549845"/>
            <a:ext cx="358305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2"/>
          </p:cNvCxnSpPr>
          <p:nvPr/>
        </p:nvCxnSpPr>
        <p:spPr>
          <a:xfrm>
            <a:off x="4780352" y="2771798"/>
            <a:ext cx="0" cy="4432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r="5315" b="15397"/>
          <a:stretch/>
        </p:blipFill>
        <p:spPr>
          <a:xfrm>
            <a:off x="3340586" y="188484"/>
            <a:ext cx="4825028" cy="1270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155" y="1793589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t>31 October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533239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23D17-2D61-416C-BA6C-5A86C1F68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" b="6500"/>
          <a:stretch/>
        </p:blipFill>
        <p:spPr>
          <a:xfrm>
            <a:off x="817588" y="2445388"/>
            <a:ext cx="9871023" cy="37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73" y="6519564"/>
            <a:ext cx="11842955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1011575" y="2692034"/>
            <a:ext cx="593132" cy="1311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3506643" y="2692034"/>
            <a:ext cx="638904" cy="13110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886809" y="2692034"/>
            <a:ext cx="638904" cy="13110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151967" y="2692034"/>
            <a:ext cx="593132" cy="1311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806193" y="2692034"/>
            <a:ext cx="593132" cy="13110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830903" y="2692034"/>
            <a:ext cx="593132" cy="1311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440747" y="2692034"/>
            <a:ext cx="593132" cy="13110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6445671" y="2692034"/>
            <a:ext cx="593132" cy="1311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765899" y="2692034"/>
            <a:ext cx="749701" cy="13110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050591" y="2692034"/>
            <a:ext cx="749701" cy="1311059"/>
          </a:xfrm>
          <a:prstGeom prst="rect">
            <a:avLst/>
          </a:prstGeom>
        </p:spPr>
      </p:pic>
      <p:sp>
        <p:nvSpPr>
          <p:cNvPr id="62" name="Plus 61"/>
          <p:cNvSpPr/>
          <p:nvPr/>
        </p:nvSpPr>
        <p:spPr>
          <a:xfrm>
            <a:off x="1401184" y="1255823"/>
            <a:ext cx="575777" cy="527552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020832" y="3232242"/>
            <a:ext cx="824062" cy="770851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4210108" y="3232242"/>
            <a:ext cx="880765" cy="71203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54432"/>
              </p:ext>
            </p:extLst>
          </p:nvPr>
        </p:nvGraphicFramePr>
        <p:xfrm>
          <a:off x="6214111" y="1129725"/>
          <a:ext cx="1942960" cy="75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40">
                  <a:extLst>
                    <a:ext uri="{9D8B030D-6E8A-4147-A177-3AD203B41FA5}">
                      <a16:colId xmlns:a16="http://schemas.microsoft.com/office/drawing/2014/main" val="1727311253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429551701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3440876316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615875855"/>
                    </a:ext>
                  </a:extLst>
                </a:gridCol>
              </a:tblGrid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78271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606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88573"/>
              </p:ext>
            </p:extLst>
          </p:nvPr>
        </p:nvGraphicFramePr>
        <p:xfrm>
          <a:off x="8708418" y="1148759"/>
          <a:ext cx="2293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47">
                  <a:extLst>
                    <a:ext uri="{9D8B030D-6E8A-4147-A177-3AD203B41FA5}">
                      <a16:colId xmlns:a16="http://schemas.microsoft.com/office/drawing/2014/main" val="2505669815"/>
                    </a:ext>
                  </a:extLst>
                </a:gridCol>
                <a:gridCol w="478147">
                  <a:extLst>
                    <a:ext uri="{9D8B030D-6E8A-4147-A177-3AD203B41FA5}">
                      <a16:colId xmlns:a16="http://schemas.microsoft.com/office/drawing/2014/main" val="1549908546"/>
                    </a:ext>
                  </a:extLst>
                </a:gridCol>
                <a:gridCol w="434264">
                  <a:extLst>
                    <a:ext uri="{9D8B030D-6E8A-4147-A177-3AD203B41FA5}">
                      <a16:colId xmlns:a16="http://schemas.microsoft.com/office/drawing/2014/main" val="1206226960"/>
                    </a:ext>
                  </a:extLst>
                </a:gridCol>
                <a:gridCol w="431362">
                  <a:extLst>
                    <a:ext uri="{9D8B030D-6E8A-4147-A177-3AD203B41FA5}">
                      <a16:colId xmlns:a16="http://schemas.microsoft.com/office/drawing/2014/main" val="41842962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282174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7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9036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89384"/>
              </p:ext>
            </p:extLst>
          </p:nvPr>
        </p:nvGraphicFramePr>
        <p:xfrm>
          <a:off x="4011565" y="1129727"/>
          <a:ext cx="15633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08">
                  <a:extLst>
                    <a:ext uri="{9D8B030D-6E8A-4147-A177-3AD203B41FA5}">
                      <a16:colId xmlns:a16="http://schemas.microsoft.com/office/drawing/2014/main" val="1971157926"/>
                    </a:ext>
                  </a:extLst>
                </a:gridCol>
                <a:gridCol w="521108">
                  <a:extLst>
                    <a:ext uri="{9D8B030D-6E8A-4147-A177-3AD203B41FA5}">
                      <a16:colId xmlns:a16="http://schemas.microsoft.com/office/drawing/2014/main" val="4055161890"/>
                    </a:ext>
                  </a:extLst>
                </a:gridCol>
                <a:gridCol w="521108">
                  <a:extLst>
                    <a:ext uri="{9D8B030D-6E8A-4147-A177-3AD203B41FA5}">
                      <a16:colId xmlns:a16="http://schemas.microsoft.com/office/drawing/2014/main" val="3465247138"/>
                    </a:ext>
                  </a:extLst>
                </a:gridCol>
              </a:tblGrid>
              <a:tr h="363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54234"/>
                  </a:ext>
                </a:extLst>
              </a:tr>
              <a:tr h="336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78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56279"/>
              </p:ext>
            </p:extLst>
          </p:nvPr>
        </p:nvGraphicFramePr>
        <p:xfrm>
          <a:off x="2094273" y="1148759"/>
          <a:ext cx="10035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38">
                  <a:extLst>
                    <a:ext uri="{9D8B030D-6E8A-4147-A177-3AD203B41FA5}">
                      <a16:colId xmlns:a16="http://schemas.microsoft.com/office/drawing/2014/main" val="3418461830"/>
                    </a:ext>
                  </a:extLst>
                </a:gridCol>
                <a:gridCol w="497821">
                  <a:extLst>
                    <a:ext uri="{9D8B030D-6E8A-4147-A177-3AD203B41FA5}">
                      <a16:colId xmlns:a16="http://schemas.microsoft.com/office/drawing/2014/main" val="2500447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467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8574"/>
              </p:ext>
            </p:extLst>
          </p:nvPr>
        </p:nvGraphicFramePr>
        <p:xfrm>
          <a:off x="903044" y="1129725"/>
          <a:ext cx="484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0">
                  <a:extLst>
                    <a:ext uri="{9D8B030D-6E8A-4147-A177-3AD203B41FA5}">
                      <a16:colId xmlns:a16="http://schemas.microsoft.com/office/drawing/2014/main" val="340389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84194"/>
                  </a:ext>
                </a:extLst>
              </a:tr>
            </a:tbl>
          </a:graphicData>
        </a:graphic>
      </p:graphicFrame>
      <p:sp>
        <p:nvSpPr>
          <p:cNvPr id="24" name="Plus 23"/>
          <p:cNvSpPr/>
          <p:nvPr/>
        </p:nvSpPr>
        <p:spPr>
          <a:xfrm>
            <a:off x="3216808" y="1308030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5655215" y="1283454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8147683" y="1312950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1759326" y="3237355"/>
            <a:ext cx="880765" cy="71203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3044" y="4439265"/>
            <a:ext cx="1037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ধারাঃ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অনুক্রমের</a:t>
            </a:r>
            <a:r>
              <a:rPr lang="en-US" dirty="0"/>
              <a:t> </a:t>
            </a:r>
            <a:r>
              <a:rPr lang="en-US" dirty="0" err="1"/>
              <a:t>পদ্গুলো</a:t>
            </a:r>
            <a:r>
              <a:rPr lang="en-US" dirty="0"/>
              <a:t> </a:t>
            </a:r>
            <a:r>
              <a:rPr lang="en-US" dirty="0" err="1"/>
              <a:t>পরপর</a:t>
            </a:r>
            <a:r>
              <a:rPr lang="en-US" dirty="0"/>
              <a:t> ( + ) </a:t>
            </a:r>
            <a:r>
              <a:rPr lang="en-US" dirty="0" err="1"/>
              <a:t>চিহ্ন</a:t>
            </a:r>
            <a:r>
              <a:rPr lang="en-US" dirty="0"/>
              <a:t> </a:t>
            </a:r>
            <a:r>
              <a:rPr lang="en-US" dirty="0" err="1"/>
              <a:t>দ্বরা</a:t>
            </a:r>
            <a:r>
              <a:rPr lang="en-US" dirty="0"/>
              <a:t> </a:t>
            </a:r>
            <a:r>
              <a:rPr lang="en-US" dirty="0" err="1"/>
              <a:t>যুক্ত</a:t>
            </a:r>
            <a:r>
              <a:rPr lang="en-US" dirty="0"/>
              <a:t> </a:t>
            </a:r>
            <a:r>
              <a:rPr lang="en-US" dirty="0" err="1"/>
              <a:t>করলে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ধারা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574" y="5176684"/>
            <a:ext cx="9990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১ )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২)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709" y="176821"/>
            <a:ext cx="834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3107" y="6388390"/>
            <a:ext cx="2743200" cy="365125"/>
          </a:xfrm>
        </p:spPr>
        <p:txBody>
          <a:bodyPr/>
          <a:lstStyle/>
          <a:p>
            <a:fld id="{2B5DCE9C-5B01-4F78-BCAC-FC142A164D12}" type="datetime3">
              <a:rPr lang="en-US" smtClean="0"/>
              <a:t>31 October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24" grpId="0" animBg="1"/>
      <p:bldP spid="25" grpId="0" animBg="1"/>
      <p:bldP spid="26" grpId="0" animBg="1"/>
      <p:bldP spid="2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1272184" y="2373409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1272183" y="2117769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3337274" y="2332424"/>
            <a:ext cx="648921" cy="481780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3337273" y="2076784"/>
            <a:ext cx="648921" cy="481780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3337273" y="1850643"/>
            <a:ext cx="648921" cy="481780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3337273" y="1590085"/>
            <a:ext cx="648921" cy="481780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5032395" y="2484942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5032394" y="2229302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5032394" y="2003161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5032394" y="1742603"/>
            <a:ext cx="648929" cy="353961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5032393" y="1486963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5032394" y="1282942"/>
            <a:ext cx="648929" cy="353961"/>
          </a:xfrm>
          <a:prstGeom prst="flowChartMagneticDisk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5032393" y="1022370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6639953" y="2549309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6639952" y="2293669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Flowchart: Magnetic Disk 20"/>
          <p:cNvSpPr/>
          <p:nvPr/>
        </p:nvSpPr>
        <p:spPr>
          <a:xfrm>
            <a:off x="6639952" y="2067528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Flowchart: Magnetic Disk 21"/>
          <p:cNvSpPr/>
          <p:nvPr/>
        </p:nvSpPr>
        <p:spPr>
          <a:xfrm>
            <a:off x="6639952" y="1806970"/>
            <a:ext cx="648929" cy="353961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Flowchart: Magnetic Disk 22"/>
          <p:cNvSpPr/>
          <p:nvPr/>
        </p:nvSpPr>
        <p:spPr>
          <a:xfrm>
            <a:off x="6639951" y="1551330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Flowchart: Magnetic Disk 23"/>
          <p:cNvSpPr/>
          <p:nvPr/>
        </p:nvSpPr>
        <p:spPr>
          <a:xfrm>
            <a:off x="6639952" y="1347309"/>
            <a:ext cx="648929" cy="353961"/>
          </a:xfrm>
          <a:prstGeom prst="flowChartMagneticDisk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Flowchart: Magnetic Disk 24"/>
          <p:cNvSpPr/>
          <p:nvPr/>
        </p:nvSpPr>
        <p:spPr>
          <a:xfrm>
            <a:off x="6639951" y="1091669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Flowchart: Magnetic Disk 25"/>
          <p:cNvSpPr/>
          <p:nvPr/>
        </p:nvSpPr>
        <p:spPr>
          <a:xfrm>
            <a:off x="6639952" y="860610"/>
            <a:ext cx="648929" cy="353961"/>
          </a:xfrm>
          <a:prstGeom prst="flowChartMagneticDisk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905" y="4169509"/>
            <a:ext cx="120090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গুণোত্তর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যেকোনো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পুর্ববর্তী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অনুপাত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অর্থা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ৎ,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যেকোনো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পূর্ববর্তী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ভাগফল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সর্বদা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গেলে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ধারাটিকে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গুণোত্তর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ভাগফল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অনুপাত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সাধারণত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( r )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দ্বারা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2264470" y="2260044"/>
            <a:ext cx="589936" cy="5358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35"/>
          <p:cNvSpPr/>
          <p:nvPr/>
        </p:nvSpPr>
        <p:spPr>
          <a:xfrm>
            <a:off x="4251670" y="2318265"/>
            <a:ext cx="589936" cy="5358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5938638" y="2351123"/>
            <a:ext cx="460913" cy="5316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6910" y="742291"/>
            <a:ext cx="11169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2 + 4 + 8 + 16 + 32 +. . </a:t>
            </a:r>
            <a:r>
              <a:rPr lang="en-US" b="1" dirty="0">
                <a:solidFill>
                  <a:srgbClr val="FF0000"/>
                </a:solidFill>
              </a:rPr>
              <a:t>. .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94968" y="6356350"/>
            <a:ext cx="3042305" cy="365125"/>
          </a:xfrm>
        </p:spPr>
        <p:txBody>
          <a:bodyPr/>
          <a:lstStyle/>
          <a:p>
            <a:fld id="{22CB8046-B7AA-4E85-81EB-49E63BE29CA0}" type="datetime3">
              <a:rPr lang="en-US" sz="1800" b="1" smtClean="0">
                <a:solidFill>
                  <a:srgbClr val="002060"/>
                </a:solidFill>
              </a:rPr>
              <a:t>31 October 2020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294967" y="6415342"/>
            <a:ext cx="11805545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-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sp>
        <p:nvSpPr>
          <p:cNvPr id="53" name="Flowchart: Magnetic Disk 52"/>
          <p:cNvSpPr/>
          <p:nvPr/>
        </p:nvSpPr>
        <p:spPr>
          <a:xfrm>
            <a:off x="5032393" y="821869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4" name="Flowchart: Magnetic Disk 53"/>
          <p:cNvSpPr/>
          <p:nvPr/>
        </p:nvSpPr>
        <p:spPr>
          <a:xfrm>
            <a:off x="7424672" y="2550389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5" name="Flowchart: Magnetic Disk 54"/>
          <p:cNvSpPr/>
          <p:nvPr/>
        </p:nvSpPr>
        <p:spPr>
          <a:xfrm>
            <a:off x="7424671" y="2294749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6" name="Flowchart: Magnetic Disk 55"/>
          <p:cNvSpPr/>
          <p:nvPr/>
        </p:nvSpPr>
        <p:spPr>
          <a:xfrm>
            <a:off x="7424671" y="2068608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7" name="Flowchart: Magnetic Disk 56"/>
          <p:cNvSpPr/>
          <p:nvPr/>
        </p:nvSpPr>
        <p:spPr>
          <a:xfrm>
            <a:off x="7424671" y="1808050"/>
            <a:ext cx="648929" cy="353961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8" name="Flowchart: Magnetic Disk 57"/>
          <p:cNvSpPr/>
          <p:nvPr/>
        </p:nvSpPr>
        <p:spPr>
          <a:xfrm>
            <a:off x="7424670" y="1552410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Flowchart: Magnetic Disk 58"/>
          <p:cNvSpPr/>
          <p:nvPr/>
        </p:nvSpPr>
        <p:spPr>
          <a:xfrm>
            <a:off x="7424671" y="1348389"/>
            <a:ext cx="648929" cy="353961"/>
          </a:xfrm>
          <a:prstGeom prst="flowChartMagneticDisk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0" name="Flowchart: Magnetic Disk 59"/>
          <p:cNvSpPr/>
          <p:nvPr/>
        </p:nvSpPr>
        <p:spPr>
          <a:xfrm>
            <a:off x="7424670" y="1087817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1" name="Flowchart: Magnetic Disk 60"/>
          <p:cNvSpPr/>
          <p:nvPr/>
        </p:nvSpPr>
        <p:spPr>
          <a:xfrm>
            <a:off x="7424670" y="887413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8234666" y="2356809"/>
            <a:ext cx="650806" cy="5316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Magnetic Disk 62"/>
          <p:cNvSpPr/>
          <p:nvPr/>
        </p:nvSpPr>
        <p:spPr>
          <a:xfrm>
            <a:off x="8897099" y="2552093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Flowchart: Magnetic Disk 63"/>
          <p:cNvSpPr/>
          <p:nvPr/>
        </p:nvSpPr>
        <p:spPr>
          <a:xfrm>
            <a:off x="8897098" y="2296453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Flowchart: Magnetic Disk 64"/>
          <p:cNvSpPr/>
          <p:nvPr/>
        </p:nvSpPr>
        <p:spPr>
          <a:xfrm>
            <a:off x="8897098" y="2070312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6" name="Flowchart: Magnetic Disk 65"/>
          <p:cNvSpPr/>
          <p:nvPr/>
        </p:nvSpPr>
        <p:spPr>
          <a:xfrm>
            <a:off x="8897098" y="1809754"/>
            <a:ext cx="648929" cy="353961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Flowchart: Magnetic Disk 66"/>
          <p:cNvSpPr/>
          <p:nvPr/>
        </p:nvSpPr>
        <p:spPr>
          <a:xfrm>
            <a:off x="8897097" y="1554114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Flowchart: Magnetic Disk 67"/>
          <p:cNvSpPr/>
          <p:nvPr/>
        </p:nvSpPr>
        <p:spPr>
          <a:xfrm>
            <a:off x="8897098" y="1350093"/>
            <a:ext cx="648929" cy="353961"/>
          </a:xfrm>
          <a:prstGeom prst="flowChartMagneticDisk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Flowchart: Magnetic Disk 68"/>
          <p:cNvSpPr/>
          <p:nvPr/>
        </p:nvSpPr>
        <p:spPr>
          <a:xfrm>
            <a:off x="8897097" y="1094453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Flowchart: Magnetic Disk 69"/>
          <p:cNvSpPr/>
          <p:nvPr/>
        </p:nvSpPr>
        <p:spPr>
          <a:xfrm>
            <a:off x="9681818" y="2553173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Flowchart: Magnetic Disk 70"/>
          <p:cNvSpPr/>
          <p:nvPr/>
        </p:nvSpPr>
        <p:spPr>
          <a:xfrm>
            <a:off x="9681817" y="2297533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Flowchart: Magnetic Disk 71"/>
          <p:cNvSpPr/>
          <p:nvPr/>
        </p:nvSpPr>
        <p:spPr>
          <a:xfrm>
            <a:off x="9681817" y="2071392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Flowchart: Magnetic Disk 72"/>
          <p:cNvSpPr/>
          <p:nvPr/>
        </p:nvSpPr>
        <p:spPr>
          <a:xfrm>
            <a:off x="9681817" y="1810834"/>
            <a:ext cx="648929" cy="353961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Flowchart: Magnetic Disk 73"/>
          <p:cNvSpPr/>
          <p:nvPr/>
        </p:nvSpPr>
        <p:spPr>
          <a:xfrm>
            <a:off x="9681816" y="1555194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Flowchart: Magnetic Disk 74"/>
          <p:cNvSpPr/>
          <p:nvPr/>
        </p:nvSpPr>
        <p:spPr>
          <a:xfrm>
            <a:off x="9681817" y="1351173"/>
            <a:ext cx="648929" cy="353961"/>
          </a:xfrm>
          <a:prstGeom prst="flowChartMagneticDisk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6" name="Flowchart: Magnetic Disk 75"/>
          <p:cNvSpPr/>
          <p:nvPr/>
        </p:nvSpPr>
        <p:spPr>
          <a:xfrm>
            <a:off x="9681816" y="1090601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7" name="Flowchart: Magnetic Disk 76"/>
          <p:cNvSpPr/>
          <p:nvPr/>
        </p:nvSpPr>
        <p:spPr>
          <a:xfrm>
            <a:off x="8897097" y="838813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Flowchart: Magnetic Disk 77"/>
          <p:cNvSpPr/>
          <p:nvPr/>
        </p:nvSpPr>
        <p:spPr>
          <a:xfrm>
            <a:off x="9678187" y="810038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Flowchart: Magnetic Disk 78"/>
          <p:cNvSpPr/>
          <p:nvPr/>
        </p:nvSpPr>
        <p:spPr>
          <a:xfrm>
            <a:off x="10447850" y="2558564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Flowchart: Magnetic Disk 79"/>
          <p:cNvSpPr/>
          <p:nvPr/>
        </p:nvSpPr>
        <p:spPr>
          <a:xfrm>
            <a:off x="10447849" y="2302924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Flowchart: Magnetic Disk 80"/>
          <p:cNvSpPr/>
          <p:nvPr/>
        </p:nvSpPr>
        <p:spPr>
          <a:xfrm>
            <a:off x="10447849" y="2076783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Flowchart: Magnetic Disk 81"/>
          <p:cNvSpPr/>
          <p:nvPr/>
        </p:nvSpPr>
        <p:spPr>
          <a:xfrm>
            <a:off x="10447849" y="1816225"/>
            <a:ext cx="648929" cy="353961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Flowchart: Magnetic Disk 82"/>
          <p:cNvSpPr/>
          <p:nvPr/>
        </p:nvSpPr>
        <p:spPr>
          <a:xfrm>
            <a:off x="10447848" y="1560585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Flowchart: Magnetic Disk 83"/>
          <p:cNvSpPr/>
          <p:nvPr/>
        </p:nvSpPr>
        <p:spPr>
          <a:xfrm>
            <a:off x="10447849" y="1356564"/>
            <a:ext cx="648929" cy="353961"/>
          </a:xfrm>
          <a:prstGeom prst="flowChartMagneticDisk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5" name="Flowchart: Magnetic Disk 84"/>
          <p:cNvSpPr/>
          <p:nvPr/>
        </p:nvSpPr>
        <p:spPr>
          <a:xfrm>
            <a:off x="10447848" y="1100924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Flowchart: Magnetic Disk 85"/>
          <p:cNvSpPr/>
          <p:nvPr/>
        </p:nvSpPr>
        <p:spPr>
          <a:xfrm>
            <a:off x="11232569" y="2559644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7" name="Flowchart: Magnetic Disk 86"/>
          <p:cNvSpPr/>
          <p:nvPr/>
        </p:nvSpPr>
        <p:spPr>
          <a:xfrm>
            <a:off x="11232568" y="2304004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Flowchart: Magnetic Disk 87"/>
          <p:cNvSpPr/>
          <p:nvPr/>
        </p:nvSpPr>
        <p:spPr>
          <a:xfrm>
            <a:off x="11232568" y="2077863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Flowchart: Magnetic Disk 88"/>
          <p:cNvSpPr/>
          <p:nvPr/>
        </p:nvSpPr>
        <p:spPr>
          <a:xfrm>
            <a:off x="11232568" y="1817305"/>
            <a:ext cx="648929" cy="353961"/>
          </a:xfrm>
          <a:prstGeom prst="flowChartMagneticDisk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0" name="Flowchart: Magnetic Disk 89"/>
          <p:cNvSpPr/>
          <p:nvPr/>
        </p:nvSpPr>
        <p:spPr>
          <a:xfrm>
            <a:off x="11232567" y="1561665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Flowchart: Magnetic Disk 90"/>
          <p:cNvSpPr/>
          <p:nvPr/>
        </p:nvSpPr>
        <p:spPr>
          <a:xfrm>
            <a:off x="11232568" y="1357644"/>
            <a:ext cx="648929" cy="353961"/>
          </a:xfrm>
          <a:prstGeom prst="flowChartMagneticDisk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Flowchart: Magnetic Disk 91"/>
          <p:cNvSpPr/>
          <p:nvPr/>
        </p:nvSpPr>
        <p:spPr>
          <a:xfrm>
            <a:off x="11232567" y="1097072"/>
            <a:ext cx="648929" cy="353961"/>
          </a:xfrm>
          <a:prstGeom prst="flowChartMagneticDisk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Flowchart: Magnetic Disk 92"/>
          <p:cNvSpPr/>
          <p:nvPr/>
        </p:nvSpPr>
        <p:spPr>
          <a:xfrm>
            <a:off x="10447848" y="845284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Flowchart: Magnetic Disk 93"/>
          <p:cNvSpPr/>
          <p:nvPr/>
        </p:nvSpPr>
        <p:spPr>
          <a:xfrm>
            <a:off x="11228938" y="816509"/>
            <a:ext cx="648929" cy="353961"/>
          </a:xfrm>
          <a:prstGeom prst="flowChartMagneticDisk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262" y="2962189"/>
                <a:ext cx="5318022" cy="482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latin typeface="Vindabody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bn-IN" dirty="0">
                  <a:latin typeface="Vindabody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62" y="2962189"/>
                <a:ext cx="5318022" cy="482889"/>
              </a:xfrm>
              <a:prstGeom prst="rect">
                <a:avLst/>
              </a:prstGeom>
              <a:blipFill>
                <a:blip r:embed="rId3"/>
                <a:stretch>
                  <a:fillRect l="-1718"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841631" y="3577933"/>
                <a:ext cx="5939229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৫ম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৪র্থ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bn-IN" dirty="0">
                  <a:latin typeface="Vindabody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31" y="3577933"/>
                <a:ext cx="5939229" cy="785536"/>
              </a:xfrm>
              <a:prstGeom prst="rect">
                <a:avLst/>
              </a:prstGeom>
              <a:blipFill>
                <a:blip r:embed="rId4"/>
                <a:stretch>
                  <a:fillRect l="-1538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19061" y="3454327"/>
                <a:ext cx="5292778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৪র্থ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৩য়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bn-IN" dirty="0">
                  <a:latin typeface="Vindabody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1" y="3454327"/>
                <a:ext cx="5292778" cy="785536"/>
              </a:xfrm>
              <a:prstGeom prst="rect">
                <a:avLst/>
              </a:prstGeom>
              <a:blipFill>
                <a:blip r:embed="rId5"/>
                <a:stretch>
                  <a:fillRect l="-1728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901254" y="2999794"/>
                <a:ext cx="5939229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3য়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২য়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Vindabody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254" y="2999794"/>
                <a:ext cx="5939229" cy="484043"/>
              </a:xfrm>
              <a:prstGeom prst="rect">
                <a:avLst/>
              </a:prstGeom>
              <a:blipFill>
                <a:blip r:embed="rId6"/>
                <a:stretch>
                  <a:fillRect l="-1540"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9061" y="147484"/>
            <a:ext cx="373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গুণত্তর ধারা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943C-213A-41C4-9E7B-B5180CCCB000}" type="datetime3">
              <a:rPr lang="en-US" sz="1800" smtClean="0">
                <a:solidFill>
                  <a:srgbClr val="002060"/>
                </a:solidFill>
              </a:rPr>
              <a:t>31 October 2020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444748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-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2891" y="132425"/>
            <a:ext cx="10102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ধারার সমষ্টি নির্ণোয়ের সূত্র প্রতিষ্টা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67" y="855406"/>
            <a:ext cx="1176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করি, গুণোত্তর ধারার প্রথম পোদ, এবং পদ সংখ্যা ।যদি সংখ্যক পদের সমষ্টি হয় ,তাহলে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083" y="1516832"/>
                <a:ext cx="11606980" cy="493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Vindabody"/>
                    <a:ea typeface="Microsoft JhengHei UI" panose="020B0604030504040204" pitchFamily="34" charset="-120"/>
                  </a:rPr>
                  <a:t>                        </a:t>
                </a:r>
                <a:r>
                  <a:rPr lang="bn-IN" sz="2400" dirty="0"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n =a + </a:t>
                </a:r>
                <a:r>
                  <a:rPr lang="en-US" dirty="0" err="1">
                    <a:latin typeface="Vindabody"/>
                    <a:ea typeface="Microsoft JhengHei UI" panose="020B0604030504040204" pitchFamily="34" charset="-120"/>
                  </a:rPr>
                  <a:t>ar</a:t>
                </a:r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 +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+ . . . . . . . .. . .+a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  +a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 . . . . .(</a:t>
                </a:r>
                <a:r>
                  <a:rPr lang="en-US" dirty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ⅰ)</a:t>
                </a:r>
                <a:endParaRPr lang="bn-IN" dirty="0">
                  <a:latin typeface="Vindabody"/>
                  <a:ea typeface="Microsoft JhengHei UI" panose="020B0604030504040204" pitchFamily="34" charset="-120"/>
                </a:endParaRPr>
              </a:p>
              <a:p>
                <a:r>
                  <a:rPr lang="bn-IN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              </a:t>
                </a:r>
                <a:r>
                  <a:rPr lang="bn-IN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এবং </a:t>
                </a:r>
                <a:r>
                  <a:rPr lang="bn-IN" sz="2400" dirty="0"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n = </a:t>
                </a:r>
                <a:r>
                  <a:rPr lang="en-US" dirty="0" err="1">
                    <a:latin typeface="Vindabody"/>
                    <a:ea typeface="Microsoft JhengHei UI" panose="020B0604030504040204" pitchFamily="34" charset="-120"/>
                  </a:rPr>
                  <a:t>ar</a:t>
                </a:r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 +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 +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 +. . . . . . . .. . .+a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  +a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. . . . .{(</a:t>
                </a:r>
                <a:r>
                  <a:rPr lang="en-US" dirty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ⅰ) </a:t>
                </a:r>
                <a:r>
                  <a:rPr lang="bn-IN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কে </a:t>
                </a:r>
                <a:r>
                  <a:rPr lang="en-US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r </a:t>
                </a:r>
                <a:r>
                  <a:rPr lang="bn-IN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দ্বারা গূণ করে </a:t>
                </a:r>
                <a:r>
                  <a:rPr lang="en-US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} . . . .(2)</a:t>
                </a:r>
              </a:p>
              <a:p>
                <a:endParaRPr 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r>
                  <a:rPr lang="bn-IN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bn-IN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বিয়োগ করে</a:t>
                </a:r>
                <a:r>
                  <a:rPr lang="en-US" sz="24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bn-IN" sz="2400" dirty="0"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n</a:t>
                </a:r>
                <a:r>
                  <a:rPr lang="bn-IN" dirty="0">
                    <a:latin typeface="Vindabody"/>
                    <a:ea typeface="Microsoft JhengHei UI" panose="020B0604030504040204" pitchFamily="34" charset="-120"/>
                  </a:rPr>
                  <a:t> </a:t>
                </a:r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- r</a:t>
                </a:r>
                <a:r>
                  <a:rPr lang="bn-IN" sz="2400" dirty="0">
                    <a:latin typeface="Vindabody"/>
                    <a:ea typeface="Microsoft JhengHei UI" panose="020B0604030504040204" pitchFamily="34" charset="-120"/>
                  </a:rPr>
                  <a:t>S</a:t>
                </a:r>
                <a:r>
                  <a:rPr lang="bn-IN" dirty="0">
                    <a:latin typeface="Vindabody"/>
                    <a:ea typeface="Microsoft JhengHei UI" panose="020B0604030504040204" pitchFamily="34" charset="-120"/>
                  </a:rPr>
                  <a:t> </a:t>
                </a:r>
                <a:r>
                  <a:rPr lang="en-US" dirty="0">
                    <a:latin typeface="Vindabody"/>
                    <a:ea typeface="Microsoft JhengHei UI" panose="020B0604030504040204" pitchFamily="34" charset="-120"/>
                  </a:rPr>
                  <a:t>n= a-a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latin typeface="Vindabody"/>
                  <a:ea typeface="Microsoft JhengHei UI" panose="020B0604030504040204" pitchFamily="34" charset="-120"/>
                </a:endParaRPr>
              </a:p>
              <a:p>
                <a:r>
                  <a:rPr lang="bn-IN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বা</a:t>
                </a:r>
                <a:r>
                  <a:rPr lang="bn-IN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bn-IN" sz="3200" dirty="0"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sz="2000" dirty="0">
                    <a:latin typeface="Vindabody"/>
                    <a:ea typeface="Microsoft JhengHei UI" panose="020B0604030504040204" pitchFamily="34" charset="-120"/>
                  </a:rPr>
                  <a:t>n</a:t>
                </a:r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 </a:t>
                </a:r>
                <a:r>
                  <a:rPr lang="bn-IN" sz="3200" dirty="0">
                    <a:latin typeface="Vindabody"/>
                    <a:ea typeface="Microsoft JhengHei UI" panose="020B0604030504040204" pitchFamily="34" charset="-120"/>
                  </a:rPr>
                  <a:t> </a:t>
                </a:r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 (1-r ) = a( 1 -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) </m:t>
                    </m:r>
                  </m:oMath>
                </a14:m>
                <a:endParaRPr lang="en-US" sz="3200" b="0" dirty="0">
                  <a:latin typeface="Vindabody"/>
                  <a:ea typeface="Microsoft JhengHei UI" panose="020B0604030504040204" pitchFamily="34" charset="-120"/>
                </a:endParaRPr>
              </a:p>
              <a:p>
                <a:pPr algn="ctr"/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∴ </a:t>
                </a:r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sz="20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n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(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 − 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যখন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r ∠ 1</a:t>
                </a:r>
              </a:p>
              <a:p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আবার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(2) 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(1) 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বিয়োগ</a:t>
                </a:r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 </a:t>
                </a:r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r  </a:t>
                </a:r>
                <a:r>
                  <a:rPr lang="bn-IN" sz="3200" dirty="0"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sz="2000" dirty="0">
                    <a:latin typeface="Vindabody"/>
                    <a:ea typeface="Microsoft JhengHei UI" panose="020B0604030504040204" pitchFamily="34" charset="-120"/>
                  </a:rPr>
                  <a:t>n</a:t>
                </a:r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  -  </a:t>
                </a:r>
                <a:r>
                  <a:rPr lang="bn-IN" sz="3200" dirty="0"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n  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 -a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, </a:t>
                </a:r>
                <a:r>
                  <a:rPr lang="bn-IN" sz="3200" dirty="0"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sz="2400" dirty="0">
                    <a:latin typeface="Vindabody"/>
                    <a:ea typeface="Microsoft JhengHei UI" panose="020B0604030504040204" pitchFamily="34" charset="-120"/>
                  </a:rPr>
                  <a:t>n</a:t>
                </a:r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 ( r – 1 )  = a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)</m:t>
                    </m:r>
                  </m:oMath>
                </a14:m>
                <a:endParaRPr lang="en-US" sz="3200" dirty="0">
                  <a:latin typeface="Vindabody"/>
                </a:endParaRPr>
              </a:p>
              <a:p>
                <a:pPr algn="ctr"/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∴</a:t>
                </a:r>
                <a:r>
                  <a:rPr lang="bn-IN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S </a:t>
                </a:r>
                <a:r>
                  <a:rPr lang="en-US" sz="20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n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(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)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𝒓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IN" sz="3200" b="1" dirty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</a:t>
                </a:r>
                <a:r>
                  <a:rPr lang="bn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যখন</a:t>
                </a:r>
                <a:r>
                  <a:rPr lang="en-US" sz="3200" b="1" dirty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</a:rPr>
                  <a:t>r &gt; 1 </a:t>
                </a:r>
                <a:endParaRPr lang="en-US" sz="3200" b="1" dirty="0">
                  <a:solidFill>
                    <a:srgbClr val="00B050"/>
                  </a:solidFill>
                  <a:latin typeface="Vindabody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3" y="1516832"/>
                <a:ext cx="11606980" cy="4933658"/>
              </a:xfrm>
              <a:prstGeom prst="rect">
                <a:avLst/>
              </a:prstGeom>
              <a:blipFill>
                <a:blip r:embed="rId2"/>
                <a:stretch>
                  <a:fillRect l="-840" t="-865" b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48929" y="2462980"/>
            <a:ext cx="9114503" cy="123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1506</Words>
  <Application>Microsoft Office PowerPoint</Application>
  <PresentationFormat>Widescreen</PresentationFormat>
  <Paragraphs>182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Malgun Gothic Semilight</vt:lpstr>
      <vt:lpstr>Microsoft JhengHei UI</vt:lpstr>
      <vt:lpstr>Arial</vt:lpstr>
      <vt:lpstr>Arial Narrow</vt:lpstr>
      <vt:lpstr>Bhindabody</vt:lpstr>
      <vt:lpstr>Calibri</vt:lpstr>
      <vt:lpstr>Calibri Light</vt:lpstr>
      <vt:lpstr>Cambria Math</vt:lpstr>
      <vt:lpstr>Niagara Solid</vt:lpstr>
      <vt:lpstr>NikoshBAN</vt:lpstr>
      <vt:lpstr>Vindabody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bipul sarkar</cp:lastModifiedBy>
  <cp:revision>947</cp:revision>
  <dcterms:created xsi:type="dcterms:W3CDTF">2020-04-25T12:58:40Z</dcterms:created>
  <dcterms:modified xsi:type="dcterms:W3CDTF">2020-10-31T09:49:39Z</dcterms:modified>
</cp:coreProperties>
</file>