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srgbClr val="FF0000"/>
    </p:penClr>
  </p:showPr>
  <p:clrMru>
    <a:srgbClr val="FF00FF"/>
    <a:srgbClr val="00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60198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আন্তরিক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Ro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447800"/>
            <a:ext cx="6029738" cy="39624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04800"/>
            <a:ext cx="2667000" cy="685800"/>
          </a:xfrm>
          <a:solidFill>
            <a:schemeClr val="accent3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1600201"/>
            <a:ext cx="6096000" cy="3352800"/>
          </a:xfrm>
        </p:spPr>
        <p:txBody>
          <a:bodyPr/>
          <a:lstStyle/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কী?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অরবিট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কী?</a:t>
            </a:r>
          </a:p>
          <a:p>
            <a:pPr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4800" dirty="0">
                <a:latin typeface="NikoshBAN" pitchFamily="2" charset="0"/>
                <a:cs typeface="NikoshBAN" pitchFamily="2" charset="0"/>
              </a:rPr>
              <a:t>কী?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2667000" cy="838200"/>
          </a:xfr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n>
                <a:solidFill>
                  <a:schemeClr val="tx1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01000" cy="266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পটাশিয়াম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শক্তিস্তরে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ইলেকট্রণ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থাকতে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84238"/>
          </a:xfrm>
          <a:solidFill>
            <a:schemeClr val="accent3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আন্তরিক ধন্যবাদ</a:t>
            </a:r>
            <a:endParaRPr lang="en-US" dirty="0">
              <a:ln w="12700"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Goodby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4234" y="1600200"/>
            <a:ext cx="7713966" cy="43434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পরিচিতি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399"/>
            <a:ext cx="4419600" cy="251460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মনিরুল</a:t>
            </a:r>
            <a:r>
              <a:rPr lang="en-US" sz="36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sz="36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3200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32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সৈয়দ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আফছার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কলেজ</a:t>
            </a:r>
            <a:endParaRPr lang="en-US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মহেশপুর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বাকেরগঞ্জ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বরিশাল</a:t>
            </a:r>
            <a:endParaRPr lang="en-US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b="1" dirty="0" err="1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01720574751</a:t>
            </a:r>
          </a:p>
          <a:p>
            <a:pPr algn="ctr">
              <a:spcBef>
                <a:spcPts val="0"/>
              </a:spcBef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20190731_12044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09082" y="1752600"/>
            <a:ext cx="2563317" cy="3200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FF99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900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900" b="1" dirty="0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b="1" dirty="0" err="1" smtClean="0">
                <a:ln w="12700">
                  <a:noFill/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n w="12700">
                <a:noFill/>
                <a:prstDash val="solid"/>
              </a:ln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400" b="1" dirty="0" smtClean="0">
                <a:ln w="3155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b="1" dirty="0" smtClean="0">
                <a:ln w="31550" cmpd="sng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4400" b="1" dirty="0" smtClean="0">
                <a:ln w="31550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প্রথমপত্র</a:t>
            </a:r>
            <a:endParaRPr lang="en-US" sz="4400" b="1" dirty="0" smtClean="0">
              <a:ln w="31550" cmpd="sng">
                <a:noFill/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400" b="1" dirty="0" smtClean="0">
                <a:ln w="3155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400" b="1" dirty="0" smtClean="0">
              <a:ln w="31550" cmpd="sng">
                <a:noFill/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chemeClr val="tx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4400" b="1" dirty="0" smtClean="0">
                <a:ln w="31550" cmpd="sng">
                  <a:noFill/>
                  <a:prstDash val="solid"/>
                </a:ln>
                <a:solidFill>
                  <a:schemeClr val="tx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31550" cmpd="sng">
                  <a:noFill/>
                  <a:prstDash val="solid"/>
                </a:ln>
                <a:solidFill>
                  <a:schemeClr val="tx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endParaRPr lang="en-US" b="1" dirty="0">
              <a:ln w="31550" cmpd="sng">
                <a:noFill/>
                <a:prstDash val="solid"/>
              </a:ln>
              <a:solidFill>
                <a:schemeClr val="tx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81000"/>
            <a:ext cx="2743200" cy="838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sz="5300" b="1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n w="10541" cmpd="sng">
                <a:noFill/>
                <a:prstDash val="solid"/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বলতে পারবে।</a:t>
            </a: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২.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3.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অরবিট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381000"/>
            <a:ext cx="2209800" cy="60655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b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লক্ষ্য কর</a:t>
            </a:r>
            <a:endParaRPr lang="en-US" dirty="0">
              <a:ln w="10541" cmpd="sng">
                <a:noFill/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 descr="Electron-Orbitals-as-per-Quantum-Numbers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58666" y="1527175"/>
            <a:ext cx="7790155" cy="4572000"/>
          </a:xfr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4600" y="503238"/>
            <a:ext cx="38100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পরমানুতে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ইলেকট্রণের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শক্তিস্তরের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শক্তিস্তরের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প্রকরণ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অক্ষের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চতুর্দিকে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আবর্তনের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প্রকাশক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সমূহকে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as-IN" b="1" dirty="0" smtClean="0"/>
              <a:t> </a:t>
            </a:r>
            <a:endParaRPr lang="en-US" b="1" dirty="0" smtClean="0"/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 প্রধান কোয়ান্টা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(n):</a:t>
            </a:r>
            <a:endParaRPr lang="as-IN" b="1" dirty="0" smtClean="0">
              <a:latin typeface="Times New Roman" pitchFamily="18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যে কোয়ান্টাম সংখ্যার সাহায্যে পরমাণুতে অবস্থিত ইলেকট্রনের শক্তিস্তরের আকার নির্ণয় করা যায় তাকে প্রধান কোয়ান্টাম সংখ্যা বলে। একে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দ্বারা প্রকাশ করা হয়,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এর মান যযথাক্রমে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1,2,3,4…..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 প্রভৃতি পূর্ণ সংখ্যা।প্রধান কোয়ান্টাম সংখ্যার মান বৃদ্ধি হলে নিউক্লিয়াস হতে প্রধান স্তরের দুরত্ব এবং শক্তিস্তরের আকার বৃদ্ধি পায়। বোর মতবাদ অনুসারে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হলে ১ম শক্তিস্তর বা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K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শেল,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হলে ২য় শক্তিস্তর বা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L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শেল,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n=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M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N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ইত্যাদি বোঝায়। যে কোনো প্রধান শক্তিস্তর সর্বোচ্চ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smtClean="0"/>
              <a:t>2n^2</a:t>
            </a:r>
            <a:r>
              <a:rPr lang="en-US" sz="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800" dirty="0" smtClean="0">
                <a:latin typeface="NikoshBAN" pitchFamily="2" charset="0"/>
                <a:cs typeface="NikoshBAN" pitchFamily="2" charset="0"/>
              </a:rPr>
              <a:t>ইলেকট্রন ধারন করতে পারে।</a:t>
            </a:r>
            <a:endParaRPr lang="as-IN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1"/>
            <a:ext cx="8229600" cy="5181600"/>
          </a:xfrm>
        </p:spPr>
        <p:txBody>
          <a:bodyPr>
            <a:normAutofit fontScale="77500" lnSpcReduction="20000"/>
          </a:bodyPr>
          <a:lstStyle/>
          <a:p>
            <a:endParaRPr lang="en-US" sz="3000" dirty="0"/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২.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b="1" dirty="0" smtClean="0">
                <a:latin typeface="NikoshBAN" pitchFamily="2" charset="0"/>
                <a:cs typeface="NikoshBAN" pitchFamily="2" charset="0"/>
              </a:rPr>
              <a:t>কোয়ান্টাম সংখ্যা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l)</a:t>
            </a:r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যে কোয়ান্টাম সংখ্যার সাহায্যে শক্তিস্তরের আকৃতি নির্নয় করা যায় তাকে সহকারী কোয়ান্টাম সংখ্যা বলে।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l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। l 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as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৩. চৌম্বকীয় কোয়ান্টাম সংখ্যা (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m)</a:t>
            </a:r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যে সকল কোয়ান্টাম সংখ্যার সাহায্যে ইলেকট্রনের কক্ষপথের ত্রিমাতৃক দিক বিন্যাস প্রকরণ সমূহ প্রকাশ করা হয়, তাকে ম্যাগনেটিক কোয়ান্টাম সংখ্যা বা চুম্বকীয় কোয়ান্টাম সংখ্যা বলে। চুম্বকীয় কোয়ান্টাম সংখ্যা,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m 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এর মান -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l 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l 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এর পর্যন্ত পূর্ণসংখ্যা। </a:t>
            </a:r>
            <a:endParaRPr lang="en-US" sz="3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b="1" dirty="0" smtClean="0">
                <a:latin typeface="NikoshBAN" pitchFamily="2" charset="0"/>
                <a:cs typeface="NikoshBAN" pitchFamily="2" charset="0"/>
              </a:rPr>
              <a:t>৪. ঘূর্ণন কোয়ান্টাম সংখ্যা(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s)</a:t>
            </a:r>
            <a:endParaRPr lang="as-IN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as-IN" sz="3400" dirty="0" smtClean="0">
                <a:latin typeface="NikoshBAN" pitchFamily="2" charset="0"/>
                <a:cs typeface="NikoshBAN" pitchFamily="2" charset="0"/>
              </a:rPr>
              <a:t>নিজস্ব অক্ষের চারদিকে ইলেকট্রনের ঘুর্ণনের দিক প্রকাশক কোয়ান্টাম সংখ্যা সমূহকে স্পিন কোয়ান্টাম সংখ্যা বা ঘূর্ণন কোয়ান্টাম সংখ্যা বলে। এই কোয়ান্টাম সংখ্যা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s 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সূচিত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400" dirty="0" smtClean="0">
                <a:latin typeface="NikoshBAN" pitchFamily="2" charset="0"/>
                <a:cs typeface="NikoshBAN" pitchFamily="2" charset="0"/>
              </a:rPr>
              <a:t> +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এবং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-1/2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524000"/>
            <a:ext cx="1752600" cy="732974"/>
          </a:xfrm>
        </p:spPr>
        <p:txBody>
          <a:bodyPr/>
          <a:lstStyle/>
          <a:p>
            <a:pPr algn="ctr"/>
            <a:r>
              <a:rPr sz="4000" smtClean="0">
                <a:latin typeface="NikoshBAN" pitchFamily="2" charset="0"/>
                <a:cs typeface="NikoshBAN" pitchFamily="2" charset="0"/>
              </a:rPr>
              <a:t>অরবিট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791200" y="1524000"/>
            <a:ext cx="1828800" cy="685800"/>
          </a:xfrm>
        </p:spPr>
        <p:txBody>
          <a:bodyPr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অরবিটাল</a:t>
            </a:r>
            <a:endParaRPr lang="en-US" sz="4000" dirty="0"/>
          </a:p>
        </p:txBody>
      </p:sp>
      <p:pic>
        <p:nvPicPr>
          <p:cNvPr id="7" name="Content Placeholder 6" descr="0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56829" y="2514599"/>
            <a:ext cx="4062771" cy="35052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অরবিট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 বোর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dirty="0"/>
          </a:p>
        </p:txBody>
      </p:sp>
      <p:pic>
        <p:nvPicPr>
          <p:cNvPr id="10" name="Content Placeholder 9" descr="Orbital 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199" y="2514600"/>
            <a:ext cx="4337491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95600" y="381000"/>
            <a:ext cx="2667000" cy="533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শ্রেণির</a:t>
            </a:r>
            <a:r>
              <a:rPr lang="en-US" sz="5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0" y="1600201"/>
            <a:ext cx="7010400" cy="32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লেখো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ইলেকট্রণসমূহ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কোয়ান্টাম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লেখো</a:t>
            </a:r>
            <a:r>
              <a:rPr lang="as-IN" sz="36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etro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Trek</vt:lpstr>
      <vt:lpstr>Civic</vt:lpstr>
      <vt:lpstr>Office Theme</vt:lpstr>
      <vt:lpstr>Aspect</vt:lpstr>
      <vt:lpstr>1_Civic</vt:lpstr>
      <vt:lpstr>Metro</vt:lpstr>
      <vt:lpstr>1_Office Theme</vt:lpstr>
      <vt:lpstr>আন্তরিক শুভেচ্ছা </vt:lpstr>
      <vt:lpstr>পরিচিতি</vt:lpstr>
      <vt:lpstr>পাঠ পরিচিতি</vt:lpstr>
      <vt:lpstr>শিখনফল</vt:lpstr>
      <vt:lpstr>ছবিটি লক্ষ্য কর</vt:lpstr>
      <vt:lpstr>কোয়ান্টাম সংখ্যা</vt:lpstr>
      <vt:lpstr>Slide 7</vt:lpstr>
      <vt:lpstr>অরবিট ও বোর  অরবিটালের মধ্যে পার্থক্য</vt:lpstr>
      <vt:lpstr>শ্রেণির কাজ</vt:lpstr>
      <vt:lpstr>মূল্যায়ন</vt:lpstr>
      <vt:lpstr>বাড়ির কাজ</vt:lpstr>
      <vt:lpstr>সকলকে আন্তরিক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Excellent</dc:creator>
  <cp:lastModifiedBy>USER</cp:lastModifiedBy>
  <cp:revision>112</cp:revision>
  <dcterms:created xsi:type="dcterms:W3CDTF">2006-08-16T00:00:00Z</dcterms:created>
  <dcterms:modified xsi:type="dcterms:W3CDTF">2020-10-31T10:51:17Z</dcterms:modified>
</cp:coreProperties>
</file>