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0" r:id="rId2"/>
    <p:sldId id="259" r:id="rId3"/>
    <p:sldId id="264" r:id="rId4"/>
    <p:sldId id="279" r:id="rId5"/>
    <p:sldId id="262" r:id="rId6"/>
    <p:sldId id="263" r:id="rId7"/>
    <p:sldId id="280" r:id="rId8"/>
    <p:sldId id="281" r:id="rId9"/>
    <p:sldId id="282" r:id="rId10"/>
    <p:sldId id="284" r:id="rId11"/>
    <p:sldId id="283" r:id="rId12"/>
    <p:sldId id="292" r:id="rId13"/>
    <p:sldId id="286" r:id="rId14"/>
    <p:sldId id="287" r:id="rId15"/>
    <p:sldId id="288" r:id="rId16"/>
    <p:sldId id="293" r:id="rId17"/>
    <p:sldId id="265" r:id="rId18"/>
    <p:sldId id="290" r:id="rId19"/>
    <p:sldId id="289" r:id="rId20"/>
    <p:sldId id="294" r:id="rId21"/>
    <p:sldId id="261" r:id="rId22"/>
    <p:sldId id="297" r:id="rId23"/>
    <p:sldId id="296" r:id="rId24"/>
    <p:sldId id="291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2AF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434" autoAdjust="0"/>
  </p:normalViewPr>
  <p:slideViewPr>
    <p:cSldViewPr snapToGrid="0" showGuides="1">
      <p:cViewPr varScale="1">
        <p:scale>
          <a:sx n="70" d="100"/>
          <a:sy n="70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A0F18-28AF-426B-807F-94D962198517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F14EB-6F85-4A4F-A30E-B40AD276C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19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37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06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22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36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45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56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33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97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68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1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F83-E852-4AD3-BCB3-2FF567FE278D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56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98F83-E852-4AD3-BCB3-2FF567FE278D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E1B0-11E8-41E7-BBE0-E13C7EBB2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audio" Target="../media/media1.mp3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10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13" Type="http://schemas.openxmlformats.org/officeDocument/2006/relationships/image" Target="../media/image69.png"/><Relationship Id="rId3" Type="http://schemas.openxmlformats.org/officeDocument/2006/relationships/audio" Target="../media/audio4.wav"/><Relationship Id="rId7" Type="http://schemas.openxmlformats.org/officeDocument/2006/relationships/image" Target="../media/image630.png"/><Relationship Id="rId12" Type="http://schemas.openxmlformats.org/officeDocument/2006/relationships/image" Target="../media/image6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0.png"/><Relationship Id="rId11" Type="http://schemas.openxmlformats.org/officeDocument/2006/relationships/image" Target="../media/image67.png"/><Relationship Id="rId5" Type="http://schemas.openxmlformats.org/officeDocument/2006/relationships/image" Target="../media/image460.png"/><Relationship Id="rId10" Type="http://schemas.openxmlformats.org/officeDocument/2006/relationships/image" Target="../media/image66.png"/><Relationship Id="rId9" Type="http://schemas.openxmlformats.org/officeDocument/2006/relationships/image" Target="../media/image650.png"/><Relationship Id="rId14" Type="http://schemas.openxmlformats.org/officeDocument/2006/relationships/image" Target="../media/image7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audio" Target="../media/audio4.wav"/><Relationship Id="rId7" Type="http://schemas.openxmlformats.org/officeDocument/2006/relationships/image" Target="../media/image65.png"/><Relationship Id="rId12" Type="http://schemas.openxmlformats.org/officeDocument/2006/relationships/image" Target="../media/image7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0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70.jpeg"/><Relationship Id="rId5" Type="http://schemas.openxmlformats.org/officeDocument/2006/relationships/image" Target="../media/image66.gif"/><Relationship Id="rId10" Type="http://schemas.openxmlformats.org/officeDocument/2006/relationships/image" Target="../media/image69.jpeg"/><Relationship Id="rId4" Type="http://schemas.openxmlformats.org/officeDocument/2006/relationships/image" Target="../media/image3.jpeg"/><Relationship Id="rId9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6" y="3663987"/>
            <a:ext cx="6480216" cy="314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488" y="3663987"/>
            <a:ext cx="5589863" cy="31447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49" y="1448042"/>
            <a:ext cx="3653519" cy="3038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745" y="1429556"/>
            <a:ext cx="4345728" cy="3078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950" y="1448042"/>
            <a:ext cx="3747708" cy="3038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843156" y="412376"/>
            <a:ext cx="109151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সাহিত্য</a:t>
            </a:r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bn-IN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সবাইকে স্বাগত </a:t>
            </a:r>
            <a:endParaRPr lang="en-GB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71" t="-1704" r="31152" b="9101"/>
          <a:stretch/>
        </p:blipFill>
        <p:spPr>
          <a:xfrm>
            <a:off x="1049218" y="-1050520"/>
            <a:ext cx="1423851" cy="18026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6675" y="1599479"/>
            <a:ext cx="7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ভয়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6553" y="2076486"/>
            <a:ext cx="90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সংশয়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9140922" y="1632204"/>
            <a:ext cx="1128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881127" y="1737654"/>
            <a:ext cx="1128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ম্রিয়মাণ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3079 L 0.05443 0.11435 L 0.10391 0.03079 L 0.15691 0.11435 L 0.21003 0.03079 L 0.25977 0.11435 L 0.31289 0.03079 L 0.36224 0.11435 L 0.41576 0.03079 L 0.46888 0.11435 L 0.51823 0.03079 L 0.57136 0.11435 L 0.6211 0.03079 L 0.67422 0.11435 L 0.72722 0.03079 L 0.7767 0.11435 L 0.83034 0.03079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পাছে লোকে কিছু বলে ।। pase loke kisu bole ।। কামিনী রায় ।। আবৃত্তি আইয়ুব ।।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1707" y="299071"/>
            <a:ext cx="6096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267727" y="1050371"/>
            <a:ext cx="3968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কামিনী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51" y="2166340"/>
            <a:ext cx="3670110" cy="720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09" y="2514004"/>
            <a:ext cx="3139712" cy="830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15" y="3010625"/>
            <a:ext cx="4243184" cy="8134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03" y="3470444"/>
            <a:ext cx="3761558" cy="7363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80" y="4407380"/>
            <a:ext cx="3407959" cy="7498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09" y="4890389"/>
            <a:ext cx="2932430" cy="8178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8" y="5424150"/>
            <a:ext cx="3346994" cy="8039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2" y="5944447"/>
            <a:ext cx="3340898" cy="8220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350" y="484600"/>
            <a:ext cx="2822693" cy="8535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933" y="935175"/>
            <a:ext cx="3365284" cy="8535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640" y="1419843"/>
            <a:ext cx="3340898" cy="8535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643" y="2136"/>
            <a:ext cx="3060457" cy="8535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136" y="2163658"/>
            <a:ext cx="3072650" cy="8535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472" y="2578170"/>
            <a:ext cx="2621507" cy="85351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312" y="3002243"/>
            <a:ext cx="3023878" cy="85351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236" y="3447224"/>
            <a:ext cx="3340898" cy="85351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440" y="4340711"/>
            <a:ext cx="2719052" cy="8535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093" y="4791285"/>
            <a:ext cx="3017782" cy="85351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114" y="5321375"/>
            <a:ext cx="3365284" cy="85351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795" y="5811703"/>
            <a:ext cx="3340898" cy="85351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890" y="34031"/>
            <a:ext cx="2627604" cy="85351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870" y="514922"/>
            <a:ext cx="3005588" cy="85351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971" y="997668"/>
            <a:ext cx="3724979" cy="85351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870" y="1491963"/>
            <a:ext cx="3340898" cy="8535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602" y="2213769"/>
            <a:ext cx="2798307" cy="85351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9287" y="2788546"/>
            <a:ext cx="2761727" cy="85351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6845" y="3308067"/>
            <a:ext cx="3468925" cy="85351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584" y="3858259"/>
            <a:ext cx="3340898" cy="85351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597312" y="6518929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96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0"/>
                            </p:stCondLst>
                            <p:childTnLst>
                              <p:par>
                                <p:cTn id="5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0"/>
                            </p:stCondLst>
                            <p:childTnLst>
                              <p:par>
                                <p:cTn id="6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850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1500"/>
                            </p:stCondLst>
                            <p:childTnLst>
                              <p:par>
                                <p:cTn id="7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4500"/>
                            </p:stCondLst>
                            <p:childTnLst>
                              <p:par>
                                <p:cTn id="7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3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7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3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1500"/>
                            </p:stCondLst>
                            <p:childTnLst>
                              <p:par>
                                <p:cTn id="8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3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0"/>
                            </p:stCondLst>
                            <p:childTnLst>
                              <p:par>
                                <p:cTn id="8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3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8500"/>
                            </p:stCondLst>
                            <p:childTnLst>
                              <p:par>
                                <p:cTn id="9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3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2000"/>
                            </p:stCondLst>
                            <p:childTnLst>
                              <p:par>
                                <p:cTn id="9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3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500"/>
                            </p:stCondLst>
                            <p:childTnLst>
                              <p:par>
                                <p:cTn id="9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3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9000"/>
                            </p:stCondLst>
                            <p:childTnLst>
                              <p:par>
                                <p:cTn id="10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3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2500"/>
                            </p:stCondLst>
                            <p:childTnLst>
                              <p:par>
                                <p:cTn id="10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5500"/>
                            </p:stCondLst>
                            <p:childTnLst>
                              <p:par>
                                <p:cTn id="1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8500"/>
                            </p:stCondLst>
                            <p:childTnLst>
                              <p:par>
                                <p:cTn id="1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1500"/>
                            </p:stCondLst>
                            <p:childTnLst>
                              <p:par>
                                <p:cTn id="1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934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3191944" y="268321"/>
            <a:ext cx="4634912" cy="52072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    ৫ মিনিট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1944" y="6440341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1608138"/>
            <a:ext cx="7143750" cy="3714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3111822" y="5621251"/>
            <a:ext cx="6191204" cy="52072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প্রমিত উচ্চারণে পাঠ কর।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2408349" y="281427"/>
            <a:ext cx="5898524" cy="4507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18935" y="1275008"/>
            <a:ext cx="2189414" cy="1171977"/>
          </a:xfrm>
          <a:prstGeom prst="wedgeRoundRectCallout">
            <a:avLst>
              <a:gd name="adj1" fmla="val 83288"/>
              <a:gd name="adj2" fmla="val -14858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সংশয়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1878" y="1642335"/>
            <a:ext cx="1404731" cy="437322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8748" y="1088560"/>
            <a:ext cx="3959181" cy="4012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0057" y="1088560"/>
            <a:ext cx="3924166" cy="39931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ounded Rectangle 15"/>
          <p:cNvSpPr/>
          <p:nvPr/>
        </p:nvSpPr>
        <p:spPr>
          <a:xfrm>
            <a:off x="6218349" y="5288690"/>
            <a:ext cx="2607599" cy="4507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সন্দেহ, দ্বিধা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17488" y="5908194"/>
            <a:ext cx="5392795" cy="6648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সংশয়ে সংকল্প সদা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টলে।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28277" y="6021975"/>
            <a:ext cx="4148245" cy="437322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17914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32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2" grpId="0" animBg="1"/>
      <p:bldP spid="2" grpId="1" animBg="1"/>
      <p:bldP spid="16" grpId="0" animBg="1"/>
      <p:bldP spid="16" grpId="1" animBg="1"/>
      <p:bldP spid="17" grpId="0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854" y="712116"/>
            <a:ext cx="4027599" cy="4027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ular Callout 3"/>
          <p:cNvSpPr/>
          <p:nvPr/>
        </p:nvSpPr>
        <p:spPr>
          <a:xfrm>
            <a:off x="218935" y="1275008"/>
            <a:ext cx="2189414" cy="1171977"/>
          </a:xfrm>
          <a:prstGeom prst="wedgeRoundRectCallout">
            <a:avLst>
              <a:gd name="adj1" fmla="val 83288"/>
              <a:gd name="adj2" fmla="val -14858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আড়ালে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321" y="712116"/>
            <a:ext cx="3330714" cy="4027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4942677" y="5098574"/>
            <a:ext cx="4542416" cy="4507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দৃষ্টির বাহিরে, অন্তরালে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10323" y="5728287"/>
            <a:ext cx="7038408" cy="7122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বালকটি সর্বদা আড়ালে থাকার চেষ্টা করে।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1878" y="1642335"/>
            <a:ext cx="1404731" cy="437322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778547" y="5812753"/>
            <a:ext cx="6491888" cy="437322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240" y="793680"/>
            <a:ext cx="3326149" cy="3842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792" y="793680"/>
            <a:ext cx="5145156" cy="3842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278297" y="1275008"/>
            <a:ext cx="1918019" cy="1171977"/>
          </a:xfrm>
          <a:prstGeom prst="wedgeRoundRectCallout">
            <a:avLst>
              <a:gd name="adj1" fmla="val 83288"/>
              <a:gd name="adj2" fmla="val -14858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শুভ্র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1879" y="1642334"/>
            <a:ext cx="1205948" cy="517769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942677" y="5098574"/>
            <a:ext cx="4542416" cy="4507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সাদা, পরিষ্কার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10323" y="5728287"/>
            <a:ext cx="7038408" cy="7122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শরৎ-এ শুভ্র মেঘের ভেলা দেখা যায়।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8547" y="5826401"/>
            <a:ext cx="6491888" cy="50616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4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9916" y="2657840"/>
            <a:ext cx="11502789" cy="290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১। মহৎ</a:t>
            </a:r>
            <a:r>
              <a:rPr kumimoji="0" lang="bn-IN" sz="4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কাজ করার জন্য কোনটিকে উপেক্ষা করা উচিৎ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kumimoji="0" lang="en-US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     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সংশয় </a:t>
            </a:r>
            <a:r>
              <a:rPr kumimoji="0" lang="bn-IN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     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সংকল্প</a:t>
            </a:r>
            <a:r>
              <a:rPr kumimoji="0" lang="bn-IN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     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দৃঢ়তা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   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অনুপ্রেরণা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3873353" y="934869"/>
                <a:ext cx="4023641" cy="68768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সঠিক উত্তরে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দাও। </a:t>
                </a:r>
                <a:endPara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3353" y="934869"/>
                <a:ext cx="4023641" cy="687689"/>
              </a:xfrm>
              <a:prstGeom prst="rect">
                <a:avLst/>
              </a:prstGeom>
              <a:blipFill rotWithShape="0">
                <a:blip r:embed="rId4"/>
                <a:stretch>
                  <a:fillRect l="-4381" t="-4348" b="-3391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2778413" y="185036"/>
            <a:ext cx="7384490" cy="470056"/>
          </a:xfrm>
          <a:prstGeom prst="roundRect">
            <a:avLst/>
          </a:prstGeom>
          <a:noFill/>
          <a:ln w="38100">
            <a:solidFill>
              <a:srgbClr val="4D0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                        ৩ মিনিট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91" y="508305"/>
            <a:ext cx="1645310" cy="14201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Oval 10"/>
          <p:cNvSpPr/>
          <p:nvPr/>
        </p:nvSpPr>
        <p:spPr>
          <a:xfrm>
            <a:off x="962166" y="5090512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962166" y="4557476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962167" y="4024440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962167" y="3478325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987006" y="3510951"/>
            <a:ext cx="292961" cy="273497"/>
          </a:xfrm>
          <a:prstGeom prst="ellipse">
            <a:avLst/>
          </a:prstGeom>
          <a:solidFill>
            <a:srgbClr val="2AF25A"/>
          </a:solidFill>
          <a:ln>
            <a:solidFill>
              <a:srgbClr val="2AF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547794" y="6162737"/>
            <a:ext cx="3325559" cy="472420"/>
          </a:xfrm>
          <a:prstGeom prst="roundRect">
            <a:avLst/>
          </a:prstGeom>
          <a:solidFill>
            <a:srgbClr val="2AF25A"/>
          </a:solidFill>
          <a:ln>
            <a:solidFill>
              <a:srgbClr val="2AF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60687" y="4010226"/>
            <a:ext cx="345603" cy="34289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60687" y="4563629"/>
            <a:ext cx="345603" cy="34289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60686" y="5096665"/>
            <a:ext cx="345603" cy="34289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94123" y="3616657"/>
            <a:ext cx="7348582" cy="2088107"/>
          </a:xfrm>
          <a:prstGeom prst="rect">
            <a:avLst/>
          </a:prstGeom>
          <a:solidFill>
            <a:srgbClr val="2AF25A"/>
          </a:solidFill>
          <a:ln w="762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মহৎ কাজ করার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 সংকল্প,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দৃঢ়তা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অনুপ্রেরণা</a:t>
            </a:r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কোনটিকেই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উপেক্ষা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হয় না বরং সংশয় কে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উপেক্ষা করতে হয়। তাই সঠিক উত্তর- ক 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Pair work for language and literacy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9427" y="671598"/>
            <a:ext cx="2362200" cy="16437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312250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20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31059" y="95897"/>
            <a:ext cx="1150278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আর্তের পাশে দাড়াতে গিয়েও কেউ কেউ কেন উপেক্ষা করে চলে যান? 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সহযোগিতার ভয়ে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সমালোচনার ভয়ে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960685" y="2472565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962166" y="1939529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960682" y="1407258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960682" y="845983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973750" y="2497645"/>
            <a:ext cx="292961" cy="273497"/>
          </a:xfrm>
          <a:prstGeom prst="ellipse">
            <a:avLst/>
          </a:prstGeom>
          <a:solidFill>
            <a:srgbClr val="2AF25A"/>
          </a:solidFill>
          <a:ln>
            <a:solidFill>
              <a:srgbClr val="2AF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ounded Rectangle 39"/>
          <p:cNvSpPr/>
          <p:nvPr/>
        </p:nvSpPr>
        <p:spPr>
          <a:xfrm>
            <a:off x="281170" y="2912218"/>
            <a:ext cx="3454162" cy="472420"/>
          </a:xfrm>
          <a:prstGeom prst="roundRect">
            <a:avLst/>
          </a:prstGeom>
          <a:solidFill>
            <a:srgbClr val="2AF25A"/>
          </a:solidFill>
          <a:ln>
            <a:solidFill>
              <a:srgbClr val="2AF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/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960687" y="1392279"/>
            <a:ext cx="345603" cy="34289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60687" y="1945682"/>
            <a:ext cx="345603" cy="34289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960682" y="838876"/>
            <a:ext cx="345603" cy="34289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967785" y="982229"/>
            <a:ext cx="6920194" cy="2190880"/>
          </a:xfrm>
          <a:prstGeom prst="rect">
            <a:avLst/>
          </a:prstGeom>
          <a:solidFill>
            <a:srgbClr val="2AF25A"/>
          </a:solidFill>
          <a:ln w="762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ছোট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সহযোগিতার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ভয়ে কেউ আর্তের পাশে না দাঁড়িয়ে চলে যান না বরং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সমালোচনার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ভয়ে।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 সঠিক উত্তর-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  <a:endParaRPr lang="en-GB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43665" y="3357607"/>
            <a:ext cx="1189529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৩।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‘পাছে লোকে কিছু বলে’ কবিতাটি কোন ধরণের অনুপ্রেরণা সৃষ্টিতে গুরুত্বপূর্ণ?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ভয়হীনতা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পরোপকারিতা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সংকোচহীনতা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সাহসিকতা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811653" y="4077609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830001" y="4077609"/>
            <a:ext cx="345603" cy="34289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830002" y="4688217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830001" y="4690149"/>
            <a:ext cx="345603" cy="34289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830001" y="5236716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853774" y="5264976"/>
            <a:ext cx="292961" cy="273497"/>
          </a:xfrm>
          <a:prstGeom prst="ellipse">
            <a:avLst/>
          </a:prstGeom>
          <a:solidFill>
            <a:srgbClr val="2AF25A"/>
          </a:solidFill>
          <a:ln>
            <a:solidFill>
              <a:srgbClr val="2AF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853774" y="5783283"/>
            <a:ext cx="345603" cy="3428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853774" y="5772137"/>
            <a:ext cx="345603" cy="34289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×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81170" y="6177288"/>
            <a:ext cx="3171714" cy="472420"/>
          </a:xfrm>
          <a:prstGeom prst="roundRect">
            <a:avLst/>
          </a:prstGeom>
          <a:solidFill>
            <a:srgbClr val="2AF25A"/>
          </a:solidFill>
          <a:ln>
            <a:solidFill>
              <a:srgbClr val="2AF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120872" y="4245608"/>
            <a:ext cx="7767107" cy="2232268"/>
          </a:xfrm>
          <a:prstGeom prst="rect">
            <a:avLst/>
          </a:prstGeom>
          <a:solidFill>
            <a:srgbClr val="2AF25A"/>
          </a:solidFill>
          <a:ln w="762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ভয়হীনতা, পরোপকারিতা বা সাহসিকতার সাথে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‘পাছে লোকে কিছু বলে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উক্তিটি সম্পৃক্ত নয় বরং  সংকোচহীনতা। 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 সঠিক উত্তর-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9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 animBg="1"/>
      <p:bldP spid="52" grpId="0" animBg="1"/>
      <p:bldP spid="53" grpId="0"/>
      <p:bldP spid="54" grpId="0" animBg="1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696" y="908676"/>
            <a:ext cx="4867841" cy="3952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2778413" y="185036"/>
            <a:ext cx="7384490" cy="470056"/>
          </a:xfrm>
          <a:prstGeom prst="roundRect">
            <a:avLst/>
          </a:prstGeom>
          <a:noFill/>
          <a:ln w="38100">
            <a:solidFill>
              <a:srgbClr val="4D0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কবিতাটির ভাবার্থ বুঝে নেই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0658" y="908676"/>
            <a:ext cx="5281402" cy="3952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145" y="5043339"/>
            <a:ext cx="3267739" cy="13412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316" y="5037242"/>
            <a:ext cx="3767655" cy="13473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460310" y="5172501"/>
            <a:ext cx="2893326" cy="955344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105172" y="5163653"/>
            <a:ext cx="3430900" cy="955344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202" y="370922"/>
            <a:ext cx="4751768" cy="4027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ed Rectangular Callout 13"/>
          <p:cNvSpPr/>
          <p:nvPr/>
        </p:nvSpPr>
        <p:spPr>
          <a:xfrm>
            <a:off x="1406290" y="5017653"/>
            <a:ext cx="4298475" cy="1533272"/>
          </a:xfrm>
          <a:prstGeom prst="wedgeRoundRectCallout">
            <a:avLst>
              <a:gd name="adj1" fmla="val 19083"/>
              <a:gd name="adj2" fmla="val -102196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আড়ালে আড়ালে থাকি, </a:t>
            </a:r>
            <a:b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নীরবে আপনা ঢাকি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69742" y="5205883"/>
            <a:ext cx="3589362" cy="1085733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299" y="370922"/>
            <a:ext cx="2196636" cy="4027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ounded Rectangular Callout 16"/>
          <p:cNvSpPr/>
          <p:nvPr/>
        </p:nvSpPr>
        <p:spPr>
          <a:xfrm>
            <a:off x="6277970" y="5017653"/>
            <a:ext cx="4519685" cy="1533272"/>
          </a:xfrm>
          <a:prstGeom prst="wedgeRoundRectCallout">
            <a:avLst>
              <a:gd name="adj1" fmla="val 19083"/>
              <a:gd name="adj2" fmla="val -102196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সম্মুখে চরণ নাহি চলে, </a:t>
            </a:r>
            <a:b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বলে।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03644" y="5205883"/>
            <a:ext cx="4052814" cy="1085733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8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0" grpId="2" animBg="1"/>
      <p:bldP spid="12" grpId="0" animBg="1"/>
      <p:bldP spid="12" grpId="1" animBg="1"/>
      <p:bldP spid="12" grpId="2" animBg="1"/>
      <p:bldP spid="14" grpId="0" animBg="1"/>
      <p:bldP spid="15" grpId="0" animBg="1"/>
      <p:bldP spid="15" grpId="1" animBg="1"/>
      <p:bldP spid="17" grpId="0" animBg="1"/>
      <p:bldP spid="18" grpId="0" animBg="1"/>
      <p:bldP spid="1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37" y="723189"/>
            <a:ext cx="4724400" cy="3152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924" y="702821"/>
            <a:ext cx="4768384" cy="31731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1037799" y="4758344"/>
            <a:ext cx="4298475" cy="1533272"/>
          </a:xfrm>
          <a:prstGeom prst="wedgeRoundRectCallout">
            <a:avLst>
              <a:gd name="adj1" fmla="val 19083"/>
              <a:gd name="adj2" fmla="val -102196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হৃদয়ে বুদবুদ মতো , </a:t>
            </a:r>
            <a:b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শুভ্র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কত,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1251" y="4946574"/>
            <a:ext cx="3589362" cy="1194919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ular Callout 7"/>
          <p:cNvSpPr/>
          <p:nvPr/>
        </p:nvSpPr>
        <p:spPr>
          <a:xfrm>
            <a:off x="6155140" y="4758344"/>
            <a:ext cx="4555259" cy="1533272"/>
          </a:xfrm>
          <a:prstGeom prst="wedgeRoundRectCallout">
            <a:avLst>
              <a:gd name="adj1" fmla="val 19083"/>
              <a:gd name="adj2" fmla="val -102196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মিশে যায় হৃদয়ের তলে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6290505" y="4946574"/>
            <a:ext cx="3913813" cy="1194919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ular Callout 9"/>
          <p:cNvSpPr/>
          <p:nvPr/>
        </p:nvSpPr>
        <p:spPr>
          <a:xfrm>
            <a:off x="1406290" y="5017653"/>
            <a:ext cx="4298475" cy="1533272"/>
          </a:xfrm>
          <a:prstGeom prst="wedgeRoundRectCallout">
            <a:avLst>
              <a:gd name="adj1" fmla="val 19083"/>
              <a:gd name="adj2" fmla="val -102196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কাঁদে প্রাণ যবে আঁখি</a:t>
            </a:r>
            <a:b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সযতনে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শুষ্ক রাখি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69742" y="5205883"/>
            <a:ext cx="3589362" cy="1126678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695" y="432141"/>
            <a:ext cx="5351275" cy="37304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671" y="432142"/>
            <a:ext cx="5179529" cy="3730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ed Rectangular Callout 13"/>
          <p:cNvSpPr/>
          <p:nvPr/>
        </p:nvSpPr>
        <p:spPr>
          <a:xfrm>
            <a:off x="6881317" y="4990357"/>
            <a:ext cx="4473620" cy="1533272"/>
          </a:xfrm>
          <a:prstGeom prst="wedgeRoundRectCallout">
            <a:avLst>
              <a:gd name="adj1" fmla="val 19083"/>
              <a:gd name="adj2" fmla="val -102196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নিরমল নয়নের জলে,</a:t>
            </a:r>
            <a:b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74006" y="5193654"/>
            <a:ext cx="3686061" cy="1126678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608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1" grpId="0" animBg="1"/>
      <p:bldP spid="11" grpId="1" animBg="1"/>
      <p:bldP spid="14" grpId="0" animBg="1"/>
      <p:bldP spid="15" grpId="0" animBg="1"/>
      <p:bldP spid="1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ular Callout 3"/>
          <p:cNvSpPr/>
          <p:nvPr/>
        </p:nvSpPr>
        <p:spPr>
          <a:xfrm>
            <a:off x="1406290" y="5017653"/>
            <a:ext cx="4298475" cy="1533272"/>
          </a:xfrm>
          <a:prstGeom prst="wedgeRoundRectCallout">
            <a:avLst>
              <a:gd name="adj1" fmla="val 19083"/>
              <a:gd name="adj2" fmla="val -102196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স্নেহের কথা</a:t>
            </a:r>
            <a:b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প্রশমিতে পারে ব্যথা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1379" y="5205883"/>
            <a:ext cx="3807725" cy="1126678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0781" y="399197"/>
            <a:ext cx="4367283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93979" y="399196"/>
            <a:ext cx="5386456" cy="3810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ounded Rectangular Callout 14"/>
          <p:cNvSpPr/>
          <p:nvPr/>
        </p:nvSpPr>
        <p:spPr>
          <a:xfrm>
            <a:off x="6293979" y="4910746"/>
            <a:ext cx="4298475" cy="1533272"/>
          </a:xfrm>
          <a:prstGeom prst="wedgeRoundRectCallout">
            <a:avLst>
              <a:gd name="adj1" fmla="val 19083"/>
              <a:gd name="adj2" fmla="val -102196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 যাই উপেক্ষার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ছলে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28096" y="5098976"/>
            <a:ext cx="3918697" cy="1126678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290" y="459545"/>
            <a:ext cx="5099586" cy="3669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ounded Rectangular Callout 19"/>
          <p:cNvSpPr/>
          <p:nvPr/>
        </p:nvSpPr>
        <p:spPr>
          <a:xfrm>
            <a:off x="1406290" y="5017653"/>
            <a:ext cx="4298475" cy="1533272"/>
          </a:xfrm>
          <a:prstGeom prst="wedgeRoundRectCallout">
            <a:avLst>
              <a:gd name="adj1" fmla="val 19083"/>
              <a:gd name="adj2" fmla="val -102196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মহৎ উদ্দেশ্য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যবে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সাথে মিলে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সবে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51379" y="5205883"/>
            <a:ext cx="3807725" cy="1126678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1232" y="459544"/>
            <a:ext cx="4218296" cy="3669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ounded Rectangular Callout 22"/>
          <p:cNvSpPr/>
          <p:nvPr/>
        </p:nvSpPr>
        <p:spPr>
          <a:xfrm>
            <a:off x="6894964" y="5017653"/>
            <a:ext cx="4787520" cy="1533272"/>
          </a:xfrm>
          <a:prstGeom prst="wedgeRoundRectCallout">
            <a:avLst>
              <a:gd name="adj1" fmla="val 19083"/>
              <a:gd name="adj2" fmla="val -102196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 না মিলিতে সেই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বলে।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54783" y="5205883"/>
            <a:ext cx="4245563" cy="1126678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028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15" grpId="0" animBg="1"/>
      <p:bldP spid="15" grpId="1" animBg="1"/>
      <p:bldP spid="16" grpId="0" animBg="1"/>
      <p:bldP spid="16" grpId="1" animBg="1"/>
      <p:bldP spid="16" grpId="2" animBg="1"/>
      <p:bldP spid="20" grpId="0" animBg="1"/>
      <p:bldP spid="21" grpId="0" animBg="1"/>
      <p:bldP spid="21" grpId="1" animBg="1"/>
      <p:bldP spid="23" grpId="0" animBg="1"/>
      <p:bldP spid="24" grpId="0" animBg="1"/>
      <p:bldP spid="2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659" y="186455"/>
            <a:ext cx="6597375" cy="625386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রাজ্জাক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ধলহরা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পশ্চিমপাড়া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 abdurrazzakmt@gmail.com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Phone number: 01721588402</a:t>
            </a:r>
          </a:p>
        </p:txBody>
      </p:sp>
      <p:sp>
        <p:nvSpPr>
          <p:cNvPr id="7" name="Rectangle 6"/>
          <p:cNvSpPr/>
          <p:nvPr/>
        </p:nvSpPr>
        <p:spPr>
          <a:xfrm>
            <a:off x="7578782" y="186454"/>
            <a:ext cx="4081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41703" y="5186175"/>
            <a:ext cx="3093952" cy="12541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৮ম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314" y="313898"/>
            <a:ext cx="2222445" cy="2809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793" y="832785"/>
            <a:ext cx="3187955" cy="42232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76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4" y="233719"/>
            <a:ext cx="4284259" cy="4284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ular Callout 10"/>
          <p:cNvSpPr/>
          <p:nvPr/>
        </p:nvSpPr>
        <p:spPr>
          <a:xfrm>
            <a:off x="1406290" y="5017653"/>
            <a:ext cx="4298475" cy="1533272"/>
          </a:xfrm>
          <a:prstGeom prst="wedgeRoundRectCallout">
            <a:avLst>
              <a:gd name="adj1" fmla="val 19083"/>
              <a:gd name="adj2" fmla="val -102196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বিধাতা দেছেন প্রাণ</a:t>
            </a:r>
            <a:b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 সদা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ম্রিয়মাণ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51379" y="5205883"/>
            <a:ext cx="3807725" cy="1126678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1311" y="233718"/>
            <a:ext cx="5172501" cy="4284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ounded Rectangular Callout 17"/>
          <p:cNvSpPr/>
          <p:nvPr/>
        </p:nvSpPr>
        <p:spPr>
          <a:xfrm>
            <a:off x="6766320" y="5017653"/>
            <a:ext cx="4298475" cy="1533272"/>
          </a:xfrm>
          <a:prstGeom prst="wedgeRoundRectCallout">
            <a:avLst>
              <a:gd name="adj1" fmla="val 19718"/>
              <a:gd name="adj2" fmla="val -79943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মরে ভীতির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কবলে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বলে।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92119" y="5205883"/>
            <a:ext cx="3927015" cy="1126678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60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8" grpId="0" animBg="1"/>
      <p:bldP spid="20" grpId="0" animBg="1"/>
      <p:bldP spid="2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449" y="1507811"/>
            <a:ext cx="3872516" cy="30890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2043314" y="414261"/>
            <a:ext cx="7179542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৬ মিনিট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642" y="5349508"/>
            <a:ext cx="8823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‘ পাছে লোকে কিছু বলে’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ভাবার্থ ব্যাখ্যা কর।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78836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193359" y="256873"/>
            <a:ext cx="3696236" cy="6697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83513" y="1052947"/>
            <a:ext cx="3584542" cy="987820"/>
            <a:chOff x="1545463" y="2430428"/>
            <a:chExt cx="2253804" cy="24635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Down Arrow 4"/>
                <p:cNvSpPr/>
                <p:nvPr/>
              </p:nvSpPr>
              <p:spPr>
                <a:xfrm>
                  <a:off x="1648495" y="2472744"/>
                  <a:ext cx="2047741" cy="2331076"/>
                </a:xfrm>
                <a:prstGeom prst="downArrow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bn-IN" sz="2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r>
                    <a:rPr lang="bn-IN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সঠিক উত্তরে </a:t>
                  </a:r>
                  <a14:m>
                    <m:oMath xmlns:m="http://schemas.openxmlformats.org/officeDocument/2006/math"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√</m:t>
                      </m:r>
                    </m:oMath>
                  </a14:m>
                  <a:r>
                    <a:rPr lang="bn-IN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চিহ্ন দাও </a:t>
                  </a:r>
                  <a:endParaRPr lang="en-GB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0" name="Down Arrow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8495" y="2472744"/>
                  <a:ext cx="2047741" cy="2331076"/>
                </a:xfrm>
                <a:prstGeom prst="downArrow">
                  <a:avLst/>
                </a:prstGeom>
                <a:blipFill rotWithShape="0">
                  <a:blip r:embed="rId5"/>
                  <a:stretch>
                    <a:fillRect b="-9756"/>
                  </a:stretch>
                </a:blipFill>
                <a:ln w="57150">
                  <a:solidFill>
                    <a:schemeClr val="bg2">
                      <a:lumMod val="25000"/>
                      <a:lumOff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Down Arrow 5"/>
            <p:cNvSpPr/>
            <p:nvPr/>
          </p:nvSpPr>
          <p:spPr>
            <a:xfrm>
              <a:off x="1545463" y="2430428"/>
              <a:ext cx="2253804" cy="2463544"/>
            </a:xfrm>
            <a:prstGeom prst="downArrow">
              <a:avLst>
                <a:gd name="adj1" fmla="val 50000"/>
                <a:gd name="adj2" fmla="val 51714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801240" y="2435822"/>
            <a:ext cx="3425377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১৮৬৪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3046" y="1568535"/>
            <a:ext cx="5780633" cy="5394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কত সালে জন্ম গ্রহন করেন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60312" y="2522533"/>
                <a:ext cx="2886105" cy="68447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(</a:t>
                </a:r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r>
                      <a:rPr lang="bn-IN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১৮</m:t>
                    </m:r>
                    <m:r>
                      <a:rPr lang="bn-IN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৫৭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312" y="2522533"/>
                <a:ext cx="2886105" cy="684472"/>
              </a:xfrm>
              <a:prstGeom prst="rect">
                <a:avLst/>
              </a:prstGeom>
              <a:blipFill rotWithShape="0">
                <a:blip r:embed="rId6"/>
                <a:stretch>
                  <a:fillRect r="-2720" b="-2222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801240" y="3258893"/>
            <a:ext cx="3425377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১৯৫৭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8143" y="3395437"/>
            <a:ext cx="2938274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(গ)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১৯৬৪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1960312" y="3423119"/>
                <a:ext cx="743914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312" y="3423119"/>
                <a:ext cx="743914" cy="56270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6889595" y="2502296"/>
                <a:ext cx="1275274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     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595" y="2502296"/>
                <a:ext cx="1275274" cy="562708"/>
              </a:xfrm>
              <a:prstGeom prst="roundRect">
                <a:avLst/>
              </a:prstGeom>
              <a:blipFill rotWithShape="0">
                <a:blip r:embed="rId8"/>
                <a:stretch>
                  <a:fillRect t="-46465" r="-37674" b="-26263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7007110" y="3292005"/>
                <a:ext cx="73250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110" y="3292005"/>
                <a:ext cx="732501" cy="562708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2053073" y="2565937"/>
                <a:ext cx="745536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073" y="2565937"/>
                <a:ext cx="745536" cy="56270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080528" y="4272185"/>
            <a:ext cx="4926378" cy="5666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শুভ্র শব্দটির অর্থ কী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97589" y="4966323"/>
            <a:ext cx="3556390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(খ)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ধুসর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5459" y="5081871"/>
            <a:ext cx="3142320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(ক)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ঘোলাটে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18719" y="5834185"/>
            <a:ext cx="3535260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(ঘ)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তামাটে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3848" y="5823264"/>
            <a:ext cx="3143931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(গ)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6956269" y="5014593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269" y="5014593"/>
                <a:ext cx="569220" cy="56270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6956269" y="5859773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269" y="5859773"/>
                <a:ext cx="569220" cy="562708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1080527" y="5148675"/>
                <a:ext cx="56612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527" y="5148675"/>
                <a:ext cx="566125" cy="562708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977581" y="5896476"/>
                <a:ext cx="124824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১০০%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581" y="5896476"/>
                <a:ext cx="1248241" cy="562708"/>
              </a:xfrm>
              <a:prstGeom prst="roundRect">
                <a:avLst/>
              </a:prstGeom>
              <a:blipFill rotWithShape="0">
                <a:blip r:embed="rId14"/>
                <a:stretch>
                  <a:fillRect t="-46465" r="-5213" b="-25253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403364" y="6584319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18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vinond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vinond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787675" y="927157"/>
            <a:ext cx="3847500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(খ)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প্রমথ চৌধুরী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7956" y="938988"/>
            <a:ext cx="3816903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(ক)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শরৎ চন্দ্র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74599" y="1770061"/>
            <a:ext cx="3817898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(ঘ)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আওয়াল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7956" y="1810867"/>
            <a:ext cx="3816903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(গ)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রবীন্দ্র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598472" y="993631"/>
                <a:ext cx="79388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472" y="993631"/>
                <a:ext cx="793885" cy="56270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6830852" y="967108"/>
                <a:ext cx="736739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 xmlns:m="http://schemas.openxmlformats.org/officeDocument/2006/math">
                    <m:r>
                      <a:rPr lang="bn-IN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IN" sz="3600" dirty="0" smtClean="0"/>
                  <a:t> </a:t>
                </a:r>
                <a:endParaRPr lang="en-GB" sz="36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852" y="967108"/>
                <a:ext cx="736739" cy="562708"/>
              </a:xfrm>
              <a:prstGeom prst="roundRect">
                <a:avLst/>
              </a:prstGeom>
              <a:blipFill rotWithShape="0">
                <a:blip r:embed="rId5"/>
                <a:stretch>
                  <a:fillRect t="-21429" r="-24603" b="-39796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7023312" y="1786086"/>
                <a:ext cx="745017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312" y="1786086"/>
                <a:ext cx="745017" cy="562708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81773" y="220927"/>
            <a:ext cx="6341540" cy="5297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কবির রচনার ধারা শৈলী কী? 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1375044" y="1876305"/>
                <a:ext cx="124074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</a:t>
                </a: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044" y="1876305"/>
                <a:ext cx="1240740" cy="562708"/>
              </a:xfrm>
              <a:prstGeom prst="roundRect">
                <a:avLst/>
              </a:prstGeom>
              <a:blipFill rotWithShape="0">
                <a:blip r:embed="rId7"/>
                <a:stretch>
                  <a:fillRect t="-47959" r="-5742" b="-26531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81774" y="2680012"/>
            <a:ext cx="4157512" cy="4588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ম্রিয়মন অর্থ কী ?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98472" y="3285375"/>
            <a:ext cx="3456388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(ক)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শক্তিমান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1862308" y="3352179"/>
                <a:ext cx="79388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308" y="3352179"/>
                <a:ext cx="793885" cy="56270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7354128" y="3300084"/>
            <a:ext cx="3438369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কাতর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79735" y="4117997"/>
            <a:ext cx="3475126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(গ)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বলবান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33700" y="4117997"/>
            <a:ext cx="3458797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(ঘ)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চন্ডাল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7487205" y="3337559"/>
                <a:ext cx="124824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১০০%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205" y="3337559"/>
                <a:ext cx="1248241" cy="562708"/>
              </a:xfrm>
              <a:prstGeom prst="roundRect">
                <a:avLst/>
              </a:prstGeom>
              <a:blipFill rotWithShape="0">
                <a:blip r:embed="rId9"/>
                <a:stretch>
                  <a:fillRect t="-46465" r="-5213" b="-26263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806436" y="4159052"/>
                <a:ext cx="90563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436" y="4159052"/>
                <a:ext cx="905630" cy="56270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7532692" y="4144313"/>
                <a:ext cx="77180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692" y="4144313"/>
                <a:ext cx="771805" cy="56270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656803" y="4943052"/>
            <a:ext cx="6489586" cy="5254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কবি কোন সালে মৃত্যু বরণ করেন?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2630" y="5791836"/>
            <a:ext cx="2517844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(ক</a:t>
            </a:r>
            <a:r>
              <a:rPr lang="en-GB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১৯৩৪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397142" y="5826167"/>
                <a:ext cx="519319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42" y="5826167"/>
                <a:ext cx="519319" cy="562708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3087355" y="5770713"/>
            <a:ext cx="3326324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১৯৩৩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87675" y="5814241"/>
            <a:ext cx="2505844" cy="6739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(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১৮৩৩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517487" y="5800863"/>
            <a:ext cx="2351806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(ঘ) ১৯৩৫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3138191" y="5837187"/>
                <a:ext cx="124824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১০০%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191" y="5837187"/>
                <a:ext cx="1248241" cy="562708"/>
              </a:xfrm>
              <a:prstGeom prst="roundRect">
                <a:avLst/>
              </a:prstGeom>
              <a:blipFill rotWithShape="0">
                <a:blip r:embed="rId13"/>
                <a:stretch>
                  <a:fillRect t="-47959" r="-5213" b="-26531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6903673" y="5858640"/>
                <a:ext cx="745017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73" y="5858640"/>
                <a:ext cx="745017" cy="562708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>
              <a:xfrm>
                <a:off x="9650277" y="5858640"/>
                <a:ext cx="745017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277" y="5858640"/>
                <a:ext cx="745017" cy="562708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74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vinond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vinond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vinond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378215" y="513710"/>
            <a:ext cx="2902641" cy="5287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বাড়ির কাজ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3592" y="4884999"/>
            <a:ext cx="10664515" cy="11641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‘সংশয়ে সংকল্প সদা টলে’- উক্তিটি ব্যাখ্যা কর। 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https://paloimages.prothom-alo.com/contents/cache/images/400x224x1/uploads/media/2018/09/07/ea01711bd25f9346c2cd0818ff1cd99c-5b9299dcc1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110" y="1551516"/>
            <a:ext cx="4703780" cy="26341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53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950" y="1448042"/>
            <a:ext cx="3747708" cy="3038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49" y="1448042"/>
            <a:ext cx="3653519" cy="3038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745" y="1429556"/>
            <a:ext cx="4345728" cy="3078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936" y="4955949"/>
            <a:ext cx="3350043" cy="1806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942" y="4909310"/>
            <a:ext cx="3344930" cy="18994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067" y="4930400"/>
            <a:ext cx="3415151" cy="18572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7877" y="4909310"/>
            <a:ext cx="2916488" cy="18010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99401" y="490686"/>
            <a:ext cx="9079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ধন্যবাদ-পরবর্তী ক্লাসে দেখা হবে</a:t>
            </a:r>
            <a:endParaRPr lang="en-GB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71" t="-1704" r="31152" b="9101"/>
          <a:stretch/>
        </p:blipFill>
        <p:spPr>
          <a:xfrm>
            <a:off x="1469487" y="-824066"/>
            <a:ext cx="1423851" cy="180267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6090215" y="-43363"/>
            <a:ext cx="6206498" cy="6758848"/>
            <a:chOff x="1126053" y="152400"/>
            <a:chExt cx="6206498" cy="675884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6588" y="152400"/>
              <a:ext cx="1432864" cy="675884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6053" y="152400"/>
              <a:ext cx="2099122" cy="675884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9452" y="152400"/>
              <a:ext cx="1432864" cy="67588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99687" y="152400"/>
              <a:ext cx="1432864" cy="675884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1974365" y="-57463"/>
            <a:ext cx="6543071" cy="6767848"/>
            <a:chOff x="5648929" y="0"/>
            <a:chExt cx="6543071" cy="676784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94140" y="0"/>
              <a:ext cx="2197860" cy="676784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9694" y="0"/>
              <a:ext cx="1457325" cy="676784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8929" y="0"/>
              <a:ext cx="1457325" cy="676784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98809" y="0"/>
              <a:ext cx="1457325" cy="6767848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4496675" y="1599479"/>
            <a:ext cx="7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ভয়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06553" y="2076486"/>
            <a:ext cx="90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সংশয়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9140922" y="1632204"/>
            <a:ext cx="1128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1881127" y="1737654"/>
            <a:ext cx="1128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ম্রিয়মাণ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15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37 L 0.04531 0.10255 L 0.08789 0.0037 L 0.13333 0.10255 L 0.17903 0.0037 L 0.22174 0.10255 L 0.26731 0.0037 L 0.30989 0.10255 L 0.35599 0.0037 L 0.40156 0.10255 L 0.44401 0.0037 L 0.48958 0.10255 L 0.53242 0.0037 L 0.57799 0.10255 L 0.62343 0.0037 L 0.66601 0.10255 L 0.71224 0.0037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12" y="49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99 -0.01736 L -0.50052 -0.00185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26" y="76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1 -0.0037 L 0.47747 -0.00879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1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86499" y="239745"/>
            <a:ext cx="5124160" cy="545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ক্লিপ দেখি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242867"/>
              </p:ext>
            </p:extLst>
          </p:nvPr>
        </p:nvGraphicFramePr>
        <p:xfrm>
          <a:off x="4660005" y="266099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0005" y="2660991"/>
                        <a:ext cx="914400" cy="77152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 w="38100">
                        <a:solidFill>
                          <a:srgbClr val="FF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58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3962" y="133072"/>
            <a:ext cx="5404513" cy="545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দু’টি দেখো এবং চিন্তা করে বলো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0933" y="5670393"/>
            <a:ext cx="5731658" cy="545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 কণিকা বইয়ের একটি কবিতার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2346" y="4994612"/>
            <a:ext cx="8518475" cy="545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ভিডিও ক্লিপের সাথে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দু’টির কী সম্পর্ক রয়েছে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571" y="838984"/>
            <a:ext cx="6953250" cy="3952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8429" y="245039"/>
            <a:ext cx="2106778" cy="4660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952523" y="4994611"/>
            <a:ext cx="4177459" cy="545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নাম 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59213" y="5661531"/>
            <a:ext cx="4121520" cy="545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075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2" grpId="1" animBg="1"/>
      <p:bldP spid="14" grpId="0" animBg="1"/>
      <p:bldP spid="14" grpId="1" animBg="1"/>
      <p:bldP spid="17" grpId="0" animBg="1"/>
      <p:bldP spid="17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79891" y="368885"/>
            <a:ext cx="9062784" cy="6120228"/>
            <a:chOff x="1793967" y="1155216"/>
            <a:chExt cx="8610507" cy="5434214"/>
          </a:xfrm>
        </p:grpSpPr>
        <p:pic>
          <p:nvPicPr>
            <p:cNvPr id="10" name="Picture 2" descr="https://www.nwea.org/blog/content/uploads/2016/01/three-ways-tw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967" y="1155216"/>
              <a:ext cx="8610507" cy="543421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771363" y="1217418"/>
              <a:ext cx="6538828" cy="285099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735" y="1217418"/>
              <a:ext cx="847843" cy="866896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4168602" y="648724"/>
            <a:ext cx="6182139" cy="11429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তোমরা কি অনুমান করতে পেরেছ আজকের পাঠ কী হতে পারে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80038" y="2296902"/>
            <a:ext cx="4797287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পাছে লোকে কিছু বলে 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40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85872" y="362980"/>
            <a:ext cx="3258267" cy="76129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শিখন ফল </a:t>
            </a:r>
            <a:endParaRPr lang="en-GB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6332" y="1316270"/>
            <a:ext cx="1177664" cy="4122675"/>
            <a:chOff x="1169519" y="1786261"/>
            <a:chExt cx="1434638" cy="4122675"/>
          </a:xfrm>
        </p:grpSpPr>
        <p:grpSp>
          <p:nvGrpSpPr>
            <p:cNvPr id="6" name="Group 5"/>
            <p:cNvGrpSpPr/>
            <p:nvPr/>
          </p:nvGrpSpPr>
          <p:grpSpPr>
            <a:xfrm>
              <a:off x="1169519" y="1786261"/>
              <a:ext cx="1434638" cy="4122675"/>
              <a:chOff x="1599649" y="1731270"/>
              <a:chExt cx="1434638" cy="412267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634388" y="1731270"/>
                <a:ext cx="1339403" cy="946598"/>
                <a:chOff x="1788936" y="2606031"/>
                <a:chExt cx="1339403" cy="946598"/>
              </a:xfrm>
            </p:grpSpPr>
            <p:sp>
              <p:nvSpPr>
                <p:cNvPr id="29" name="Down Arrow Callout 28"/>
                <p:cNvSpPr/>
                <p:nvPr/>
              </p:nvSpPr>
              <p:spPr>
                <a:xfrm>
                  <a:off x="1788936" y="2609694"/>
                  <a:ext cx="1339403" cy="942935"/>
                </a:xfrm>
                <a:prstGeom prst="downArrowCallout">
                  <a:avLst>
                    <a:gd name="adj1" fmla="val 32017"/>
                    <a:gd name="adj2" fmla="val 25000"/>
                    <a:gd name="adj3" fmla="val 39035"/>
                    <a:gd name="adj4" fmla="val 64977"/>
                  </a:avLst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71500" indent="-571500" algn="ctr">
                    <a:buFont typeface="Wingdings" panose="05000000000000000000" pitchFamily="2" charset="2"/>
                    <a:buChar char="v"/>
                  </a:pPr>
                  <a:r>
                    <a:rPr lang="bn-IN" sz="36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GB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0" name="Isosceles Triangle 29"/>
                <p:cNvSpPr/>
                <p:nvPr/>
              </p:nvSpPr>
              <p:spPr>
                <a:xfrm>
                  <a:off x="1803184" y="2609694"/>
                  <a:ext cx="584209" cy="562452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Isosceles Triangle 30"/>
                <p:cNvSpPr/>
                <p:nvPr/>
              </p:nvSpPr>
              <p:spPr>
                <a:xfrm>
                  <a:off x="2529882" y="2606031"/>
                  <a:ext cx="584209" cy="562452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Isosceles Triangle 31"/>
                <p:cNvSpPr/>
                <p:nvPr/>
              </p:nvSpPr>
              <p:spPr>
                <a:xfrm rot="10800000">
                  <a:off x="1803185" y="2626237"/>
                  <a:ext cx="455967" cy="413567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Isosceles Triangle 32"/>
                <p:cNvSpPr/>
                <p:nvPr/>
              </p:nvSpPr>
              <p:spPr>
                <a:xfrm rot="10800000">
                  <a:off x="2643873" y="2626237"/>
                  <a:ext cx="455967" cy="413567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599649" y="2453631"/>
                <a:ext cx="1434638" cy="3400314"/>
                <a:chOff x="594170" y="2408350"/>
                <a:chExt cx="1434638" cy="3400314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631057" y="2408350"/>
                  <a:ext cx="1339403" cy="946598"/>
                  <a:chOff x="759853" y="1851705"/>
                  <a:chExt cx="1210614" cy="736949"/>
                </a:xfrm>
              </p:grpSpPr>
              <p:sp>
                <p:nvSpPr>
                  <p:cNvPr id="24" name="Down Arrow Callout 23"/>
                  <p:cNvSpPr/>
                  <p:nvPr/>
                </p:nvSpPr>
                <p:spPr>
                  <a:xfrm>
                    <a:off x="759853" y="1854557"/>
                    <a:ext cx="1210614" cy="734097"/>
                  </a:xfrm>
                  <a:prstGeom prst="downArrowCallout">
                    <a:avLst>
                      <a:gd name="adj1" fmla="val 32017"/>
                      <a:gd name="adj2" fmla="val 25000"/>
                      <a:gd name="adj3" fmla="val 39035"/>
                      <a:gd name="adj4" fmla="val 6497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1.</a:t>
                    </a:r>
                    <a:endParaRPr lang="en-GB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Isosceles Triangle 24"/>
                  <p:cNvSpPr/>
                  <p:nvPr/>
                </p:nvSpPr>
                <p:spPr>
                  <a:xfrm>
                    <a:off x="772731" y="1854557"/>
                    <a:ext cx="528035" cy="43788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" name="Isosceles Triangle 25"/>
                  <p:cNvSpPr/>
                  <p:nvPr/>
                </p:nvSpPr>
                <p:spPr>
                  <a:xfrm>
                    <a:off x="1429554" y="1851705"/>
                    <a:ext cx="528035" cy="43788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" name="Isosceles Triangle 26"/>
                  <p:cNvSpPr/>
                  <p:nvPr/>
                </p:nvSpPr>
                <p:spPr>
                  <a:xfrm rot="10800000">
                    <a:off x="772732" y="1867436"/>
                    <a:ext cx="412124" cy="32197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" name="Isosceles Triangle 27"/>
                  <p:cNvSpPr/>
                  <p:nvPr/>
                </p:nvSpPr>
                <p:spPr>
                  <a:xfrm rot="10800000">
                    <a:off x="1532584" y="1867436"/>
                    <a:ext cx="412124" cy="32197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628909" y="3137104"/>
                  <a:ext cx="1339403" cy="946598"/>
                  <a:chOff x="759853" y="1851705"/>
                  <a:chExt cx="1210614" cy="736949"/>
                </a:xfrm>
              </p:grpSpPr>
              <p:sp>
                <p:nvSpPr>
                  <p:cNvPr id="19" name="Down Arrow Callout 18"/>
                  <p:cNvSpPr/>
                  <p:nvPr/>
                </p:nvSpPr>
                <p:spPr>
                  <a:xfrm>
                    <a:off x="759853" y="1854557"/>
                    <a:ext cx="1210614" cy="734097"/>
                  </a:xfrm>
                  <a:prstGeom prst="downArrowCallout">
                    <a:avLst>
                      <a:gd name="adj1" fmla="val 32017"/>
                      <a:gd name="adj2" fmla="val 25000"/>
                      <a:gd name="adj3" fmla="val 39035"/>
                      <a:gd name="adj4" fmla="val 6497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2.</a:t>
                    </a:r>
                    <a:endParaRPr lang="en-GB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Isosceles Triangle 19"/>
                  <p:cNvSpPr/>
                  <p:nvPr/>
                </p:nvSpPr>
                <p:spPr>
                  <a:xfrm>
                    <a:off x="772731" y="1854557"/>
                    <a:ext cx="528035" cy="43788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" name="Isosceles Triangle 20"/>
                  <p:cNvSpPr/>
                  <p:nvPr/>
                </p:nvSpPr>
                <p:spPr>
                  <a:xfrm>
                    <a:off x="1429554" y="1851705"/>
                    <a:ext cx="528035" cy="43788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" name="Isosceles Triangle 21"/>
                  <p:cNvSpPr/>
                  <p:nvPr/>
                </p:nvSpPr>
                <p:spPr>
                  <a:xfrm rot="10800000">
                    <a:off x="772732" y="1867436"/>
                    <a:ext cx="412124" cy="32197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" name="Isosceles Triangle 22"/>
                  <p:cNvSpPr/>
                  <p:nvPr/>
                </p:nvSpPr>
                <p:spPr>
                  <a:xfrm rot="10800000">
                    <a:off x="1532584" y="1867436"/>
                    <a:ext cx="412124" cy="32197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639640" y="3859296"/>
                  <a:ext cx="1339403" cy="946595"/>
                  <a:chOff x="759853" y="1851706"/>
                  <a:chExt cx="1210614" cy="736947"/>
                </a:xfrm>
              </p:grpSpPr>
              <p:sp>
                <p:nvSpPr>
                  <p:cNvPr id="14" name="Down Arrow Callout 13"/>
                  <p:cNvSpPr/>
                  <p:nvPr/>
                </p:nvSpPr>
                <p:spPr>
                  <a:xfrm>
                    <a:off x="759853" y="1854556"/>
                    <a:ext cx="1210614" cy="734097"/>
                  </a:xfrm>
                  <a:prstGeom prst="downArrowCallout">
                    <a:avLst>
                      <a:gd name="adj1" fmla="val 32017"/>
                      <a:gd name="adj2" fmla="val 0"/>
                      <a:gd name="adj3" fmla="val 39035"/>
                      <a:gd name="adj4" fmla="val 6497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3.</a:t>
                    </a:r>
                    <a:endParaRPr lang="en-GB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Isosceles Triangle 14"/>
                  <p:cNvSpPr/>
                  <p:nvPr/>
                </p:nvSpPr>
                <p:spPr>
                  <a:xfrm>
                    <a:off x="772731" y="1854557"/>
                    <a:ext cx="528035" cy="43788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" name="Isosceles Triangle 15"/>
                  <p:cNvSpPr/>
                  <p:nvPr/>
                </p:nvSpPr>
                <p:spPr>
                  <a:xfrm>
                    <a:off x="1429554" y="1851706"/>
                    <a:ext cx="528035" cy="43788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Isosceles Triangle 16"/>
                  <p:cNvSpPr/>
                  <p:nvPr/>
                </p:nvSpPr>
                <p:spPr>
                  <a:xfrm rot="10800000">
                    <a:off x="772732" y="1867436"/>
                    <a:ext cx="412124" cy="32197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" name="Isosceles Triangle 17"/>
                  <p:cNvSpPr/>
                  <p:nvPr/>
                </p:nvSpPr>
                <p:spPr>
                  <a:xfrm rot="10800000">
                    <a:off x="1532584" y="1867436"/>
                    <a:ext cx="412124" cy="32197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3" name="Rectangle 12"/>
                <p:cNvSpPr/>
                <p:nvPr/>
              </p:nvSpPr>
              <p:spPr>
                <a:xfrm>
                  <a:off x="594170" y="5530848"/>
                  <a:ext cx="1434638" cy="277816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perspectiveRelaxedModerately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7" name="Straight Connector 6"/>
            <p:cNvCxnSpPr/>
            <p:nvPr/>
          </p:nvCxnSpPr>
          <p:spPr>
            <a:xfrm>
              <a:off x="1875631" y="4531190"/>
              <a:ext cx="23983" cy="12467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ounded Rectangle 33"/>
          <p:cNvSpPr/>
          <p:nvPr/>
        </p:nvSpPr>
        <p:spPr>
          <a:xfrm>
            <a:off x="1781448" y="1336476"/>
            <a:ext cx="5765768" cy="54224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GB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787863" y="2058666"/>
            <a:ext cx="5759353" cy="54224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পারবে।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788238" y="2781151"/>
            <a:ext cx="5758979" cy="54224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কবিতাটি পড়তে পারবে।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796032" y="3518953"/>
            <a:ext cx="5751185" cy="54224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ভাবার্থ ব্যাখ্যা করতে পারবে।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2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541487" y="234615"/>
            <a:ext cx="2771335" cy="4923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6128" y="6014026"/>
            <a:ext cx="2654686" cy="4923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কামিনী রায়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747540" y="4415317"/>
            <a:ext cx="3196154" cy="2091078"/>
          </a:xfrm>
          <a:prstGeom prst="roundRect">
            <a:avLst>
              <a:gd name="adj" fmla="val 995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১৮৬৪ সালের অক্টোবর মাসে বরিশালের বাসন্ডা গ্রামে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57574" y="1123729"/>
            <a:ext cx="3036477" cy="1552825"/>
          </a:xfrm>
          <a:prstGeom prst="roundRect">
            <a:avLst>
              <a:gd name="adj" fmla="val 902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ছোটদের জন্য লেখা ‘গুঞ্জন’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07919" y="403832"/>
            <a:ext cx="4092411" cy="3295083"/>
          </a:xfrm>
          <a:prstGeom prst="roundRect">
            <a:avLst>
              <a:gd name="adj" fmla="val 821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১৮৮৬ সালে কলকাতার বেথুন কলেজ থেকে সংস্কৃতে অনার্সসহ বি. এ. পাস করে তিনি ওই কলেজেই অধ্যাপনায় নিযুক্ত হন।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5460" y="164271"/>
            <a:ext cx="3758246" cy="1421885"/>
          </a:xfrm>
          <a:prstGeom prst="roundRect">
            <a:avLst>
              <a:gd name="adj" fmla="val 868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‘আলো ও ছায়া’ এবং ‘মাল্য ও নির্মাল্য’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6301" y="1623447"/>
            <a:ext cx="3545186" cy="3773366"/>
          </a:xfrm>
          <a:prstGeom prst="roundRect">
            <a:avLst>
              <a:gd name="adj" fmla="val 624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 ধারায় রচিত আনন্দ-বেদনার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সহজ-সরল প্রকাশে তাঁর কবিতা তাৎপর্য অর্জন করেছে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 তাঁকে জগত্তারিণী স্বর্ণপদকে ভূষিত করে।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7729" y="5396813"/>
            <a:ext cx="3596990" cy="1222685"/>
          </a:xfrm>
          <a:prstGeom prst="roundRect">
            <a:avLst>
              <a:gd name="adj" fmla="val 10036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১৯৩৩ সালের ২৭শে সেপ্টেম্বর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650617">
            <a:off x="6759111" y="5117937"/>
            <a:ext cx="1754072" cy="737679"/>
          </a:xfrm>
          <a:prstGeom prst="rightArrow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জন্ম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19219126">
            <a:off x="6599784" y="3688027"/>
            <a:ext cx="1745858" cy="778899"/>
          </a:xfrm>
          <a:prstGeom prst="rightArrow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শিক্ষা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16200000">
            <a:off x="5611040" y="2926656"/>
            <a:ext cx="1103480" cy="778899"/>
          </a:xfrm>
          <a:prstGeom prst="rightArrow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Left Arrow 23"/>
          <p:cNvSpPr/>
          <p:nvPr/>
        </p:nvSpPr>
        <p:spPr>
          <a:xfrm rot="3743027">
            <a:off x="3082916" y="2460758"/>
            <a:ext cx="2892831" cy="802987"/>
          </a:xfrm>
          <a:prstGeom prst="leftArrow">
            <a:avLst>
              <a:gd name="adj1" fmla="val 50000"/>
              <a:gd name="adj2" fmla="val 64959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 </a:t>
            </a:r>
            <a:endParaRPr lang="en-GB" sz="2800" dirty="0"/>
          </a:p>
        </p:txBody>
      </p:sp>
      <p:sp>
        <p:nvSpPr>
          <p:cNvPr id="25" name="Left Arrow 24"/>
          <p:cNvSpPr/>
          <p:nvPr/>
        </p:nvSpPr>
        <p:spPr>
          <a:xfrm rot="1526685">
            <a:off x="3735451" y="4166368"/>
            <a:ext cx="1361471" cy="776858"/>
          </a:xfrm>
          <a:prstGeom prst="leftArrow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পুরষ্কার   </a:t>
            </a:r>
            <a:endParaRPr lang="en-GB" sz="2800" dirty="0"/>
          </a:p>
        </p:txBody>
      </p:sp>
      <p:sp>
        <p:nvSpPr>
          <p:cNvPr id="26" name="Left Arrow 25"/>
          <p:cNvSpPr/>
          <p:nvPr/>
        </p:nvSpPr>
        <p:spPr>
          <a:xfrm rot="20368834">
            <a:off x="3728994" y="5238388"/>
            <a:ext cx="1265360" cy="802987"/>
          </a:xfrm>
          <a:prstGeom prst="leftArrow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    </a:t>
            </a:r>
            <a:endParaRPr lang="en-GB" sz="2800" dirty="0"/>
          </a:p>
        </p:txBody>
      </p:sp>
      <p:sp>
        <p:nvSpPr>
          <p:cNvPr id="27" name="Rectangle 26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944" y="3892792"/>
            <a:ext cx="1700126" cy="20865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931437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https://static.wixstatic.com/media/bc95b8_ca3c4cb449474f648952b300a8d65dae~mv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1828" y="1073643"/>
            <a:ext cx="3995320" cy="25839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D4E8B2E-4F62-406A-BCB8-2561B52A8595}"/>
              </a:ext>
            </a:extLst>
          </p:cNvPr>
          <p:cNvSpPr/>
          <p:nvPr/>
        </p:nvSpPr>
        <p:spPr>
          <a:xfrm>
            <a:off x="2161816" y="139222"/>
            <a:ext cx="731233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২ মিনিট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5465" y="4723449"/>
            <a:ext cx="7827179" cy="6439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কবি কামিনী রায়ের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লেখ।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19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6272" y="56270"/>
            <a:ext cx="12070079" cy="675249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4469331" y="380795"/>
            <a:ext cx="2987538" cy="52072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2188" y="6518300"/>
            <a:ext cx="5255413" cy="218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রাজ্জাক,</a:t>
            </a:r>
            <a:r>
              <a:rPr lang="en-GB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 ধলহরা পশ্চিমপাড়া মাধ্যমিক বালিকা বিদ্যালয়, মাগুরা।</a:t>
            </a:r>
            <a:endParaRPr lang="en-GB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https://www.kalerkantho.com/assets/news_images/2014/12/15/08_163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5600" y="1560513"/>
            <a:ext cx="5715000" cy="381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1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FFFF0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1151</Words>
  <Application>Microsoft Office PowerPoint</Application>
  <PresentationFormat>Widescreen</PresentationFormat>
  <Paragraphs>199</Paragraphs>
  <Slides>25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190</cp:revision>
  <dcterms:created xsi:type="dcterms:W3CDTF">2020-10-14T13:40:52Z</dcterms:created>
  <dcterms:modified xsi:type="dcterms:W3CDTF">2020-10-31T13:31:44Z</dcterms:modified>
</cp:coreProperties>
</file>