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1" r:id="rId4"/>
    <p:sldId id="265" r:id="rId5"/>
    <p:sldId id="262" r:id="rId6"/>
    <p:sldId id="272" r:id="rId7"/>
    <p:sldId id="273" r:id="rId8"/>
    <p:sldId id="274" r:id="rId9"/>
    <p:sldId id="275" r:id="rId10"/>
    <p:sldId id="309" r:id="rId11"/>
    <p:sldId id="277" r:id="rId12"/>
    <p:sldId id="278" r:id="rId13"/>
    <p:sldId id="279" r:id="rId14"/>
    <p:sldId id="281" r:id="rId15"/>
    <p:sldId id="307" r:id="rId16"/>
    <p:sldId id="311" r:id="rId17"/>
    <p:sldId id="314" r:id="rId18"/>
    <p:sldId id="308" r:id="rId19"/>
    <p:sldId id="282" r:id="rId20"/>
    <p:sldId id="283" r:id="rId21"/>
    <p:sldId id="284" r:id="rId22"/>
    <p:sldId id="285" r:id="rId23"/>
    <p:sldId id="286" r:id="rId24"/>
    <p:sldId id="287" r:id="rId25"/>
    <p:sldId id="288" r:id="rId26"/>
    <p:sldId id="289" r:id="rId27"/>
    <p:sldId id="290" r:id="rId28"/>
    <p:sldId id="258" r:id="rId29"/>
    <p:sldId id="310" r:id="rId30"/>
    <p:sldId id="313" r:id="rId31"/>
    <p:sldId id="259" r:id="rId32"/>
    <p:sldId id="266" r:id="rId33"/>
    <p:sldId id="267"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a:srgbClr val="FF66FF"/>
    <a:srgbClr val="1D077D"/>
    <a:srgbClr val="FB6B31"/>
    <a:srgbClr val="A91397"/>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97D8C-A89E-4589-AE04-959111F44DD5}" type="datetimeFigureOut">
              <a:rPr lang="en-US" smtClean="0"/>
              <a:t>03-Oct-20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8A07F-FF34-4DBD-BE14-CCAD252DAD35}" type="slidenum">
              <a:rPr lang="en-US" smtClean="0"/>
              <a:t>‹#›</a:t>
            </a:fld>
            <a:endParaRPr lang="en-US"/>
          </a:p>
        </p:txBody>
      </p:sp>
    </p:spTree>
    <p:extLst>
      <p:ext uri="{BB962C8B-B14F-4D97-AF65-F5344CB8AC3E}">
        <p14:creationId xmlns:p14="http://schemas.microsoft.com/office/powerpoint/2010/main" val="397736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4228A7-47F5-4A8B-99CC-98920A7C21CF}" type="datetime9">
              <a:rPr lang="en-US" smtClean="0"/>
              <a:t>03-Oct-20 08:15:09 PM</a:t>
            </a:fld>
            <a:endParaRPr lang="en-US"/>
          </a:p>
        </p:txBody>
      </p:sp>
      <p:sp>
        <p:nvSpPr>
          <p:cNvPr id="5" name="Footer Placeholder 4"/>
          <p:cNvSpPr>
            <a:spLocks noGrp="1"/>
          </p:cNvSpPr>
          <p:nvPr>
            <p:ph type="ftr" sz="quarter" idx="11"/>
          </p:nvPr>
        </p:nvSpPr>
        <p:spPr/>
        <p:txBody>
          <a:bodyPr/>
          <a:lstStyle/>
          <a:p>
            <a:r>
              <a:rPr lang="en-US"/>
              <a:t>Affix</a:t>
            </a:r>
          </a:p>
        </p:txBody>
      </p:sp>
      <p:sp>
        <p:nvSpPr>
          <p:cNvPr id="6" name="Slide Number Placeholder 5"/>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1588012393"/>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06B39E-184E-4E73-9C13-5BE19407F2B3}" type="datetime9">
              <a:rPr lang="en-US" smtClean="0"/>
              <a:t>03-Oct-20 08:15:09 PM</a:t>
            </a:fld>
            <a:endParaRPr lang="en-US"/>
          </a:p>
        </p:txBody>
      </p:sp>
      <p:sp>
        <p:nvSpPr>
          <p:cNvPr id="5" name="Footer Placeholder 4"/>
          <p:cNvSpPr>
            <a:spLocks noGrp="1"/>
          </p:cNvSpPr>
          <p:nvPr>
            <p:ph type="ftr" sz="quarter" idx="11"/>
          </p:nvPr>
        </p:nvSpPr>
        <p:spPr/>
        <p:txBody>
          <a:bodyPr/>
          <a:lstStyle/>
          <a:p>
            <a:r>
              <a:rPr lang="en-US"/>
              <a:t>Affix</a:t>
            </a:r>
          </a:p>
        </p:txBody>
      </p:sp>
      <p:sp>
        <p:nvSpPr>
          <p:cNvPr id="6" name="Slide Number Placeholder 5"/>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1295746008"/>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2A1927-13A1-4928-AAA1-A5680551966D}" type="datetime9">
              <a:rPr lang="en-US" smtClean="0"/>
              <a:t>03-Oct-20 08:15:09 PM</a:t>
            </a:fld>
            <a:endParaRPr lang="en-US"/>
          </a:p>
        </p:txBody>
      </p:sp>
      <p:sp>
        <p:nvSpPr>
          <p:cNvPr id="5" name="Footer Placeholder 4"/>
          <p:cNvSpPr>
            <a:spLocks noGrp="1"/>
          </p:cNvSpPr>
          <p:nvPr>
            <p:ph type="ftr" sz="quarter" idx="11"/>
          </p:nvPr>
        </p:nvSpPr>
        <p:spPr/>
        <p:txBody>
          <a:bodyPr/>
          <a:lstStyle/>
          <a:p>
            <a:r>
              <a:rPr lang="en-US"/>
              <a:t>Affix</a:t>
            </a:r>
          </a:p>
        </p:txBody>
      </p:sp>
      <p:sp>
        <p:nvSpPr>
          <p:cNvPr id="6" name="Slide Number Placeholder 5"/>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691128782"/>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06851-5DB9-4F5D-B836-D20417651014}" type="datetime9">
              <a:rPr lang="en-US" smtClean="0"/>
              <a:t>03-Oct-20 08:15:09 PM</a:t>
            </a:fld>
            <a:endParaRPr lang="en-US"/>
          </a:p>
        </p:txBody>
      </p:sp>
      <p:sp>
        <p:nvSpPr>
          <p:cNvPr id="5" name="Footer Placeholder 4"/>
          <p:cNvSpPr>
            <a:spLocks noGrp="1"/>
          </p:cNvSpPr>
          <p:nvPr>
            <p:ph type="ftr" sz="quarter" idx="11"/>
          </p:nvPr>
        </p:nvSpPr>
        <p:spPr/>
        <p:txBody>
          <a:bodyPr/>
          <a:lstStyle/>
          <a:p>
            <a:r>
              <a:rPr lang="en-US"/>
              <a:t>Affix</a:t>
            </a:r>
          </a:p>
        </p:txBody>
      </p:sp>
      <p:sp>
        <p:nvSpPr>
          <p:cNvPr id="6" name="Slide Number Placeholder 5"/>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313047992"/>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BF5E7-3D90-4692-9F1C-3A37AB93CD5A}" type="datetime9">
              <a:rPr lang="en-US" smtClean="0"/>
              <a:t>03-Oct-20 08:15:09 PM</a:t>
            </a:fld>
            <a:endParaRPr lang="en-US"/>
          </a:p>
        </p:txBody>
      </p:sp>
      <p:sp>
        <p:nvSpPr>
          <p:cNvPr id="5" name="Footer Placeholder 4"/>
          <p:cNvSpPr>
            <a:spLocks noGrp="1"/>
          </p:cNvSpPr>
          <p:nvPr>
            <p:ph type="ftr" sz="quarter" idx="11"/>
          </p:nvPr>
        </p:nvSpPr>
        <p:spPr/>
        <p:txBody>
          <a:bodyPr/>
          <a:lstStyle/>
          <a:p>
            <a:r>
              <a:rPr lang="en-US"/>
              <a:t>Affix</a:t>
            </a:r>
          </a:p>
        </p:txBody>
      </p:sp>
      <p:sp>
        <p:nvSpPr>
          <p:cNvPr id="6" name="Slide Number Placeholder 5"/>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2570040002"/>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A60AD-9482-4C56-866A-EE00203A93B4}" type="datetime9">
              <a:rPr lang="en-US" smtClean="0"/>
              <a:t>03-Oct-20 08:15:09 PM</a:t>
            </a:fld>
            <a:endParaRPr lang="en-US"/>
          </a:p>
        </p:txBody>
      </p:sp>
      <p:sp>
        <p:nvSpPr>
          <p:cNvPr id="6" name="Footer Placeholder 5"/>
          <p:cNvSpPr>
            <a:spLocks noGrp="1"/>
          </p:cNvSpPr>
          <p:nvPr>
            <p:ph type="ftr" sz="quarter" idx="11"/>
          </p:nvPr>
        </p:nvSpPr>
        <p:spPr/>
        <p:txBody>
          <a:bodyPr/>
          <a:lstStyle/>
          <a:p>
            <a:r>
              <a:rPr lang="en-US"/>
              <a:t>Affix</a:t>
            </a:r>
          </a:p>
        </p:txBody>
      </p:sp>
      <p:sp>
        <p:nvSpPr>
          <p:cNvPr id="7" name="Slide Number Placeholder 6"/>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3861801112"/>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A26778-D038-4FF2-9E21-6774F6110F8F}" type="datetime9">
              <a:rPr lang="en-US" smtClean="0"/>
              <a:t>03-Oct-20 08:15:09 PM</a:t>
            </a:fld>
            <a:endParaRPr lang="en-US"/>
          </a:p>
        </p:txBody>
      </p:sp>
      <p:sp>
        <p:nvSpPr>
          <p:cNvPr id="8" name="Footer Placeholder 7"/>
          <p:cNvSpPr>
            <a:spLocks noGrp="1"/>
          </p:cNvSpPr>
          <p:nvPr>
            <p:ph type="ftr" sz="quarter" idx="11"/>
          </p:nvPr>
        </p:nvSpPr>
        <p:spPr/>
        <p:txBody>
          <a:bodyPr/>
          <a:lstStyle/>
          <a:p>
            <a:r>
              <a:rPr lang="en-US"/>
              <a:t>Affix</a:t>
            </a:r>
          </a:p>
        </p:txBody>
      </p:sp>
      <p:sp>
        <p:nvSpPr>
          <p:cNvPr id="9" name="Slide Number Placeholder 8"/>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1101815718"/>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8FD1450F-23CE-4E50-821C-77416691B192}" type="datetime9">
              <a:rPr lang="en-US" smtClean="0"/>
              <a:t>03-Oct-20 08:15:09 PM</a:t>
            </a:fld>
            <a:endParaRPr lang="en-US"/>
          </a:p>
        </p:txBody>
      </p:sp>
      <p:sp>
        <p:nvSpPr>
          <p:cNvPr id="4" name="Footer Placeholder 3"/>
          <p:cNvSpPr>
            <a:spLocks noGrp="1"/>
          </p:cNvSpPr>
          <p:nvPr>
            <p:ph type="ftr" sz="quarter" idx="11"/>
          </p:nvPr>
        </p:nvSpPr>
        <p:spPr/>
        <p:txBody>
          <a:bodyPr/>
          <a:lstStyle/>
          <a:p>
            <a:r>
              <a:rPr lang="en-US"/>
              <a:t>Affix</a:t>
            </a:r>
          </a:p>
        </p:txBody>
      </p:sp>
      <p:sp>
        <p:nvSpPr>
          <p:cNvPr id="5" name="Slide Number Placeholder 4"/>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859056400"/>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74674"/>
            <a:ext cx="2597331" cy="328478"/>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sz="1200" b="1"/>
            </a:lvl1pPr>
          </a:lstStyle>
          <a:p>
            <a:fld id="{D05D9661-390D-44D5-9E76-2D6AEA0E8708}" type="datetime9">
              <a:rPr lang="en-US" smtClean="0"/>
              <a:t>03-Oct-20 08:15:09 PM</a:t>
            </a:fld>
            <a:endParaRPr lang="en-US"/>
          </a:p>
        </p:txBody>
      </p:sp>
      <p:sp>
        <p:nvSpPr>
          <p:cNvPr id="3" name="Footer Placeholder 2"/>
          <p:cNvSpPr>
            <a:spLocks noGrp="1"/>
          </p:cNvSpPr>
          <p:nvPr>
            <p:ph type="ftr" sz="quarter" idx="11"/>
          </p:nvPr>
        </p:nvSpPr>
        <p:spPr/>
        <p:txBody>
          <a:bodyPr/>
          <a:lstStyle/>
          <a:p>
            <a:r>
              <a:rPr lang="en-US"/>
              <a:t>Affix</a:t>
            </a:r>
          </a:p>
        </p:txBody>
      </p:sp>
      <p:sp>
        <p:nvSpPr>
          <p:cNvPr id="4" name="Slide Number Placeholder 3"/>
          <p:cNvSpPr>
            <a:spLocks noGrp="1"/>
          </p:cNvSpPr>
          <p:nvPr>
            <p:ph type="sldNum" sz="quarter" idx="12"/>
          </p:nvPr>
        </p:nvSpPr>
        <p:spPr>
          <a:xfrm>
            <a:off x="10489474" y="6374674"/>
            <a:ext cx="864326" cy="328478"/>
          </a:xfr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sz="1200" b="1"/>
            </a:lvl1pPr>
          </a:lstStyle>
          <a:p>
            <a:fld id="{C7EEC9BA-7523-43B4-8C15-4EDE6B8D7F05}" type="slidenum">
              <a:rPr lang="en-US" smtClean="0"/>
              <a:pPr/>
              <a:t>‹#›</a:t>
            </a:fld>
            <a:endParaRPr lang="en-US"/>
          </a:p>
        </p:txBody>
      </p:sp>
    </p:spTree>
    <p:extLst>
      <p:ext uri="{BB962C8B-B14F-4D97-AF65-F5344CB8AC3E}">
        <p14:creationId xmlns:p14="http://schemas.microsoft.com/office/powerpoint/2010/main" val="622476784"/>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55EEA3-752B-4A67-A64D-AB893EEF8EDD}" type="datetime9">
              <a:rPr lang="en-US" smtClean="0"/>
              <a:t>03-Oct-20 08:15:09 PM</a:t>
            </a:fld>
            <a:endParaRPr lang="en-US"/>
          </a:p>
        </p:txBody>
      </p:sp>
      <p:sp>
        <p:nvSpPr>
          <p:cNvPr id="6" name="Footer Placeholder 5"/>
          <p:cNvSpPr>
            <a:spLocks noGrp="1"/>
          </p:cNvSpPr>
          <p:nvPr>
            <p:ph type="ftr" sz="quarter" idx="11"/>
          </p:nvPr>
        </p:nvSpPr>
        <p:spPr/>
        <p:txBody>
          <a:bodyPr/>
          <a:lstStyle/>
          <a:p>
            <a:r>
              <a:rPr lang="en-US"/>
              <a:t>Affix</a:t>
            </a:r>
          </a:p>
        </p:txBody>
      </p:sp>
      <p:sp>
        <p:nvSpPr>
          <p:cNvPr id="7" name="Slide Number Placeholder 6"/>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3216035986"/>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052832-3D58-4F41-BA32-B28D763F5985}" type="datetime9">
              <a:rPr lang="en-US" smtClean="0"/>
              <a:t>03-Oct-20 08:15:09 PM</a:t>
            </a:fld>
            <a:endParaRPr lang="en-US"/>
          </a:p>
        </p:txBody>
      </p:sp>
      <p:sp>
        <p:nvSpPr>
          <p:cNvPr id="6" name="Footer Placeholder 5"/>
          <p:cNvSpPr>
            <a:spLocks noGrp="1"/>
          </p:cNvSpPr>
          <p:nvPr>
            <p:ph type="ftr" sz="quarter" idx="11"/>
          </p:nvPr>
        </p:nvSpPr>
        <p:spPr/>
        <p:txBody>
          <a:bodyPr/>
          <a:lstStyle/>
          <a:p>
            <a:r>
              <a:rPr lang="en-US"/>
              <a:t>Affix</a:t>
            </a:r>
          </a:p>
        </p:txBody>
      </p:sp>
      <p:sp>
        <p:nvSpPr>
          <p:cNvPr id="7" name="Slide Number Placeholder 6"/>
          <p:cNvSpPr>
            <a:spLocks noGrp="1"/>
          </p:cNvSpPr>
          <p:nvPr>
            <p:ph type="sldNum" sz="quarter" idx="12"/>
          </p:nvPr>
        </p:nvSpPr>
        <p:spPr/>
        <p:txBody>
          <a:bodyPr/>
          <a:lstStyle/>
          <a:p>
            <a:fld id="{C7EEC9BA-7523-43B4-8C15-4EDE6B8D7F05}" type="slidenum">
              <a:rPr lang="en-US" smtClean="0"/>
              <a:t>‹#›</a:t>
            </a:fld>
            <a:endParaRPr lang="en-US"/>
          </a:p>
        </p:txBody>
      </p:sp>
    </p:spTree>
    <p:extLst>
      <p:ext uri="{BB962C8B-B14F-4D97-AF65-F5344CB8AC3E}">
        <p14:creationId xmlns:p14="http://schemas.microsoft.com/office/powerpoint/2010/main" val="2521301911"/>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rgbClr val="FB6B31">
                <a:alpha val="45882"/>
              </a:srgbClr>
            </a:gs>
            <a:gs pos="9000">
              <a:schemeClr val="accent4">
                <a:lumMod val="40000"/>
                <a:lumOff val="60000"/>
              </a:schemeClr>
            </a:gs>
            <a:gs pos="52000">
              <a:srgbClr val="FF66FF">
                <a:alpha val="84706"/>
              </a:srgbClr>
            </a:gs>
            <a:gs pos="74000">
              <a:schemeClr val="accent6">
                <a:lumMod val="60000"/>
                <a:lumOff val="40000"/>
              </a:schemeClr>
            </a:gs>
            <a:gs pos="95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2331" y="6447791"/>
            <a:ext cx="2965269" cy="365125"/>
          </a:xfrm>
          <a:prstGeom prst="rect">
            <a:avLst/>
          </a:prstGeom>
        </p:spPr>
        <p:txBody>
          <a:bodyPr vert="horz" lIns="91440" tIns="45720" rIns="91440" bIns="45720" rtlCol="0" anchor="ctr"/>
          <a:lstStyle>
            <a:lvl1pPr algn="ctr">
              <a:defRPr sz="1200" b="1">
                <a:solidFill>
                  <a:srgbClr val="0000CC"/>
                </a:solidFill>
                <a:latin typeface="Times New Roman" panose="02020603050405020304" pitchFamily="18" charset="0"/>
                <a:cs typeface="Times New Roman" panose="02020603050405020304" pitchFamily="18" charset="0"/>
              </a:defRPr>
            </a:lvl1pPr>
          </a:lstStyle>
          <a:p>
            <a:fld id="{F30978C1-24F1-4F3E-BF5E-AE8C34262707}" type="datetime9">
              <a:rPr lang="en-US" smtClean="0"/>
              <a:pPr/>
              <a:t>03-Oct-20 08:23:39 PM</a:t>
            </a:fld>
            <a:endParaRPr lang="en-US" b="1"/>
          </a:p>
        </p:txBody>
      </p:sp>
      <p:sp>
        <p:nvSpPr>
          <p:cNvPr id="5" name="Footer Placeholder 4"/>
          <p:cNvSpPr>
            <a:spLocks noGrp="1"/>
          </p:cNvSpPr>
          <p:nvPr>
            <p:ph type="ftr" sz="quarter" idx="3"/>
          </p:nvPr>
        </p:nvSpPr>
        <p:spPr>
          <a:xfrm>
            <a:off x="5394960" y="20848"/>
            <a:ext cx="1750423" cy="331850"/>
          </a:xfrm>
          <a:prstGeom prst="rect">
            <a:avLst/>
          </a:prstGeom>
          <a:solidFill>
            <a:srgbClr val="FF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lstStyle>
            <a:lvl1pPr algn="ctr">
              <a:defRPr sz="1600" b="1">
                <a:solidFill>
                  <a:srgbClr val="0000CC"/>
                </a:solidFill>
                <a:latin typeface="Times New Roman" panose="02020603050405020304" pitchFamily="18" charset="0"/>
                <a:cs typeface="Times New Roman" panose="02020603050405020304" pitchFamily="18" charset="0"/>
              </a:defRPr>
            </a:lvl1pPr>
          </a:lstStyle>
          <a:p>
            <a:r>
              <a:rPr lang="en-US"/>
              <a:t>Affix</a:t>
            </a:r>
            <a:endParaRPr lang="en-US" b="1"/>
          </a:p>
        </p:txBody>
      </p:sp>
      <p:sp>
        <p:nvSpPr>
          <p:cNvPr id="6" name="Slide Number Placeholder 5"/>
          <p:cNvSpPr>
            <a:spLocks noGrp="1"/>
          </p:cNvSpPr>
          <p:nvPr>
            <p:ph type="sldNum" sz="quarter" idx="4"/>
          </p:nvPr>
        </p:nvSpPr>
        <p:spPr>
          <a:xfrm>
            <a:off x="10543765" y="6447791"/>
            <a:ext cx="810033" cy="365125"/>
          </a:xfrm>
          <a:prstGeom prst="rect">
            <a:avLst/>
          </a:prstGeom>
        </p:spPr>
        <p:txBody>
          <a:bodyPr vert="horz" lIns="91440" tIns="45720" rIns="91440" bIns="45720" rtlCol="0" anchor="ctr"/>
          <a:lstStyle>
            <a:lvl1pPr algn="ctr">
              <a:defRPr sz="1200" b="1">
                <a:solidFill>
                  <a:srgbClr val="0000CC"/>
                </a:solidFill>
                <a:latin typeface="Times New Roman" panose="02020603050405020304" pitchFamily="18" charset="0"/>
                <a:cs typeface="Times New Roman" panose="02020603050405020304" pitchFamily="18" charset="0"/>
              </a:defRPr>
            </a:lvl1pPr>
          </a:lstStyle>
          <a:p>
            <a:pPr algn="ctr"/>
            <a:fld id="{C7EEC9BA-7523-43B4-8C15-4EDE6B8D7F05}" type="slidenum">
              <a:rPr lang="en-US" smtClean="0"/>
              <a:pPr/>
              <a:t>‹#›</a:t>
            </a:fld>
            <a:endParaRPr lang="en-US"/>
          </a:p>
        </p:txBody>
      </p:sp>
      <p:pic>
        <p:nvPicPr>
          <p:cNvPr id="8" name="Picture 7">
            <a:extLst>
              <a:ext uri="{FF2B5EF4-FFF2-40B4-BE49-F238E27FC236}">
                <a16:creationId xmlns:a16="http://schemas.microsoft.com/office/drawing/2014/main" id="{EFD0C8B3-9F9E-47BE-9B47-92E3697857A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53800" y="11274"/>
            <a:ext cx="810033" cy="925191"/>
          </a:xfrm>
          <a:prstGeom prst="ellipse">
            <a:avLst/>
          </a:prstGeom>
          <a:ln>
            <a:noFill/>
          </a:ln>
          <a:effectLst>
            <a:softEdge rad="112500"/>
          </a:effectLst>
        </p:spPr>
      </p:pic>
      <p:sp>
        <p:nvSpPr>
          <p:cNvPr id="7" name="TextBox 6">
            <a:extLst>
              <a:ext uri="{FF2B5EF4-FFF2-40B4-BE49-F238E27FC236}">
                <a16:creationId xmlns:a16="http://schemas.microsoft.com/office/drawing/2014/main" id="{16606039-5362-48BA-8094-5673C5F736F6}"/>
              </a:ext>
            </a:extLst>
          </p:cNvPr>
          <p:cNvSpPr txBox="1"/>
          <p:nvPr userDrawn="1"/>
        </p:nvSpPr>
        <p:spPr>
          <a:xfrm>
            <a:off x="4781008" y="6453053"/>
            <a:ext cx="3555271" cy="338554"/>
          </a:xfrm>
          <a:prstGeom prst="rect">
            <a:avLst/>
          </a:prstGeom>
          <a:solidFill>
            <a:srgbClr val="8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uttam01712310595@gmail.com</a:t>
            </a:r>
          </a:p>
        </p:txBody>
      </p:sp>
    </p:spTree>
    <p:extLst>
      <p:ext uri="{BB962C8B-B14F-4D97-AF65-F5344CB8AC3E}">
        <p14:creationId xmlns:p14="http://schemas.microsoft.com/office/powerpoint/2010/main" val="375327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uttam01712310595@gmail.com"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B6B31">
                <a:alpha val="45882"/>
              </a:srgbClr>
            </a:gs>
            <a:gs pos="9000">
              <a:schemeClr val="accent4">
                <a:lumMod val="40000"/>
                <a:lumOff val="60000"/>
              </a:schemeClr>
            </a:gs>
            <a:gs pos="52000">
              <a:srgbClr val="FF66FF">
                <a:alpha val="84706"/>
              </a:srgbClr>
            </a:gs>
            <a:gs pos="74000">
              <a:schemeClr val="accent6">
                <a:lumMod val="60000"/>
                <a:lumOff val="40000"/>
              </a:schemeClr>
            </a:gs>
            <a:gs pos="9500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9" y="690673"/>
            <a:ext cx="4656163" cy="5216304"/>
          </a:xfrm>
          <a:prstGeom prst="rect">
            <a:avLst/>
          </a:prstGeom>
        </p:spPr>
      </p:pic>
      <p:sp>
        <p:nvSpPr>
          <p:cNvPr id="3" name="TextBox 2"/>
          <p:cNvSpPr txBox="1"/>
          <p:nvPr/>
        </p:nvSpPr>
        <p:spPr>
          <a:xfrm>
            <a:off x="5613009" y="690673"/>
            <a:ext cx="5740792" cy="5139869"/>
          </a:xfrm>
          <a:prstGeom prst="rect">
            <a:avLst/>
          </a:prstGeom>
          <a:noFill/>
        </p:spPr>
        <p:txBody>
          <a:bodyPr wrap="square" rtlCol="0">
            <a:spAutoFit/>
          </a:bodyPr>
          <a:lstStyle/>
          <a:p>
            <a:pPr algn="ctr"/>
            <a:r>
              <a:rPr lang="en-US" sz="3200" dirty="0">
                <a:solidFill>
                  <a:srgbClr val="7030A0"/>
                </a:solidFill>
                <a:latin typeface="Wide Latin" panose="020A0A07050505020404" pitchFamily="18" charset="0"/>
              </a:rPr>
              <a:t>All</a:t>
            </a:r>
          </a:p>
          <a:p>
            <a:pPr algn="ctr"/>
            <a:r>
              <a:rPr lang="en-US" sz="3200" dirty="0">
                <a:solidFill>
                  <a:srgbClr val="FF0000"/>
                </a:solidFill>
                <a:latin typeface="Wide Latin" panose="020A0A07050505020404" pitchFamily="18" charset="0"/>
              </a:rPr>
              <a:t>of</a:t>
            </a:r>
          </a:p>
          <a:p>
            <a:pPr algn="ctr"/>
            <a:r>
              <a:rPr lang="en-US" sz="3200" dirty="0">
                <a:solidFill>
                  <a:srgbClr val="0000CC"/>
                </a:solidFill>
                <a:latin typeface="Wide Latin" panose="020A0A07050505020404" pitchFamily="18" charset="0"/>
              </a:rPr>
              <a:t>You </a:t>
            </a:r>
          </a:p>
          <a:p>
            <a:pPr algn="ctr"/>
            <a:r>
              <a:rPr lang="en-US" sz="3200" dirty="0">
                <a:solidFill>
                  <a:schemeClr val="accent6">
                    <a:lumMod val="50000"/>
                  </a:schemeClr>
                </a:solidFill>
                <a:latin typeface="Wide Latin" panose="020A0A07050505020404" pitchFamily="18" charset="0"/>
              </a:rPr>
              <a:t>are </a:t>
            </a:r>
          </a:p>
          <a:p>
            <a:pPr algn="ctr"/>
            <a:r>
              <a:rPr lang="en-US" sz="4000" dirty="0">
                <a:solidFill>
                  <a:srgbClr val="1D077D"/>
                </a:solidFill>
                <a:latin typeface="Wide Latin" panose="020A0A07050505020404" pitchFamily="18" charset="0"/>
              </a:rPr>
              <a:t>Welcome</a:t>
            </a:r>
          </a:p>
          <a:p>
            <a:pPr algn="ctr"/>
            <a:r>
              <a:rPr lang="en-US" sz="4000" dirty="0">
                <a:solidFill>
                  <a:schemeClr val="accent2">
                    <a:lumMod val="50000"/>
                  </a:schemeClr>
                </a:solidFill>
                <a:latin typeface="Wide Latin" panose="020A0A07050505020404" pitchFamily="18" charset="0"/>
              </a:rPr>
              <a:t>to</a:t>
            </a:r>
          </a:p>
          <a:p>
            <a:pPr algn="ctr"/>
            <a:r>
              <a:rPr lang="en-US" sz="4000" dirty="0">
                <a:solidFill>
                  <a:schemeClr val="accent6">
                    <a:lumMod val="50000"/>
                  </a:schemeClr>
                </a:solidFill>
                <a:latin typeface="Wide Latin" panose="020A0A07050505020404" pitchFamily="18" charset="0"/>
              </a:rPr>
              <a:t>Attend</a:t>
            </a:r>
          </a:p>
          <a:p>
            <a:pPr algn="ctr"/>
            <a:r>
              <a:rPr lang="en-US" sz="4000" dirty="0">
                <a:solidFill>
                  <a:srgbClr val="1D077D"/>
                </a:solidFill>
                <a:latin typeface="Wide Latin" panose="020A0A07050505020404" pitchFamily="18" charset="0"/>
              </a:rPr>
              <a:t>Multimedia</a:t>
            </a:r>
          </a:p>
          <a:p>
            <a:pPr algn="ctr"/>
            <a:r>
              <a:rPr lang="en-US" sz="4000" dirty="0">
                <a:solidFill>
                  <a:srgbClr val="800000"/>
                </a:solidFill>
                <a:latin typeface="Wide Latin" panose="020A0A07050505020404" pitchFamily="18" charset="0"/>
              </a:rPr>
              <a:t>Class</a:t>
            </a:r>
            <a:r>
              <a:rPr lang="en-US" sz="3200" dirty="0">
                <a:solidFill>
                  <a:srgbClr val="800000"/>
                </a:solidFill>
                <a:latin typeface="Wide Latin" panose="020A0A07050505020404" pitchFamily="18" charset="0"/>
              </a:rPr>
              <a:t> </a:t>
            </a:r>
          </a:p>
        </p:txBody>
      </p:sp>
      <p:sp>
        <p:nvSpPr>
          <p:cNvPr id="4" name="Date Placeholder 3">
            <a:extLst>
              <a:ext uri="{FF2B5EF4-FFF2-40B4-BE49-F238E27FC236}">
                <a16:creationId xmlns:a16="http://schemas.microsoft.com/office/drawing/2014/main" id="{2EFD6387-BE24-4DC9-B502-E86103103F55}"/>
              </a:ext>
            </a:extLst>
          </p:cNvPr>
          <p:cNvSpPr>
            <a:spLocks noGrp="1"/>
          </p:cNvSpPr>
          <p:nvPr>
            <p:ph type="dt" sz="half" idx="10"/>
          </p:nvPr>
        </p:nvSpPr>
        <p:spPr/>
        <p:txBody>
          <a:bodyPr/>
          <a:lstStyle/>
          <a:p>
            <a:fld id="{7CDF7866-1FB8-48CD-B385-88F49285F508}" type="datetime9">
              <a:rPr lang="en-US" smtClean="0"/>
              <a:t>03-Oct-20 08:15:09 PM</a:t>
            </a:fld>
            <a:endParaRPr lang="en-US"/>
          </a:p>
        </p:txBody>
      </p:sp>
      <p:sp>
        <p:nvSpPr>
          <p:cNvPr id="6" name="Slide Number Placeholder 5">
            <a:extLst>
              <a:ext uri="{FF2B5EF4-FFF2-40B4-BE49-F238E27FC236}">
                <a16:creationId xmlns:a16="http://schemas.microsoft.com/office/drawing/2014/main" id="{1A909E73-068F-42C8-9AFC-D3F399F4705E}"/>
              </a:ext>
            </a:extLst>
          </p:cNvPr>
          <p:cNvSpPr>
            <a:spLocks noGrp="1"/>
          </p:cNvSpPr>
          <p:nvPr>
            <p:ph type="sldNum" sz="quarter" idx="12"/>
          </p:nvPr>
        </p:nvSpPr>
        <p:spPr>
          <a:xfrm>
            <a:off x="10489474" y="6487218"/>
            <a:ext cx="864326" cy="328478"/>
          </a:xfrm>
        </p:spPr>
        <p:txBody>
          <a:bodyPr/>
          <a:lstStyle/>
          <a:p>
            <a:fld id="{C7EEC9BA-7523-43B4-8C15-4EDE6B8D7F05}" type="slidenum">
              <a:rPr lang="en-US" smtClean="0"/>
              <a:pPr/>
              <a:t>1</a:t>
            </a:fld>
            <a:endParaRPr lang="en-US"/>
          </a:p>
        </p:txBody>
      </p:sp>
    </p:spTree>
    <p:extLst>
      <p:ext uri="{BB962C8B-B14F-4D97-AF65-F5344CB8AC3E}">
        <p14:creationId xmlns:p14="http://schemas.microsoft.com/office/powerpoint/2010/main" val="28503317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BC2D3F-6CC6-4385-A23D-4CB188153DD9}"/>
              </a:ext>
            </a:extLst>
          </p:cNvPr>
          <p:cNvSpPr txBox="1"/>
          <p:nvPr/>
        </p:nvSpPr>
        <p:spPr>
          <a:xfrm>
            <a:off x="3121152" y="1937592"/>
            <a:ext cx="6608064" cy="1015663"/>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6000" b="1" dirty="0">
                <a:solidFill>
                  <a:srgbClr val="800000"/>
                </a:solidFill>
                <a:latin typeface="Elephant" panose="02020904090505020303" pitchFamily="18" charset="0"/>
                <a:cs typeface="Nikosh" panose="02000000000000000000" pitchFamily="2" charset="0"/>
              </a:rPr>
              <a:t>Prefix</a:t>
            </a:r>
            <a:r>
              <a:rPr lang="en-US" sz="6000" b="1" dirty="0">
                <a:solidFill>
                  <a:srgbClr val="800000"/>
                </a:solidFill>
                <a:latin typeface="Elephant" panose="02020904090505020303" pitchFamily="18" charset="0"/>
                <a:cs typeface="Nikosh" panose="02000000000000000000" pitchFamily="2" charset="0"/>
              </a:rPr>
              <a:t> </a:t>
            </a:r>
            <a:r>
              <a:rPr lang="en-US" sz="6000" b="1" dirty="0">
                <a:solidFill>
                  <a:srgbClr val="800000"/>
                </a:solidFill>
                <a:latin typeface="SutonnyOMJ" panose="01010600010101010101" pitchFamily="2" charset="0"/>
                <a:cs typeface="SutonnyOMJ" panose="01010600010101010101" pitchFamily="2" charset="0"/>
              </a:rPr>
              <a:t>(</a:t>
            </a:r>
            <a:r>
              <a:rPr lang="as-IN" sz="6000" b="1" dirty="0">
                <a:solidFill>
                  <a:srgbClr val="800000"/>
                </a:solidFill>
                <a:latin typeface="SutonnyOMJ" panose="01010600010101010101" pitchFamily="2" charset="0"/>
                <a:cs typeface="SutonnyOMJ" panose="01010600010101010101" pitchFamily="2" charset="0"/>
              </a:rPr>
              <a:t>উ</a:t>
            </a:r>
            <a:r>
              <a:rPr lang="en-US" sz="6000" b="1" dirty="0" err="1">
                <a:solidFill>
                  <a:srgbClr val="800000"/>
                </a:solidFill>
                <a:latin typeface="SutonnyOMJ" panose="01010600010101010101" pitchFamily="2" charset="0"/>
                <a:cs typeface="SutonnyOMJ" panose="01010600010101010101" pitchFamily="2" charset="0"/>
              </a:rPr>
              <a:t>পসর্গ</a:t>
            </a:r>
            <a:r>
              <a:rPr lang="en-US" sz="6000" b="1" dirty="0">
                <a:solidFill>
                  <a:srgbClr val="800000"/>
                </a:solidFill>
                <a:latin typeface="SutonnyOMJ" panose="01010600010101010101" pitchFamily="2" charset="0"/>
                <a:cs typeface="SutonnyOMJ" panose="01010600010101010101" pitchFamily="2" charset="0"/>
              </a:rPr>
              <a:t>)</a:t>
            </a:r>
          </a:p>
        </p:txBody>
      </p:sp>
      <p:pic>
        <p:nvPicPr>
          <p:cNvPr id="4" name="Picture 3">
            <a:extLst>
              <a:ext uri="{FF2B5EF4-FFF2-40B4-BE49-F238E27FC236}">
                <a16:creationId xmlns:a16="http://schemas.microsoft.com/office/drawing/2014/main" id="{4A6E4ACB-BB56-40AC-8E57-0854E411D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152" y="3213116"/>
            <a:ext cx="6644640" cy="2901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ate Placeholder 2">
            <a:extLst>
              <a:ext uri="{FF2B5EF4-FFF2-40B4-BE49-F238E27FC236}">
                <a16:creationId xmlns:a16="http://schemas.microsoft.com/office/drawing/2014/main" id="{F09EA131-1893-4D8E-9E8B-8289776571DE}"/>
              </a:ext>
            </a:extLst>
          </p:cNvPr>
          <p:cNvSpPr>
            <a:spLocks noGrp="1"/>
          </p:cNvSpPr>
          <p:nvPr>
            <p:ph type="dt" sz="half" idx="10"/>
          </p:nvPr>
        </p:nvSpPr>
        <p:spPr/>
        <p:txBody>
          <a:bodyPr/>
          <a:lstStyle/>
          <a:p>
            <a:fld id="{1F673412-D482-4166-8BAF-2FD11727CBCB}" type="datetime9">
              <a:rPr lang="en-US" smtClean="0"/>
              <a:t>03-Oct-20 08:15:09 PM</a:t>
            </a:fld>
            <a:endParaRPr lang="en-US"/>
          </a:p>
        </p:txBody>
      </p:sp>
      <p:sp>
        <p:nvSpPr>
          <p:cNvPr id="5" name="Footer Placeholder 4">
            <a:extLst>
              <a:ext uri="{FF2B5EF4-FFF2-40B4-BE49-F238E27FC236}">
                <a16:creationId xmlns:a16="http://schemas.microsoft.com/office/drawing/2014/main" id="{F990BFD7-20AE-453B-86BA-EA9A1E5F939C}"/>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94DD7E8C-6293-486C-93A7-1831F146406E}"/>
              </a:ext>
            </a:extLst>
          </p:cNvPr>
          <p:cNvSpPr>
            <a:spLocks noGrp="1"/>
          </p:cNvSpPr>
          <p:nvPr>
            <p:ph type="sldNum" sz="quarter" idx="12"/>
          </p:nvPr>
        </p:nvSpPr>
        <p:spPr/>
        <p:txBody>
          <a:bodyPr/>
          <a:lstStyle/>
          <a:p>
            <a:fld id="{C7EEC9BA-7523-43B4-8C15-4EDE6B8D7F05}" type="slidenum">
              <a:rPr lang="en-US" smtClean="0"/>
              <a:t>10</a:t>
            </a:fld>
            <a:endParaRPr lang="en-US"/>
          </a:p>
        </p:txBody>
      </p:sp>
    </p:spTree>
    <p:extLst>
      <p:ext uri="{BB962C8B-B14F-4D97-AF65-F5344CB8AC3E}">
        <p14:creationId xmlns:p14="http://schemas.microsoft.com/office/powerpoint/2010/main" val="42508384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4F856-1980-4FEE-855B-E6F3BFB39BBD}"/>
              </a:ext>
            </a:extLst>
          </p:cNvPr>
          <p:cNvSpPr txBox="1"/>
          <p:nvPr/>
        </p:nvSpPr>
        <p:spPr>
          <a:xfrm>
            <a:off x="1158240" y="865632"/>
            <a:ext cx="10139314" cy="433965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English Prefix:                         </a:t>
            </a:r>
          </a:p>
          <a:p>
            <a:r>
              <a:rPr lang="en-US" sz="2400" b="1" dirty="0">
                <a:latin typeface="Nikosh" panose="02000000000000000000" pitchFamily="2" charset="0"/>
                <a:cs typeface="Nikosh" panose="02000000000000000000" pitchFamily="2" charset="0"/>
              </a:rPr>
              <a:t>A-(</a:t>
            </a:r>
            <a:r>
              <a:rPr lang="en-US" sz="2400" b="1" i="1" dirty="0">
                <a:solidFill>
                  <a:srgbClr val="800000"/>
                </a:solidFill>
                <a:latin typeface="Times New Roman" panose="02020603050405020304" pitchFamily="18" charset="0"/>
                <a:cs typeface="Times New Roman" panose="02020603050405020304" pitchFamily="18" charset="0"/>
              </a:rPr>
              <a:t>Sense- </a:t>
            </a:r>
            <a:r>
              <a:rPr lang="bn-BD" sz="2400" b="1" dirty="0">
                <a:latin typeface="Nikosh" panose="02000000000000000000" pitchFamily="2" charset="0"/>
                <a:cs typeface="Nikosh" panose="02000000000000000000" pitchFamily="2" charset="0"/>
              </a:rPr>
              <a:t>o</a:t>
            </a:r>
            <a:r>
              <a:rPr lang="en-US" sz="2400" b="1" dirty="0">
                <a:latin typeface="Nikosh" panose="02000000000000000000" pitchFamily="2" charset="0"/>
                <a:cs typeface="Nikosh" panose="02000000000000000000" pitchFamily="2" charset="0"/>
              </a:rPr>
              <a:t>n, in);          </a:t>
            </a:r>
            <a:r>
              <a:rPr lang="bn-BD" sz="2400" b="1" dirty="0">
                <a:latin typeface="Nikosh" panose="02000000000000000000" pitchFamily="2" charset="0"/>
                <a:cs typeface="Nikosh" panose="02000000000000000000" pitchFamily="2" charset="0"/>
              </a:rPr>
              <a:t>    </a:t>
            </a:r>
            <a:r>
              <a:rPr lang="en-US" sz="2400" b="1" dirty="0">
                <a:latin typeface="Nikosh" panose="02000000000000000000" pitchFamily="2" charset="0"/>
                <a:cs typeface="Nikosh" panose="02000000000000000000" pitchFamily="2" charset="0"/>
              </a:rPr>
              <a:t>  </a:t>
            </a:r>
            <a:r>
              <a:rPr lang="en-US" sz="2400" dirty="0">
                <a:latin typeface="Nikosh" panose="02000000000000000000" pitchFamily="2" charset="0"/>
                <a:cs typeface="Nikosh" panose="02000000000000000000" pitchFamily="2" charset="0"/>
              </a:rPr>
              <a:t>abed, abroad, ashore, ajar, asleep,…</a:t>
            </a:r>
          </a:p>
          <a:p>
            <a:r>
              <a:rPr lang="en-US" sz="2400" b="1" dirty="0">
                <a:latin typeface="Nikosh" panose="02000000000000000000" pitchFamily="2" charset="0"/>
                <a:cs typeface="Nikosh" panose="02000000000000000000" pitchFamily="2" charset="0"/>
              </a:rPr>
              <a:t>A-(</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out, from);      </a:t>
            </a:r>
            <a:r>
              <a:rPr lang="bn-BD" sz="2400" b="1" dirty="0">
                <a:latin typeface="Nikosh" panose="02000000000000000000" pitchFamily="2" charset="0"/>
                <a:cs typeface="Nikosh" panose="02000000000000000000" pitchFamily="2" charset="0"/>
              </a:rPr>
              <a:t>    </a:t>
            </a:r>
            <a:r>
              <a:rPr lang="en-US" sz="2400" dirty="0">
                <a:latin typeface="Nikosh" panose="02000000000000000000" pitchFamily="2" charset="0"/>
                <a:cs typeface="Nikosh" panose="02000000000000000000" pitchFamily="2" charset="0"/>
              </a:rPr>
              <a:t>arise, awake, alight,…</a:t>
            </a:r>
          </a:p>
          <a:p>
            <a:r>
              <a:rPr lang="en-US" sz="2400" b="1" dirty="0">
                <a:latin typeface="Nikosh" panose="02000000000000000000" pitchFamily="2" charset="0"/>
                <a:cs typeface="Nikosh" panose="02000000000000000000" pitchFamily="2" charset="0"/>
              </a:rPr>
              <a:t>For-(</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thoroughly); </a:t>
            </a:r>
            <a:r>
              <a:rPr lang="bn-BD" sz="2400" b="1" dirty="0">
                <a:latin typeface="Nikosh" panose="02000000000000000000" pitchFamily="2" charset="0"/>
                <a:cs typeface="Nikosh" panose="02000000000000000000" pitchFamily="2" charset="0"/>
              </a:rPr>
              <a:t>   </a:t>
            </a:r>
            <a:r>
              <a:rPr lang="en-US" sz="2400" dirty="0">
                <a:latin typeface="Nikosh" panose="02000000000000000000" pitchFamily="2" charset="0"/>
                <a:cs typeface="Nikosh" panose="02000000000000000000" pitchFamily="2" charset="0"/>
              </a:rPr>
              <a:t>forbear(</a:t>
            </a:r>
            <a:r>
              <a:rPr lang="as-IN" sz="2400" dirty="0">
                <a:latin typeface="Nikosh" panose="02000000000000000000" pitchFamily="2" charset="0"/>
                <a:cs typeface="Nikosh" panose="02000000000000000000" pitchFamily="2" charset="0"/>
              </a:rPr>
              <a:t>প</a:t>
            </a:r>
            <a:r>
              <a:rPr lang="en-US" sz="2400" dirty="0">
                <a:latin typeface="Nikosh" panose="02000000000000000000" pitchFamily="2" charset="0"/>
                <a:cs typeface="Nikosh" panose="02000000000000000000" pitchFamily="2" charset="0"/>
              </a:rPr>
              <a:t>ূ</a:t>
            </a:r>
            <a:r>
              <a:rPr lang="as-IN" sz="2400" dirty="0">
                <a:latin typeface="Nikosh" panose="02000000000000000000" pitchFamily="2" charset="0"/>
                <a:cs typeface="Nikosh" panose="02000000000000000000" pitchFamily="2" charset="0"/>
              </a:rPr>
              <a:t>র</a:t>
            </a:r>
            <a:r>
              <a:rPr lang="en-US" sz="2400" dirty="0" err="1">
                <a:latin typeface="Nikosh" panose="02000000000000000000" pitchFamily="2" charset="0"/>
                <a:cs typeface="Nikosh" panose="02000000000000000000" pitchFamily="2" charset="0"/>
              </a:rPr>
              <a:t>্ব</a:t>
            </a:r>
            <a:r>
              <a:rPr lang="en-US" sz="2400" dirty="0">
                <a:latin typeface="Nikosh" panose="02000000000000000000" pitchFamily="2" charset="0"/>
                <a:cs typeface="Nikosh" panose="02000000000000000000" pitchFamily="2" charset="0"/>
              </a:rPr>
              <a:t> প</a:t>
            </a:r>
            <a:r>
              <a:rPr lang="as-IN" sz="2400" dirty="0">
                <a:latin typeface="Nikosh" panose="02000000000000000000" pitchFamily="2" charset="0"/>
                <a:cs typeface="Nikosh" panose="02000000000000000000" pitchFamily="2" charset="0"/>
              </a:rPr>
              <a:t>ু</a:t>
            </a:r>
            <a:r>
              <a:rPr lang="en-US" sz="2400" dirty="0">
                <a:latin typeface="Nikosh" panose="02000000000000000000" pitchFamily="2" charset="0"/>
                <a:cs typeface="Nikosh" panose="02000000000000000000" pitchFamily="2" charset="0"/>
              </a:rPr>
              <a:t>র</a:t>
            </a:r>
            <a:r>
              <a:rPr lang="as-IN" sz="2400" dirty="0">
                <a:latin typeface="Nikosh" panose="02000000000000000000" pitchFamily="2" charset="0"/>
                <a:cs typeface="Nikosh" panose="02000000000000000000" pitchFamily="2" charset="0"/>
              </a:rPr>
              <a:t>ু</a:t>
            </a:r>
            <a:r>
              <a:rPr lang="en-US" sz="2400" dirty="0">
                <a:latin typeface="Nikosh" panose="02000000000000000000" pitchFamily="2" charset="0"/>
                <a:cs typeface="Nikosh" panose="02000000000000000000" pitchFamily="2" charset="0"/>
              </a:rPr>
              <a:t>ষ), forgive,…..</a:t>
            </a:r>
          </a:p>
          <a:p>
            <a:r>
              <a:rPr lang="en-US" sz="2400" b="1" dirty="0">
                <a:latin typeface="Nikosh" panose="02000000000000000000" pitchFamily="2" charset="0"/>
                <a:cs typeface="Nikosh" panose="02000000000000000000" pitchFamily="2" charset="0"/>
              </a:rPr>
              <a:t>In-(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in);                  </a:t>
            </a:r>
            <a:r>
              <a:rPr lang="en-US" sz="2400" dirty="0">
                <a:latin typeface="Nikosh" panose="02000000000000000000" pitchFamily="2" charset="0"/>
                <a:cs typeface="Nikosh" panose="02000000000000000000" pitchFamily="2" charset="0"/>
              </a:rPr>
              <a:t>income, inland, inlay,…</a:t>
            </a:r>
          </a:p>
          <a:p>
            <a:r>
              <a:rPr lang="en-US" sz="2400" b="1" dirty="0" err="1">
                <a:latin typeface="Nikosh" panose="02000000000000000000" pitchFamily="2" charset="0"/>
                <a:cs typeface="Nikosh" panose="02000000000000000000" pitchFamily="2" charset="0"/>
              </a:rPr>
              <a:t>Mis</a:t>
            </a:r>
            <a:r>
              <a:rPr lang="en-US" sz="2400" b="1" dirty="0">
                <a:latin typeface="Nikosh" panose="02000000000000000000" pitchFamily="2" charset="0"/>
                <a:cs typeface="Nikosh" panose="02000000000000000000" pitchFamily="2" charset="0"/>
              </a:rPr>
              <a:t>-(</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wrong, wrongly);      </a:t>
            </a:r>
            <a:r>
              <a:rPr lang="en-US" sz="2400" dirty="0">
                <a:latin typeface="Nikosh" panose="02000000000000000000" pitchFamily="2" charset="0"/>
                <a:cs typeface="Nikosh" panose="02000000000000000000" pitchFamily="2" charset="0"/>
              </a:rPr>
              <a:t>misdeed, misjudge,…</a:t>
            </a:r>
          </a:p>
          <a:p>
            <a:r>
              <a:rPr lang="en-US" sz="2400" b="1" dirty="0">
                <a:latin typeface="Nikosh" panose="02000000000000000000" pitchFamily="2" charset="0"/>
                <a:cs typeface="Nikosh" panose="02000000000000000000" pitchFamily="2" charset="0"/>
              </a:rPr>
              <a:t>Over-(</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above, beyond);      </a:t>
            </a:r>
            <a:r>
              <a:rPr lang="en-US" sz="2400" dirty="0">
                <a:latin typeface="Nikosh" panose="02000000000000000000" pitchFamily="2" charset="0"/>
                <a:cs typeface="Nikosh" panose="02000000000000000000" pitchFamily="2" charset="0"/>
              </a:rPr>
              <a:t>overflow, overcharge, over</a:t>
            </a:r>
            <a:r>
              <a:rPr lang="bn-BD" sz="2400" dirty="0">
                <a:latin typeface="Nikosh" panose="02000000000000000000" pitchFamily="2" charset="0"/>
                <a:cs typeface="Nikosh" panose="02000000000000000000" pitchFamily="2" charset="0"/>
              </a:rPr>
              <a:t>-</a:t>
            </a:r>
            <a:r>
              <a:rPr lang="en-US" sz="2400" dirty="0">
                <a:latin typeface="Nikosh" panose="02000000000000000000" pitchFamily="2" charset="0"/>
                <a:cs typeface="Nikosh" panose="02000000000000000000" pitchFamily="2" charset="0"/>
              </a:rPr>
              <a:t>date…</a:t>
            </a:r>
          </a:p>
          <a:p>
            <a:r>
              <a:rPr lang="en-US" sz="2400" b="1" dirty="0">
                <a:latin typeface="Nikosh" panose="02000000000000000000" pitchFamily="2" charset="0"/>
                <a:cs typeface="Nikosh" panose="02000000000000000000" pitchFamily="2" charset="0"/>
              </a:rPr>
              <a:t>To-(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this)       </a:t>
            </a:r>
            <a:r>
              <a:rPr lang="en-US" sz="2400" dirty="0">
                <a:latin typeface="Nikosh" panose="02000000000000000000" pitchFamily="2" charset="0"/>
                <a:cs typeface="Nikosh" panose="02000000000000000000" pitchFamily="2" charset="0"/>
              </a:rPr>
              <a:t>        to-day, to-morrow, to-night,..</a:t>
            </a:r>
          </a:p>
          <a:p>
            <a:r>
              <a:rPr lang="en-US" sz="2400" b="1" dirty="0">
                <a:latin typeface="Nikosh" panose="02000000000000000000" pitchFamily="2" charset="0"/>
                <a:cs typeface="Nikosh" panose="02000000000000000000" pitchFamily="2" charset="0"/>
              </a:rPr>
              <a:t>Un-(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not);     </a:t>
            </a:r>
            <a:r>
              <a:rPr lang="en-US" sz="2400" dirty="0">
                <a:latin typeface="Nikosh" panose="02000000000000000000" pitchFamily="2" charset="0"/>
                <a:cs typeface="Nikosh" panose="02000000000000000000" pitchFamily="2" charset="0"/>
              </a:rPr>
              <a:t>       untrue, unkind, unholy, ..</a:t>
            </a:r>
          </a:p>
          <a:p>
            <a:r>
              <a:rPr lang="en-US" sz="2400" b="1" dirty="0">
                <a:latin typeface="Nikosh" panose="02000000000000000000" pitchFamily="2" charset="0"/>
                <a:cs typeface="Nikosh" panose="02000000000000000000" pitchFamily="2" charset="0"/>
              </a:rPr>
              <a:t>Un-(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to reverse an action); </a:t>
            </a:r>
            <a:r>
              <a:rPr lang="en-US" sz="2400" dirty="0">
                <a:latin typeface="Nikosh" panose="02000000000000000000" pitchFamily="2" charset="0"/>
                <a:cs typeface="Nikosh" panose="02000000000000000000" pitchFamily="2" charset="0"/>
              </a:rPr>
              <a:t>   untie, undo, unfold</a:t>
            </a:r>
            <a:r>
              <a:rPr lang="bn-BD" sz="2400" dirty="0">
                <a:latin typeface="Nikosh" panose="02000000000000000000" pitchFamily="2" charset="0"/>
                <a:cs typeface="Nikosh" panose="02000000000000000000" pitchFamily="2" charset="0"/>
              </a:rPr>
              <a:t>(উন্মুক্ত করা) </a:t>
            </a:r>
            <a:r>
              <a:rPr lang="en-US" sz="2400" dirty="0">
                <a:latin typeface="Nikosh" panose="02000000000000000000" pitchFamily="2" charset="0"/>
                <a:cs typeface="Nikosh" panose="02000000000000000000" pitchFamily="2" charset="0"/>
              </a:rPr>
              <a:t>, …</a:t>
            </a:r>
          </a:p>
          <a:p>
            <a:r>
              <a:rPr lang="en-US" sz="2400" b="1" dirty="0">
                <a:latin typeface="Nikosh" panose="02000000000000000000" pitchFamily="2" charset="0"/>
                <a:cs typeface="Nikosh" panose="02000000000000000000" pitchFamily="2" charset="0"/>
              </a:rPr>
              <a:t>With-(</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Nikosh" panose="02000000000000000000" pitchFamily="2" charset="0"/>
                <a:cs typeface="Nikosh" panose="02000000000000000000" pitchFamily="2" charset="0"/>
              </a:rPr>
              <a:t>against, back);           </a:t>
            </a:r>
            <a:r>
              <a:rPr lang="en-US" sz="2400" dirty="0">
                <a:latin typeface="Nikosh" panose="02000000000000000000" pitchFamily="2" charset="0"/>
                <a:cs typeface="Nikosh" panose="02000000000000000000" pitchFamily="2" charset="0"/>
              </a:rPr>
              <a:t>withdraw, withhold</a:t>
            </a:r>
            <a:r>
              <a:rPr lang="bn-BD" sz="2400" dirty="0">
                <a:latin typeface="Nikosh" panose="02000000000000000000" pitchFamily="2" charset="0"/>
                <a:cs typeface="Nikosh" panose="02000000000000000000" pitchFamily="2" charset="0"/>
              </a:rPr>
              <a:t>(প্রতিরোধ করা)</a:t>
            </a:r>
            <a:r>
              <a:rPr lang="en-US" sz="2400" dirty="0">
                <a:latin typeface="Nikosh" panose="02000000000000000000" pitchFamily="2" charset="0"/>
                <a:cs typeface="Nikosh" panose="02000000000000000000" pitchFamily="2" charset="0"/>
              </a:rPr>
              <a:t>, …..</a:t>
            </a:r>
          </a:p>
        </p:txBody>
      </p:sp>
      <p:sp>
        <p:nvSpPr>
          <p:cNvPr id="3" name="Date Placeholder 2">
            <a:extLst>
              <a:ext uri="{FF2B5EF4-FFF2-40B4-BE49-F238E27FC236}">
                <a16:creationId xmlns:a16="http://schemas.microsoft.com/office/drawing/2014/main" id="{C0061570-359B-42E9-9A93-E3E1D4144449}"/>
              </a:ext>
            </a:extLst>
          </p:cNvPr>
          <p:cNvSpPr>
            <a:spLocks noGrp="1"/>
          </p:cNvSpPr>
          <p:nvPr>
            <p:ph type="dt" sz="half" idx="10"/>
          </p:nvPr>
        </p:nvSpPr>
        <p:spPr/>
        <p:txBody>
          <a:bodyPr/>
          <a:lstStyle/>
          <a:p>
            <a:fld id="{CD3F3BA8-5B24-412B-B84C-E65F28DDE0AF}" type="datetime9">
              <a:rPr lang="en-US" smtClean="0"/>
              <a:t>03-Oct-20 08:15:09 PM</a:t>
            </a:fld>
            <a:endParaRPr lang="en-US"/>
          </a:p>
        </p:txBody>
      </p:sp>
      <p:sp>
        <p:nvSpPr>
          <p:cNvPr id="4" name="Footer Placeholder 3">
            <a:extLst>
              <a:ext uri="{FF2B5EF4-FFF2-40B4-BE49-F238E27FC236}">
                <a16:creationId xmlns:a16="http://schemas.microsoft.com/office/drawing/2014/main" id="{2BE267A3-0E27-4152-9E3A-BAF70F4D8B5E}"/>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6A3A0571-6C6C-4F1D-A92B-8C50C20AF50C}"/>
              </a:ext>
            </a:extLst>
          </p:cNvPr>
          <p:cNvSpPr>
            <a:spLocks noGrp="1"/>
          </p:cNvSpPr>
          <p:nvPr>
            <p:ph type="sldNum" sz="quarter" idx="12"/>
          </p:nvPr>
        </p:nvSpPr>
        <p:spPr/>
        <p:txBody>
          <a:bodyPr/>
          <a:lstStyle/>
          <a:p>
            <a:fld id="{C7EEC9BA-7523-43B4-8C15-4EDE6B8D7F05}" type="slidenum">
              <a:rPr lang="en-US" smtClean="0"/>
              <a:t>11</a:t>
            </a:fld>
            <a:endParaRPr lang="en-US"/>
          </a:p>
        </p:txBody>
      </p:sp>
    </p:spTree>
    <p:extLst>
      <p:ext uri="{BB962C8B-B14F-4D97-AF65-F5344CB8AC3E}">
        <p14:creationId xmlns:p14="http://schemas.microsoft.com/office/powerpoint/2010/main" val="6495979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1EC9F-1985-4043-80A5-16466710A5F3}"/>
              </a:ext>
            </a:extLst>
          </p:cNvPr>
          <p:cNvSpPr txBox="1"/>
          <p:nvPr/>
        </p:nvSpPr>
        <p:spPr>
          <a:xfrm>
            <a:off x="365760" y="940898"/>
            <a:ext cx="11602121" cy="44627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Latin Prefix:          </a:t>
            </a:r>
          </a:p>
          <a:p>
            <a:r>
              <a:rPr lang="en-US" sz="2800" b="1" dirty="0">
                <a:latin typeface="Times New Roman" panose="02020603050405020304" pitchFamily="18" charset="0"/>
                <a:cs typeface="Times New Roman" panose="02020603050405020304" pitchFamily="18" charset="0"/>
              </a:rPr>
              <a:t>Ad (Ac/ Of/ Ag/ Al/ </a:t>
            </a:r>
            <a:r>
              <a:rPr lang="en-US" sz="2800" b="1" dirty="0" err="1">
                <a:latin typeface="Times New Roman" panose="02020603050405020304" pitchFamily="18" charset="0"/>
                <a:cs typeface="Times New Roman" panose="02020603050405020304" pitchFamily="18" charset="0"/>
              </a:rPr>
              <a:t>Ap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Ar</a:t>
            </a:r>
            <a:r>
              <a:rPr lang="en-US" sz="2800" b="1" dirty="0">
                <a:latin typeface="Times New Roman" panose="02020603050405020304" pitchFamily="18" charset="0"/>
                <a:cs typeface="Times New Roman" panose="02020603050405020304" pitchFamily="18" charset="0"/>
              </a:rPr>
              <a:t>/As/At/A)-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adjoin, accord</a:t>
            </a:r>
            <a:r>
              <a:rPr lang="bn-BD" sz="2400" dirty="0">
                <a:latin typeface="SutonnySushreeOMJ" panose="00000400000000000000" pitchFamily="2" charset="0"/>
                <a:cs typeface="SutonnySushreeOMJ" panose="00000400000000000000" pitchFamily="2" charset="0"/>
              </a:rPr>
              <a:t>(সংগতি)</a:t>
            </a:r>
            <a:r>
              <a:rPr lang="en-US" sz="2400" dirty="0">
                <a:latin typeface="Times New Roman" panose="02020603050405020304" pitchFamily="18" charset="0"/>
                <a:cs typeface="Times New Roman" panose="02020603050405020304" pitchFamily="18" charset="0"/>
              </a:rPr>
              <a:t>, affect, aggrieve</a:t>
            </a:r>
            <a:r>
              <a:rPr lang="bn-BD" sz="2400" dirty="0">
                <a:latin typeface="Times New Roman" panose="02020603050405020304" pitchFamily="18" charset="0"/>
                <a:cs typeface="Nikosh" panose="02000000000000000000" pitchFamily="2" charset="0"/>
              </a:rPr>
              <a:t> </a:t>
            </a:r>
            <a:r>
              <a:rPr lang="bn-BD" sz="2400" dirty="0">
                <a:latin typeface="SutonnySushreeOMJ" panose="00000400000000000000" pitchFamily="2" charset="0"/>
                <a:cs typeface="SutonnySushreeOMJ" panose="00000400000000000000" pitchFamily="2" charset="0"/>
              </a:rPr>
              <a:t>(অত্যাচার করা)</a:t>
            </a:r>
            <a:r>
              <a:rPr lang="en-US" sz="2400" dirty="0">
                <a:latin typeface="Times New Roman" panose="02020603050405020304" pitchFamily="18" charset="0"/>
                <a:cs typeface="Times New Roman" panose="02020603050405020304" pitchFamily="18" charset="0"/>
              </a:rPr>
              <a:t>, allege </a:t>
            </a:r>
            <a:r>
              <a:rPr lang="bn-BD" sz="2400" dirty="0">
                <a:latin typeface="SutonnySushreeOMJ" panose="00000400000000000000" pitchFamily="2" charset="0"/>
                <a:cs typeface="SutonnySushreeOMJ" panose="00000400000000000000" pitchFamily="2" charset="0"/>
              </a:rPr>
              <a:t>(অভিযোগ করা)</a:t>
            </a:r>
            <a:r>
              <a:rPr lang="en-US" sz="2400" dirty="0">
                <a:latin typeface="Times New Roman" panose="02020603050405020304" pitchFamily="18" charset="0"/>
                <a:cs typeface="Times New Roman" panose="02020603050405020304" pitchFamily="18" charset="0"/>
              </a:rPr>
              <a:t>, announce, appoint, arrest, assign,</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attach….</a:t>
            </a:r>
          </a:p>
          <a:p>
            <a:r>
              <a:rPr lang="en-US" sz="2800" b="1" dirty="0">
                <a:latin typeface="Times New Roman" panose="02020603050405020304" pitchFamily="18" charset="0"/>
                <a:cs typeface="Times New Roman" panose="02020603050405020304" pitchFamily="18" charset="0"/>
              </a:rPr>
              <a:t>Ante (anti/an)-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before);  </a:t>
            </a:r>
            <a:r>
              <a:rPr lang="en-US" sz="2800" dirty="0">
                <a:latin typeface="Times New Roman" panose="02020603050405020304" pitchFamily="18" charset="0"/>
                <a:cs typeface="Times New Roman" panose="02020603050405020304" pitchFamily="18" charset="0"/>
              </a:rPr>
              <a:t>antedate, anticipate </a:t>
            </a:r>
            <a:r>
              <a:rPr lang="bn-BD" sz="2000" dirty="0">
                <a:latin typeface="SutonnySushreeOMJ" panose="00000400000000000000" pitchFamily="2" charset="0"/>
                <a:cs typeface="SutonnySushreeOMJ" panose="00000400000000000000" pitchFamily="2" charset="0"/>
              </a:rPr>
              <a:t>(প্রত্যাশা করা)</a:t>
            </a:r>
            <a:r>
              <a:rPr lang="en-US" sz="20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ancestor </a:t>
            </a:r>
            <a:r>
              <a:rPr lang="bn-BD" sz="2000" dirty="0">
                <a:latin typeface="SutonnySushreeOMJ" panose="00000400000000000000" pitchFamily="2" charset="0"/>
                <a:cs typeface="SutonnySushreeOMJ" panose="00000400000000000000" pitchFamily="2" charset="0"/>
              </a:rPr>
              <a:t>(পূর্ব পুরুষ)</a:t>
            </a:r>
            <a:r>
              <a:rPr lang="en-US" sz="2000" dirty="0">
                <a:latin typeface="SutonnySushreeOMJ" panose="00000400000000000000" pitchFamily="2" charset="0"/>
                <a:cs typeface="SutonnySushreeOMJ" panose="00000400000000000000" pitchFamily="2" charset="0"/>
              </a:rPr>
              <a:t>,</a:t>
            </a:r>
          </a:p>
          <a:p>
            <a:r>
              <a:rPr lang="en-US" sz="2800" b="1" dirty="0">
                <a:latin typeface="Times New Roman" panose="02020603050405020304" pitchFamily="18" charset="0"/>
                <a:cs typeface="Times New Roman" panose="02020603050405020304" pitchFamily="18" charset="0"/>
              </a:rPr>
              <a:t>Bene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well);          </a:t>
            </a:r>
            <a:r>
              <a:rPr lang="en-US" sz="2800" dirty="0">
                <a:latin typeface="Times New Roman" panose="02020603050405020304" pitchFamily="18" charset="0"/>
                <a:cs typeface="Times New Roman" panose="02020603050405020304" pitchFamily="18" charset="0"/>
              </a:rPr>
              <a:t>benediction </a:t>
            </a:r>
            <a:r>
              <a:rPr lang="en-US"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আশির</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ব</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ণ</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benefit, benevolent </a:t>
            </a:r>
            <a:r>
              <a:rPr lang="bn-BD" sz="2400" dirty="0">
                <a:latin typeface="SutonnySushreeOMJ" panose="00000400000000000000" pitchFamily="2" charset="0"/>
                <a:cs typeface="SutonnySushreeOMJ" panose="00000400000000000000" pitchFamily="2" charset="0"/>
              </a:rPr>
              <a:t>(হিতৈষী)</a:t>
            </a:r>
            <a:r>
              <a:rPr lang="en-US" sz="2800" dirty="0">
                <a:latin typeface="SutonnySushreeOMJ" panose="00000400000000000000" pitchFamily="2" charset="0"/>
                <a:cs typeface="SutonnySushreeOMJ" panose="00000400000000000000" pitchFamily="2" charset="0"/>
              </a:rPr>
              <a:t>,…</a:t>
            </a:r>
          </a:p>
          <a:p>
            <a:r>
              <a:rPr lang="en-US" sz="2800" b="1" dirty="0">
                <a:latin typeface="Times New Roman" panose="02020603050405020304" pitchFamily="18" charset="0"/>
                <a:cs typeface="Times New Roman" panose="02020603050405020304" pitchFamily="18" charset="0"/>
              </a:rPr>
              <a:t>Bis (Bi/Bin)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twice/two);      </a:t>
            </a:r>
            <a:r>
              <a:rPr lang="en-US" sz="2800" dirty="0">
                <a:latin typeface="Times New Roman" panose="02020603050405020304" pitchFamily="18" charset="0"/>
                <a:cs typeface="Times New Roman" panose="02020603050405020304" pitchFamily="18" charset="0"/>
              </a:rPr>
              <a:t>biscuit, beset, binoculars,..</a:t>
            </a:r>
          </a:p>
          <a:p>
            <a:r>
              <a:rPr lang="en-US" sz="2800" b="1" dirty="0">
                <a:latin typeface="Times New Roman" panose="02020603050405020304" pitchFamily="18" charset="0"/>
                <a:cs typeface="Times New Roman" panose="02020603050405020304" pitchFamily="18" charset="0"/>
              </a:rPr>
              <a:t>Con (Com/Col/Cor)-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with/together);       </a:t>
            </a:r>
            <a:r>
              <a:rPr lang="en-US" sz="2800" dirty="0">
                <a:latin typeface="Times New Roman" panose="02020603050405020304" pitchFamily="18" charset="0"/>
                <a:cs typeface="Times New Roman" panose="02020603050405020304" pitchFamily="18" charset="0"/>
              </a:rPr>
              <a:t>contend, collect, combine,…</a:t>
            </a:r>
          </a:p>
          <a:p>
            <a:r>
              <a:rPr lang="en-US" sz="2800" b="1" dirty="0">
                <a:latin typeface="Times New Roman" panose="02020603050405020304" pitchFamily="18" charset="0"/>
                <a:cs typeface="Times New Roman" panose="02020603050405020304" pitchFamily="18" charset="0"/>
              </a:rPr>
              <a:t>De-(</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down);                                 </a:t>
            </a:r>
            <a:r>
              <a:rPr lang="en-US" sz="2800" dirty="0">
                <a:latin typeface="Times New Roman" panose="02020603050405020304" pitchFamily="18" charset="0"/>
                <a:cs typeface="Times New Roman" panose="02020603050405020304" pitchFamily="18" charset="0"/>
              </a:rPr>
              <a:t>descend, dethrone, depose,….</a:t>
            </a:r>
          </a:p>
          <a:p>
            <a:r>
              <a:rPr lang="en-US" sz="2800" b="1" dirty="0">
                <a:latin typeface="Times New Roman" panose="02020603050405020304" pitchFamily="18" charset="0"/>
                <a:cs typeface="Times New Roman" panose="02020603050405020304" pitchFamily="18" charset="0"/>
              </a:rPr>
              <a:t>Dis (</a:t>
            </a:r>
            <a:r>
              <a:rPr lang="en-US" sz="2800" b="1" dirty="0" err="1">
                <a:latin typeface="Times New Roman" panose="02020603050405020304" pitchFamily="18" charset="0"/>
                <a:cs typeface="Times New Roman" panose="02020603050405020304" pitchFamily="18" charset="0"/>
              </a:rPr>
              <a:t>Dif</a:t>
            </a:r>
            <a:r>
              <a:rPr lang="en-US" sz="2800" b="1" dirty="0">
                <a:latin typeface="Times New Roman" panose="02020603050405020304" pitchFamily="18" charset="0"/>
                <a:cs typeface="Times New Roman" panose="02020603050405020304" pitchFamily="18" charset="0"/>
              </a:rPr>
              <a:t>/Die)-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apart);               </a:t>
            </a:r>
            <a:r>
              <a:rPr lang="en-US" sz="2800" dirty="0">
                <a:latin typeface="Times New Roman" panose="02020603050405020304" pitchFamily="18" charset="0"/>
                <a:cs typeface="Times New Roman" panose="02020603050405020304" pitchFamily="18" charset="0"/>
              </a:rPr>
              <a:t>disjoin, differ, divide, ..</a:t>
            </a:r>
          </a:p>
          <a:p>
            <a:r>
              <a:rPr lang="en-US" sz="2800" b="1" dirty="0">
                <a:latin typeface="Times New Roman" panose="02020603050405020304" pitchFamily="18" charset="0"/>
                <a:cs typeface="Times New Roman" panose="02020603050405020304" pitchFamily="18" charset="0"/>
              </a:rPr>
              <a:t>Demi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half);                              </a:t>
            </a:r>
            <a:r>
              <a:rPr lang="en-US" sz="2800" dirty="0">
                <a:latin typeface="Times New Roman" panose="02020603050405020304" pitchFamily="18" charset="0"/>
                <a:cs typeface="Times New Roman" panose="02020603050405020304" pitchFamily="18" charset="0"/>
              </a:rPr>
              <a:t>demigod, </a:t>
            </a:r>
          </a:p>
        </p:txBody>
      </p:sp>
      <p:sp>
        <p:nvSpPr>
          <p:cNvPr id="3" name="Date Placeholder 2">
            <a:extLst>
              <a:ext uri="{FF2B5EF4-FFF2-40B4-BE49-F238E27FC236}">
                <a16:creationId xmlns:a16="http://schemas.microsoft.com/office/drawing/2014/main" id="{77680E91-15CF-44A3-AC3A-F5D46B3C1DE6}"/>
              </a:ext>
            </a:extLst>
          </p:cNvPr>
          <p:cNvSpPr>
            <a:spLocks noGrp="1"/>
          </p:cNvSpPr>
          <p:nvPr>
            <p:ph type="dt" sz="half" idx="10"/>
          </p:nvPr>
        </p:nvSpPr>
        <p:spPr/>
        <p:txBody>
          <a:bodyPr/>
          <a:lstStyle/>
          <a:p>
            <a:fld id="{557C0569-1D79-483E-8A69-0F989A4FF8BD}" type="datetime9">
              <a:rPr lang="en-US" smtClean="0"/>
              <a:t>03-Oct-20 08:15:09 PM</a:t>
            </a:fld>
            <a:endParaRPr lang="en-US"/>
          </a:p>
        </p:txBody>
      </p:sp>
      <p:sp>
        <p:nvSpPr>
          <p:cNvPr id="4" name="Footer Placeholder 3">
            <a:extLst>
              <a:ext uri="{FF2B5EF4-FFF2-40B4-BE49-F238E27FC236}">
                <a16:creationId xmlns:a16="http://schemas.microsoft.com/office/drawing/2014/main" id="{FCC73AAF-AE47-465F-8DA8-25564C50ABD3}"/>
              </a:ext>
            </a:extLst>
          </p:cNvPr>
          <p:cNvSpPr>
            <a:spLocks noGrp="1"/>
          </p:cNvSpPr>
          <p:nvPr>
            <p:ph type="ftr" sz="quarter" idx="11"/>
          </p:nvPr>
        </p:nvSpPr>
        <p:spPr/>
        <p:txBody>
          <a:bodyPr/>
          <a:lstStyle/>
          <a:p>
            <a:r>
              <a:rPr lang="en-US"/>
              <a:t>Affix</a:t>
            </a:r>
            <a:endParaRPr lang="en-US" dirty="0"/>
          </a:p>
        </p:txBody>
      </p:sp>
      <p:sp>
        <p:nvSpPr>
          <p:cNvPr id="5" name="Slide Number Placeholder 4">
            <a:extLst>
              <a:ext uri="{FF2B5EF4-FFF2-40B4-BE49-F238E27FC236}">
                <a16:creationId xmlns:a16="http://schemas.microsoft.com/office/drawing/2014/main" id="{539F4B6C-11D4-4E81-90F7-883842A14F94}"/>
              </a:ext>
            </a:extLst>
          </p:cNvPr>
          <p:cNvSpPr>
            <a:spLocks noGrp="1"/>
          </p:cNvSpPr>
          <p:nvPr>
            <p:ph type="sldNum" sz="quarter" idx="12"/>
          </p:nvPr>
        </p:nvSpPr>
        <p:spPr/>
        <p:txBody>
          <a:bodyPr/>
          <a:lstStyle/>
          <a:p>
            <a:fld id="{C7EEC9BA-7523-43B4-8C15-4EDE6B8D7F05}" type="slidenum">
              <a:rPr lang="en-US" smtClean="0"/>
              <a:t>12</a:t>
            </a:fld>
            <a:endParaRPr lang="en-US" dirty="0"/>
          </a:p>
        </p:txBody>
      </p:sp>
    </p:spTree>
    <p:extLst>
      <p:ext uri="{BB962C8B-B14F-4D97-AF65-F5344CB8AC3E}">
        <p14:creationId xmlns:p14="http://schemas.microsoft.com/office/powerpoint/2010/main" val="8658197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F492CF-7B59-4916-B4DC-D7119BA4C126}"/>
              </a:ext>
            </a:extLst>
          </p:cNvPr>
          <p:cNvSpPr txBox="1"/>
          <p:nvPr/>
        </p:nvSpPr>
        <p:spPr>
          <a:xfrm>
            <a:off x="375488" y="946191"/>
            <a:ext cx="11371035" cy="51398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i="1" dirty="0">
                <a:solidFill>
                  <a:srgbClr val="800000"/>
                </a:solidFill>
                <a:latin typeface="Times New Roman" panose="02020603050405020304" pitchFamily="18" charset="0"/>
                <a:cs typeface="Times New Roman" panose="02020603050405020304" pitchFamily="18" charset="0"/>
              </a:rPr>
              <a:t>Latin Prefix:          </a:t>
            </a:r>
          </a:p>
          <a:p>
            <a:r>
              <a:rPr lang="en-US" sz="2400" b="1" dirty="0">
                <a:latin typeface="Times New Roman" panose="02020603050405020304" pitchFamily="18" charset="0"/>
                <a:cs typeface="Times New Roman" panose="02020603050405020304" pitchFamily="18" charset="0"/>
              </a:rPr>
              <a:t>Extra- (</a:t>
            </a:r>
            <a:r>
              <a:rPr lang="en-US" sz="2400" b="1" i="1" dirty="0">
                <a:solidFill>
                  <a:srgbClr val="C00000"/>
                </a:solidFill>
                <a:latin typeface="Times New Roman" panose="02020603050405020304" pitchFamily="18" charset="0"/>
                <a:cs typeface="Times New Roman" panose="02020603050405020304" pitchFamily="18" charset="0"/>
              </a:rPr>
              <a:t>Sense-</a:t>
            </a:r>
            <a:r>
              <a:rPr lang="en-US" sz="2400" b="1" i="1" dirty="0">
                <a:solidFill>
                  <a:srgbClr val="80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beyond, outside, of);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extraordinary, extravagant </a:t>
            </a:r>
            <a:r>
              <a:rPr lang="en-US" sz="2400" dirty="0">
                <a:latin typeface="SutonnySushreeOMJ" panose="00000400000000000000" pitchFamily="2" charset="0"/>
                <a:cs typeface="SutonnySushreeOMJ" panose="00000400000000000000" pitchFamily="2" charset="0"/>
              </a:rPr>
              <a:t>(</a:t>
            </a:r>
            <a:r>
              <a:rPr lang="en-US" sz="2400" dirty="0" err="1">
                <a:latin typeface="SutonnySushreeOMJ" panose="00000400000000000000" pitchFamily="2" charset="0"/>
                <a:cs typeface="SutonnySushreeOMJ" panose="00000400000000000000" pitchFamily="2" charset="0"/>
              </a:rPr>
              <a:t>অমিতব্যয়ী</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In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err="1">
                <a:latin typeface="Times New Roman" panose="02020603050405020304" pitchFamily="18" charset="0"/>
                <a:cs typeface="Times New Roman" panose="02020603050405020304" pitchFamily="18" charset="0"/>
              </a:rPr>
              <a:t>il</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(in/to)</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invade, illustrate, immerse, irrigate, enact,</a:t>
            </a:r>
          </a:p>
          <a:p>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embrace,…</a:t>
            </a:r>
          </a:p>
          <a:p>
            <a:r>
              <a:rPr lang="en-US" sz="2400" b="1" dirty="0">
                <a:latin typeface="Times New Roman" panose="02020603050405020304" pitchFamily="18" charset="0"/>
                <a:cs typeface="Times New Roman" panose="02020603050405020304" pitchFamily="18" charset="0"/>
              </a:rPr>
              <a:t>In (</a:t>
            </a:r>
            <a:r>
              <a:rPr lang="en-US" sz="2400" b="1" dirty="0" err="1">
                <a:latin typeface="Times New Roman" panose="02020603050405020304" pitchFamily="18" charset="0"/>
                <a:cs typeface="Times New Roman" panose="02020603050405020304" pitchFamily="18" charset="0"/>
              </a:rPr>
              <a:t>il</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ir</a:t>
            </a:r>
            <a:r>
              <a:rPr lang="en-US" sz="2400" b="1" dirty="0">
                <a:latin typeface="Times New Roman" panose="02020603050405020304" pitchFamily="18" charset="0"/>
                <a:cs typeface="Times New Roman" panose="02020603050405020304" pitchFamily="18" charset="0"/>
              </a:rPr>
              <a:t>/e)-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insecure, illegal, imprudent </a:t>
            </a:r>
            <a:r>
              <a:rPr lang="bn-BD" sz="2400" dirty="0">
                <a:latin typeface="SutonnySushreeOMJ" panose="00000400000000000000" pitchFamily="2" charset="0"/>
                <a:cs typeface="SutonnySushreeOMJ" panose="00000400000000000000" pitchFamily="2" charset="0"/>
              </a:rPr>
              <a:t>(বিচক্ষণ/প্রাজ্ঞ)</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Male (mal)-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ill, badly);</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malevolent, malcontent, malnutrition,..</a:t>
            </a:r>
          </a:p>
          <a:p>
            <a:r>
              <a:rPr lang="en-US" sz="2400" b="1" dirty="0">
                <a:latin typeface="Times New Roman" panose="02020603050405020304" pitchFamily="18" charset="0"/>
                <a:cs typeface="Times New Roman" panose="02020603050405020304" pitchFamily="18" charset="0"/>
              </a:rPr>
              <a:t>Non-(</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nonsense, nonstop, ..</a:t>
            </a:r>
          </a:p>
          <a:p>
            <a:r>
              <a:rPr lang="en-US" sz="2400" b="1" dirty="0">
                <a:latin typeface="Times New Roman" panose="02020603050405020304" pitchFamily="18" charset="0"/>
                <a:cs typeface="Times New Roman" panose="02020603050405020304" pitchFamily="18" charset="0"/>
              </a:rPr>
              <a:t>Post-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half);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postscript, postdate, postpone </a:t>
            </a:r>
            <a:r>
              <a:rPr lang="bn-BD" sz="2400" dirty="0">
                <a:latin typeface="SutonnySushreeOMJ" panose="00000400000000000000" pitchFamily="2" charset="0"/>
                <a:cs typeface="SutonnySushreeOMJ" panose="00000400000000000000" pitchFamily="2" charset="0"/>
              </a:rPr>
              <a:t>(মুলতবি করা)</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Semi-(</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half);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semicircle, semicolon, semi double,..</a:t>
            </a:r>
          </a:p>
          <a:p>
            <a:r>
              <a:rPr lang="en-US" sz="2400" b="1" dirty="0">
                <a:latin typeface="Times New Roman" panose="02020603050405020304" pitchFamily="18" charset="0"/>
                <a:cs typeface="Times New Roman" panose="02020603050405020304" pitchFamily="18" charset="0"/>
              </a:rPr>
              <a:t>Sub-(</a:t>
            </a:r>
            <a:r>
              <a:rPr lang="en-US" sz="2400" b="1" dirty="0" err="1">
                <a:latin typeface="Times New Roman" panose="02020603050405020304" pitchFamily="18" charset="0"/>
                <a:cs typeface="Times New Roman" panose="02020603050405020304" pitchFamily="18" charset="0"/>
              </a:rPr>
              <a:t>Suc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Suf</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Sug</a:t>
            </a:r>
            <a:r>
              <a:rPr lang="en-US" sz="2400" b="1" dirty="0">
                <a:latin typeface="Times New Roman" panose="02020603050405020304" pitchFamily="18" charset="0"/>
                <a:cs typeface="Times New Roman" panose="02020603050405020304" pitchFamily="18" charset="0"/>
              </a:rPr>
              <a:t>/ Sum/ Sup, Sur, </a:t>
            </a:r>
            <a:r>
              <a:rPr lang="en-US" sz="2400" b="1" dirty="0" err="1">
                <a:latin typeface="Times New Roman" panose="02020603050405020304" pitchFamily="18" charset="0"/>
                <a:cs typeface="Times New Roman" panose="02020603050405020304" pitchFamily="18" charset="0"/>
              </a:rPr>
              <a:t>Sus</a:t>
            </a:r>
            <a:r>
              <a:rPr lang="en-US"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Nikosh" panose="02000000000000000000" pitchFamily="2" charset="0"/>
              </a:rPr>
              <a:t>-(</a:t>
            </a:r>
            <a:r>
              <a:rPr lang="en-US" sz="2400" b="1" i="1" dirty="0">
                <a:solidFill>
                  <a:srgbClr val="800000"/>
                </a:solidFill>
                <a:latin typeface="Times New Roman" panose="02020603050405020304" pitchFamily="18" charset="0"/>
                <a:cs typeface="Times New Roman" panose="02020603050405020304" pitchFamily="18" charset="0"/>
              </a:rPr>
              <a:t>Sense-</a:t>
            </a:r>
            <a:r>
              <a:rPr lang="en-US" sz="2400" dirty="0">
                <a:latin typeface="Times New Roman" panose="02020603050405020304" pitchFamily="18" charset="0"/>
                <a:cs typeface="Times New Roman" panose="02020603050405020304" pitchFamily="18" charset="0"/>
              </a:rPr>
              <a:t> under); subdue, succeed, </a:t>
            </a:r>
          </a:p>
          <a:p>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Nikosh" panose="02000000000000000000" pitchFamily="2"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suffer, suggest,….</a:t>
            </a:r>
          </a:p>
          <a:p>
            <a:r>
              <a:rPr lang="en-US" sz="2400" b="1" dirty="0">
                <a:latin typeface="Times New Roman" panose="02020603050405020304" pitchFamily="18" charset="0"/>
                <a:cs typeface="Times New Roman" panose="02020603050405020304" pitchFamily="18" charset="0"/>
              </a:rPr>
              <a:t>Super-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above)</a:t>
            </a:r>
            <a:r>
              <a:rPr lang="bn-BD" sz="2400" b="1" dirty="0">
                <a:latin typeface="Times New Roman" panose="02020603050405020304" pitchFamily="18" charset="0"/>
                <a:cs typeface="Nikosh" panose="02000000000000000000" pitchFamily="2" charset="0"/>
              </a:rPr>
              <a:t>;</a:t>
            </a:r>
            <a:r>
              <a:rPr lang="en-US" sz="2400" b="1" dirty="0">
                <a:latin typeface="Times New Roman" panose="02020603050405020304" pitchFamily="18" charset="0"/>
                <a:cs typeface="Times New Roman" panose="02020603050405020304" pitchFamily="18" charset="0"/>
              </a:rPr>
              <a:t> </a:t>
            </a:r>
            <a:r>
              <a:rPr lang="bn-BD" sz="2400" b="1"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superfine, supersonic, superman, ….</a:t>
            </a:r>
          </a:p>
          <a:p>
            <a:r>
              <a:rPr lang="en-US" sz="2400" b="1" dirty="0">
                <a:latin typeface="Times New Roman" panose="02020603050405020304" pitchFamily="18" charset="0"/>
                <a:cs typeface="Times New Roman" panose="02020603050405020304" pitchFamily="18" charset="0"/>
              </a:rPr>
              <a:t>Vice-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in the place of)</a:t>
            </a:r>
            <a:r>
              <a:rPr lang="en-US" sz="2400" dirty="0">
                <a:latin typeface="Times New Roman" panose="02020603050405020304" pitchFamily="18" charset="0"/>
                <a:cs typeface="Times New Roman" panose="02020603050405020304" pitchFamily="18" charset="0"/>
              </a:rPr>
              <a:t>; viceroy, vice-president, vice chairman</a:t>
            </a:r>
            <a:r>
              <a:rPr lang="en-US" sz="2800" dirty="0">
                <a:latin typeface="Times New Roman" panose="02020603050405020304" pitchFamily="18" charset="0"/>
                <a:cs typeface="Times New Roman" panose="02020603050405020304" pitchFamily="18" charset="0"/>
              </a:rPr>
              <a:t>,  ….</a:t>
            </a:r>
          </a:p>
        </p:txBody>
      </p:sp>
      <p:sp>
        <p:nvSpPr>
          <p:cNvPr id="3" name="Date Placeholder 2">
            <a:extLst>
              <a:ext uri="{FF2B5EF4-FFF2-40B4-BE49-F238E27FC236}">
                <a16:creationId xmlns:a16="http://schemas.microsoft.com/office/drawing/2014/main" id="{B399BAC9-ED63-4831-B033-F87318E4B984}"/>
              </a:ext>
            </a:extLst>
          </p:cNvPr>
          <p:cNvSpPr>
            <a:spLocks noGrp="1"/>
          </p:cNvSpPr>
          <p:nvPr>
            <p:ph type="dt" sz="half" idx="10"/>
          </p:nvPr>
        </p:nvSpPr>
        <p:spPr/>
        <p:txBody>
          <a:bodyPr/>
          <a:lstStyle/>
          <a:p>
            <a:fld id="{3132CD42-8822-45B2-BD3A-726B33EE0520}" type="datetime9">
              <a:rPr lang="en-US" smtClean="0"/>
              <a:t>03-Oct-20 08:15:09 PM</a:t>
            </a:fld>
            <a:endParaRPr lang="en-US"/>
          </a:p>
        </p:txBody>
      </p:sp>
      <p:sp>
        <p:nvSpPr>
          <p:cNvPr id="4" name="Footer Placeholder 3">
            <a:extLst>
              <a:ext uri="{FF2B5EF4-FFF2-40B4-BE49-F238E27FC236}">
                <a16:creationId xmlns:a16="http://schemas.microsoft.com/office/drawing/2014/main" id="{751CD7F3-66FD-4E3B-B6C7-8672E0DBE356}"/>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247388A6-9BDC-410E-B182-94D11096689B}"/>
              </a:ext>
            </a:extLst>
          </p:cNvPr>
          <p:cNvSpPr>
            <a:spLocks noGrp="1"/>
          </p:cNvSpPr>
          <p:nvPr>
            <p:ph type="sldNum" sz="quarter" idx="12"/>
          </p:nvPr>
        </p:nvSpPr>
        <p:spPr/>
        <p:txBody>
          <a:bodyPr/>
          <a:lstStyle/>
          <a:p>
            <a:fld id="{C7EEC9BA-7523-43B4-8C15-4EDE6B8D7F05}" type="slidenum">
              <a:rPr lang="en-US" smtClean="0"/>
              <a:t>13</a:t>
            </a:fld>
            <a:endParaRPr lang="en-US"/>
          </a:p>
        </p:txBody>
      </p:sp>
    </p:spTree>
    <p:extLst>
      <p:ext uri="{BB962C8B-B14F-4D97-AF65-F5344CB8AC3E}">
        <p14:creationId xmlns:p14="http://schemas.microsoft.com/office/powerpoint/2010/main" val="16432850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8D3A59-55DE-4EF4-9E7C-A9E97B3158CA}"/>
              </a:ext>
            </a:extLst>
          </p:cNvPr>
          <p:cNvSpPr txBox="1"/>
          <p:nvPr/>
        </p:nvSpPr>
        <p:spPr>
          <a:xfrm>
            <a:off x="342315" y="800003"/>
            <a:ext cx="11685562" cy="5386090"/>
          </a:xfrm>
          <a:prstGeom prst="rect">
            <a:avLst/>
          </a:prstGeom>
          <a:solidFill>
            <a:schemeClr val="accent2">
              <a:lumMod val="20000"/>
              <a:lumOff val="80000"/>
            </a:schemeClr>
          </a:solidFill>
        </p:spPr>
        <p:txBody>
          <a:bodyPr wrap="square" rtlCol="0">
            <a:spAutoFit/>
          </a:bodyPr>
          <a:lstStyle/>
          <a:p>
            <a:r>
              <a:rPr lang="en-US" sz="3200" b="1" i="1" dirty="0">
                <a:solidFill>
                  <a:srgbClr val="800000"/>
                </a:solidFill>
                <a:latin typeface="Times New Roman" panose="02020603050405020304" pitchFamily="18" charset="0"/>
                <a:cs typeface="Times New Roman" panose="02020603050405020304" pitchFamily="18" charset="0"/>
              </a:rPr>
              <a:t>Greek Prefix:          </a:t>
            </a:r>
          </a:p>
          <a:p>
            <a:r>
              <a:rPr lang="en-US" sz="2400" b="1" dirty="0">
                <a:latin typeface="Times New Roman" panose="02020603050405020304" pitchFamily="18" charset="0"/>
                <a:cs typeface="Times New Roman" panose="02020603050405020304" pitchFamily="18" charset="0"/>
              </a:rPr>
              <a:t>A(An)-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without/ not);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atheist, apathy, </a:t>
            </a:r>
            <a:r>
              <a:rPr lang="bn-BD" sz="2400" dirty="0">
                <a:latin typeface="Times New Roman" panose="02020603050405020304" pitchFamily="18" charset="0"/>
                <a:cs typeface="Nikosh" panose="02000000000000000000" pitchFamily="2"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Anti(ant)-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against);</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antipathy, antagonist, agony,</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Auto-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self);</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autocrat, autography, autograph,..</a:t>
            </a:r>
          </a:p>
          <a:p>
            <a:r>
              <a:rPr lang="en-US" sz="2400" b="1" dirty="0">
                <a:latin typeface="Times New Roman" panose="02020603050405020304" pitchFamily="18" charset="0"/>
                <a:cs typeface="Times New Roman" panose="02020603050405020304" pitchFamily="18" charset="0"/>
              </a:rPr>
              <a:t>Di-(</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twice);</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dilemma,</a:t>
            </a:r>
            <a:r>
              <a:rPr lang="bn-BD" sz="2400" dirty="0">
                <a:latin typeface="Times New Roman" panose="02020603050405020304" pitchFamily="18" charset="0"/>
                <a:cs typeface="Nikosh" panose="02000000000000000000" pitchFamily="2" charset="0"/>
              </a:rPr>
              <a:t> ...</a:t>
            </a:r>
            <a:endParaRPr lang="en-US"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Dia</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through);</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diagonal, diameter, diagram,.. </a:t>
            </a:r>
          </a:p>
          <a:p>
            <a:r>
              <a:rPr lang="en-US" sz="2400" b="1" dirty="0" err="1">
                <a:latin typeface="Times New Roman" panose="02020603050405020304" pitchFamily="18" charset="0"/>
                <a:cs typeface="Times New Roman" panose="02020603050405020304" pitchFamily="18" charset="0"/>
              </a:rPr>
              <a:t>Hom</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Homo)- (like)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homogenous, homonym </a:t>
            </a:r>
            <a:r>
              <a:rPr lang="bn-BD" sz="2400" dirty="0">
                <a:latin typeface="SutonnySushreeOMJ" panose="00000400000000000000" pitchFamily="2" charset="0"/>
                <a:cs typeface="SutonnySushreeOMJ" panose="00000400000000000000" pitchFamily="2" charset="0"/>
              </a:rPr>
              <a:t>(ভিন্নার্থবোধক শব্দ)</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Hypo-(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under);</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hypothesis, hypocrite,… </a:t>
            </a:r>
          </a:p>
          <a:p>
            <a:r>
              <a:rPr lang="en-US" sz="2400" b="1" dirty="0">
                <a:latin typeface="Times New Roman" panose="02020603050405020304" pitchFamily="18" charset="0"/>
                <a:cs typeface="Times New Roman" panose="02020603050405020304" pitchFamily="18" charset="0"/>
              </a:rPr>
              <a:t>Mono-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alone/ single);</a:t>
            </a:r>
            <a:r>
              <a:rPr lang="en-US" sz="24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monoplane, monopoly </a:t>
            </a:r>
            <a:r>
              <a:rPr lang="bn-BD" sz="2400" dirty="0">
                <a:latin typeface="SutonnySushreeOMJ" panose="00000400000000000000" pitchFamily="2" charset="0"/>
                <a:cs typeface="SutonnySushreeOMJ" panose="00000400000000000000" pitchFamily="2" charset="0"/>
              </a:rPr>
              <a:t>(একাধিকার)</a:t>
            </a:r>
            <a:r>
              <a:rPr lang="en-US" sz="2400" dirty="0">
                <a:latin typeface="SutonnySushreeOMJ" panose="00000400000000000000" pitchFamily="2" charset="0"/>
                <a:cs typeface="SutonnySushreeOMJ" panose="00000400000000000000" pitchFamily="2" charset="0"/>
              </a:rPr>
              <a:t>,…….</a:t>
            </a:r>
          </a:p>
          <a:p>
            <a:r>
              <a:rPr lang="en-US" sz="2400" b="1" dirty="0">
                <a:latin typeface="Times New Roman" panose="02020603050405020304" pitchFamily="18" charset="0"/>
                <a:cs typeface="Times New Roman" panose="02020603050405020304" pitchFamily="18" charset="0"/>
              </a:rPr>
              <a:t>Para-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beside/ by the side of);</a:t>
            </a:r>
            <a:r>
              <a:rPr lang="bn-BD" sz="2400" dirty="0">
                <a:latin typeface="Times New Roman" panose="02020603050405020304" pitchFamily="18" charset="0"/>
                <a:cs typeface="Nikosh" panose="02000000000000000000" pitchFamily="2" charset="0"/>
              </a:rPr>
              <a:t>       </a:t>
            </a:r>
            <a:r>
              <a:rPr lang="en-US" sz="2400" dirty="0">
                <a:latin typeface="Times New Roman" panose="02020603050405020304" pitchFamily="18" charset="0"/>
                <a:cs typeface="Times New Roman" panose="02020603050405020304" pitchFamily="18" charset="0"/>
              </a:rPr>
              <a:t> parallel, paradox </a:t>
            </a:r>
            <a:r>
              <a:rPr lang="bn-BD" sz="2400" dirty="0">
                <a:latin typeface="SutonnySushreeOMJ" panose="00000400000000000000" pitchFamily="2" charset="0"/>
                <a:cs typeface="SutonnySushreeOMJ" panose="00000400000000000000" pitchFamily="2" charset="0"/>
              </a:rPr>
              <a:t>(কূট)</a:t>
            </a:r>
            <a:r>
              <a:rPr lang="en-US" sz="2400" dirty="0">
                <a:latin typeface="SutonnySushreeOMJ" panose="00000400000000000000" pitchFamily="2" charset="0"/>
                <a:cs typeface="SutonnySushreeOMJ" panose="00000400000000000000" pitchFamily="2" charset="0"/>
              </a:rPr>
              <a:t>, </a:t>
            </a:r>
          </a:p>
          <a:p>
            <a:r>
              <a:rPr lang="en-US" sz="2400" b="1" dirty="0" err="1">
                <a:latin typeface="Times New Roman" panose="02020603050405020304" pitchFamily="18" charset="0"/>
                <a:cs typeface="Times New Roman" panose="02020603050405020304" pitchFamily="18" charset="0"/>
              </a:rPr>
              <a:t>Peri</a:t>
            </a:r>
            <a:r>
              <a:rPr lang="en-US" sz="2400" b="1" dirty="0">
                <a:latin typeface="Times New Roman" panose="02020603050405020304" pitchFamily="18" charset="0"/>
                <a:cs typeface="Times New Roman" panose="02020603050405020304" pitchFamily="18" charset="0"/>
              </a:rPr>
              <a:t>-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round)</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period</a:t>
            </a:r>
            <a:r>
              <a:rPr lang="bn-BD" sz="2400" dirty="0">
                <a:latin typeface="Times New Roman" panose="02020603050405020304" pitchFamily="18" charset="0"/>
                <a:cs typeface="Nikosh" panose="02000000000000000000" pitchFamily="2" charset="0"/>
              </a:rPr>
              <a:t>,</a:t>
            </a:r>
            <a:r>
              <a:rPr lang="en-US" sz="2400" dirty="0">
                <a:latin typeface="Times New Roman" panose="02020603050405020304" pitchFamily="18" charset="0"/>
                <a:cs typeface="Times New Roman" panose="02020603050405020304" pitchFamily="18" charset="0"/>
              </a:rPr>
              <a:t> Perimeter</a:t>
            </a:r>
          </a:p>
          <a:p>
            <a:r>
              <a:rPr lang="en-US" sz="2400" b="1" dirty="0">
                <a:latin typeface="Times New Roman" panose="02020603050405020304" pitchFamily="18" charset="0"/>
                <a:cs typeface="Times New Roman" panose="02020603050405020304" pitchFamily="18" charset="0"/>
              </a:rPr>
              <a:t>Philo(Phil) – (</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love);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philosophy, , philanthropy </a:t>
            </a:r>
            <a:r>
              <a:rPr lang="bn-BD" sz="2400" dirty="0">
                <a:latin typeface="SutonnySushreeOMJ" panose="00000400000000000000" pitchFamily="2" charset="0"/>
                <a:cs typeface="SutonnySushreeOMJ" panose="00000400000000000000" pitchFamily="2" charset="0"/>
              </a:rPr>
              <a:t>(জনকল্যাণ)</a:t>
            </a:r>
            <a:r>
              <a:rPr lang="en-US" sz="2400" dirty="0">
                <a:latin typeface="SutonnySushreeOMJ" panose="00000400000000000000" pitchFamily="2" charset="0"/>
                <a:cs typeface="SutonnySushreeOMJ" panose="00000400000000000000" pitchFamily="2" charset="0"/>
              </a:rPr>
              <a:t>, …</a:t>
            </a:r>
          </a:p>
          <a:p>
            <a:r>
              <a:rPr lang="en-US" sz="2400" b="1" dirty="0">
                <a:latin typeface="Times New Roman" panose="02020603050405020304" pitchFamily="18" charset="0"/>
                <a:cs typeface="Times New Roman" panose="02020603050405020304" pitchFamily="18" charset="0"/>
              </a:rPr>
              <a:t>Pro-(</a:t>
            </a:r>
            <a:r>
              <a:rPr lang="en-US" sz="2400" b="1" i="1" dirty="0">
                <a:solidFill>
                  <a:srgbClr val="800000"/>
                </a:solidFill>
                <a:latin typeface="Times New Roman" panose="02020603050405020304" pitchFamily="18" charset="0"/>
                <a:cs typeface="Times New Roman" panose="02020603050405020304" pitchFamily="18" charset="0"/>
              </a:rPr>
              <a:t>Sense- </a:t>
            </a:r>
            <a:r>
              <a:rPr lang="en-US" sz="2400" b="1" dirty="0">
                <a:latin typeface="Times New Roman" panose="02020603050405020304" pitchFamily="18" charset="0"/>
                <a:cs typeface="Times New Roman" panose="02020603050405020304" pitchFamily="18" charset="0"/>
              </a:rPr>
              <a:t>before);</a:t>
            </a:r>
            <a:r>
              <a:rPr lang="bn-BD" sz="2400" b="1" dirty="0">
                <a:latin typeface="Times New Roman" panose="02020603050405020304" pitchFamily="18" charset="0"/>
                <a:cs typeface="Nikosh" panose="02000000000000000000" pitchFamily="2" charset="0"/>
              </a:rPr>
              <a:t>                    </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prophesy </a:t>
            </a:r>
            <a:r>
              <a:rPr lang="bn-BD" sz="2400" dirty="0">
                <a:latin typeface="SutonnySushreeOMJ" panose="00000400000000000000" pitchFamily="2" charset="0"/>
                <a:cs typeface="SutonnySushreeOMJ" panose="00000400000000000000" pitchFamily="2" charset="0"/>
              </a:rPr>
              <a:t>(ভবিষ্যদ্বাণী করা)</a:t>
            </a:r>
            <a:r>
              <a:rPr lang="en-US" sz="2400" dirty="0">
                <a:latin typeface="SutonnySushreeOMJ" panose="00000400000000000000" pitchFamily="2" charset="0"/>
                <a:cs typeface="SutonnySushreeOMJ" panose="00000400000000000000" pitchFamily="2" charset="0"/>
              </a:rPr>
              <a:t>, </a:t>
            </a:r>
            <a:r>
              <a:rPr lang="en-US" sz="2400" dirty="0">
                <a:latin typeface="Times New Roman" panose="02020603050405020304" pitchFamily="18" charset="0"/>
                <a:cs typeface="Times New Roman" panose="02020603050405020304" pitchFamily="18" charset="0"/>
              </a:rPr>
              <a:t>program me,….</a:t>
            </a:r>
          </a:p>
          <a:p>
            <a:r>
              <a:rPr lang="en-US" sz="2400" b="1" dirty="0" err="1">
                <a:latin typeface="Times New Roman" panose="02020603050405020304" pitchFamily="18" charset="0"/>
                <a:cs typeface="Times New Roman" panose="02020603050405020304" pitchFamily="18" charset="0"/>
              </a:rPr>
              <a:t>Syn</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sym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sy</a:t>
            </a:r>
            <a:r>
              <a:rPr lang="en-US" sz="2400" b="1" dirty="0">
                <a:latin typeface="Times New Roman" panose="02020603050405020304" pitchFamily="18" charset="0"/>
                <a:cs typeface="Times New Roman" panose="02020603050405020304" pitchFamily="18" charset="0"/>
              </a:rPr>
              <a:t>/</a:t>
            </a:r>
            <a:r>
              <a:rPr lang="bn-BD" sz="2400" b="1" dirty="0">
                <a:latin typeface="Times New Roman" panose="02020603050405020304" pitchFamily="18" charset="0"/>
                <a:cs typeface="Nikosh" panose="02000000000000000000" pitchFamily="2" charset="0"/>
              </a:rPr>
              <a:t>) – (</a:t>
            </a:r>
            <a:r>
              <a:rPr lang="en-US" sz="2400" b="1" i="1" dirty="0">
                <a:solidFill>
                  <a:srgbClr val="800000"/>
                </a:solidFill>
                <a:latin typeface="Times New Roman" panose="02020603050405020304" pitchFamily="18" charset="0"/>
                <a:cs typeface="Times New Roman" panose="02020603050405020304" pitchFamily="18" charset="0"/>
              </a:rPr>
              <a:t>Sense- </a:t>
            </a:r>
            <a:r>
              <a:rPr lang="bn-BD" sz="2400" b="1" dirty="0">
                <a:latin typeface="Times New Roman" panose="02020603050405020304" pitchFamily="18" charset="0"/>
                <a:cs typeface="Nikosh" panose="02000000000000000000" pitchFamily="2" charset="0"/>
              </a:rPr>
              <a:t>with, together); </a:t>
            </a:r>
            <a:r>
              <a:rPr lang="bn-BD" sz="2400" dirty="0">
                <a:latin typeface="Times New Roman" panose="02020603050405020304" pitchFamily="18" charset="0"/>
                <a:cs typeface="Nikosh" panose="02000000000000000000" pitchFamily="2" charset="0"/>
              </a:rPr>
              <a:t>synonym, sympathy, syllable, system,.</a:t>
            </a:r>
            <a:endParaRPr lang="en-US"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46C58743-9377-4255-AC75-F12A2712FF63}"/>
              </a:ext>
            </a:extLst>
          </p:cNvPr>
          <p:cNvSpPr>
            <a:spLocks noGrp="1"/>
          </p:cNvSpPr>
          <p:nvPr>
            <p:ph type="dt" sz="half" idx="10"/>
          </p:nvPr>
        </p:nvSpPr>
        <p:spPr/>
        <p:txBody>
          <a:bodyPr/>
          <a:lstStyle/>
          <a:p>
            <a:fld id="{EE1AC014-C1BB-4970-AABE-79973CDF1A16}" type="datetime9">
              <a:rPr lang="en-US" smtClean="0"/>
              <a:t>03-Oct-20 08:15:09 PM</a:t>
            </a:fld>
            <a:endParaRPr lang="en-US"/>
          </a:p>
        </p:txBody>
      </p:sp>
      <p:sp>
        <p:nvSpPr>
          <p:cNvPr id="4" name="Footer Placeholder 3">
            <a:extLst>
              <a:ext uri="{FF2B5EF4-FFF2-40B4-BE49-F238E27FC236}">
                <a16:creationId xmlns:a16="http://schemas.microsoft.com/office/drawing/2014/main" id="{E323F09E-CF18-4C8B-BFAE-474488588ADC}"/>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90B3FB19-56BE-4F7D-A68B-BF75BF719A96}"/>
              </a:ext>
            </a:extLst>
          </p:cNvPr>
          <p:cNvSpPr>
            <a:spLocks noGrp="1"/>
          </p:cNvSpPr>
          <p:nvPr>
            <p:ph type="sldNum" sz="quarter" idx="12"/>
          </p:nvPr>
        </p:nvSpPr>
        <p:spPr/>
        <p:txBody>
          <a:bodyPr/>
          <a:lstStyle/>
          <a:p>
            <a:fld id="{C7EEC9BA-7523-43B4-8C15-4EDE6B8D7F05}" type="slidenum">
              <a:rPr lang="en-US" smtClean="0"/>
              <a:t>14</a:t>
            </a:fld>
            <a:endParaRPr lang="en-US"/>
          </a:p>
        </p:txBody>
      </p:sp>
    </p:spTree>
    <p:extLst>
      <p:ext uri="{BB962C8B-B14F-4D97-AF65-F5344CB8AC3E}">
        <p14:creationId xmlns:p14="http://schemas.microsoft.com/office/powerpoint/2010/main" val="41402323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E4301-BCBC-47CF-8C74-F376A940309B}"/>
              </a:ext>
            </a:extLst>
          </p:cNvPr>
          <p:cNvSpPr txBox="1"/>
          <p:nvPr/>
        </p:nvSpPr>
        <p:spPr>
          <a:xfrm>
            <a:off x="792480" y="1154507"/>
            <a:ext cx="9983372" cy="3970318"/>
          </a:xfrm>
          <a:prstGeom prst="rect">
            <a:avLst/>
          </a:prstGeom>
          <a:solidFill>
            <a:schemeClr val="accent1">
              <a:lumMod val="20000"/>
              <a:lumOff val="80000"/>
              <a:alpha val="53000"/>
            </a:schemeClr>
          </a:solidFill>
        </p:spPr>
        <p:txBody>
          <a:bodyPr wrap="squar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Analysis of some words:          </a:t>
            </a:r>
          </a:p>
          <a:p>
            <a:r>
              <a:rPr lang="en-US" sz="2400" b="1" dirty="0">
                <a:latin typeface="Times New Roman" panose="02020603050405020304" pitchFamily="18" charset="0"/>
                <a:cs typeface="Times New Roman" panose="02020603050405020304" pitchFamily="18" charset="0"/>
              </a:rPr>
              <a:t>Shore - a + shore =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shore</a:t>
            </a:r>
          </a:p>
          <a:p>
            <a:r>
              <a:rPr lang="en-US" sz="2400" b="1" dirty="0">
                <a:latin typeface="Times New Roman" panose="02020603050405020304" pitchFamily="18" charset="0"/>
                <a:cs typeface="Times New Roman" panose="02020603050405020304" pitchFamily="18" charset="0"/>
              </a:rPr>
              <a:t>Rise - a + rise = </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rise</a:t>
            </a:r>
          </a:p>
          <a:p>
            <a:r>
              <a:rPr lang="en-US" sz="2400" b="1" dirty="0">
                <a:latin typeface="Times New Roman" panose="02020603050405020304" pitchFamily="18" charset="0"/>
                <a:cs typeface="Times New Roman" panose="02020603050405020304" pitchFamily="18" charset="0"/>
              </a:rPr>
              <a:t>Give – for + give = </a:t>
            </a:r>
            <a:r>
              <a:rPr lang="en-US" sz="2400" b="1" dirty="0">
                <a:solidFill>
                  <a:srgbClr val="FF0000"/>
                </a:solidFill>
                <a:latin typeface="Times New Roman" panose="02020603050405020304" pitchFamily="18" charset="0"/>
                <a:cs typeface="Times New Roman" panose="02020603050405020304" pitchFamily="18" charset="0"/>
              </a:rPr>
              <a:t>for</a:t>
            </a:r>
            <a:r>
              <a:rPr lang="en-US" sz="2400" b="1" dirty="0">
                <a:latin typeface="Times New Roman" panose="02020603050405020304" pitchFamily="18" charset="0"/>
                <a:cs typeface="Times New Roman" panose="02020603050405020304" pitchFamily="18" charset="0"/>
              </a:rPr>
              <a:t>give</a:t>
            </a:r>
          </a:p>
          <a:p>
            <a:r>
              <a:rPr lang="en-US" sz="2400" b="1" dirty="0">
                <a:latin typeface="Times New Roman" panose="02020603050405020304" pitchFamily="18" charset="0"/>
                <a:cs typeface="Times New Roman" panose="02020603050405020304" pitchFamily="18" charset="0"/>
              </a:rPr>
              <a:t>Deed – mis +deed = </a:t>
            </a:r>
            <a:r>
              <a:rPr lang="en-US" sz="2400" b="1" dirty="0">
                <a:solidFill>
                  <a:srgbClr val="FF0000"/>
                </a:solidFill>
                <a:latin typeface="Times New Roman" panose="02020603050405020304" pitchFamily="18" charset="0"/>
                <a:cs typeface="Times New Roman" panose="02020603050405020304" pitchFamily="18" charset="0"/>
              </a:rPr>
              <a:t>mis</a:t>
            </a:r>
            <a:r>
              <a:rPr lang="en-US" sz="2400" b="1" dirty="0">
                <a:latin typeface="Times New Roman" panose="02020603050405020304" pitchFamily="18" charset="0"/>
                <a:cs typeface="Times New Roman" panose="02020603050405020304" pitchFamily="18" charset="0"/>
              </a:rPr>
              <a:t>deed</a:t>
            </a:r>
          </a:p>
          <a:p>
            <a:r>
              <a:rPr lang="en-US" sz="2400" b="1" dirty="0">
                <a:latin typeface="Times New Roman" panose="02020603050405020304" pitchFamily="18" charset="0"/>
                <a:cs typeface="Times New Roman" panose="02020603050405020304" pitchFamily="18" charset="0"/>
              </a:rPr>
              <a:t>Diction – bene + diction = </a:t>
            </a:r>
            <a:r>
              <a:rPr lang="en-US" sz="2400" b="1" dirty="0">
                <a:solidFill>
                  <a:srgbClr val="FF0000"/>
                </a:solidFill>
                <a:latin typeface="Times New Roman" panose="02020603050405020304" pitchFamily="18" charset="0"/>
                <a:cs typeface="Times New Roman" panose="02020603050405020304" pitchFamily="18" charset="0"/>
              </a:rPr>
              <a:t>bene</a:t>
            </a:r>
            <a:r>
              <a:rPr lang="en-US" sz="2400" b="1" dirty="0">
                <a:latin typeface="Times New Roman" panose="02020603050405020304" pitchFamily="18" charset="0"/>
                <a:cs typeface="Times New Roman" panose="02020603050405020304" pitchFamily="18" charset="0"/>
              </a:rPr>
              <a:t>diction</a:t>
            </a:r>
          </a:p>
          <a:p>
            <a:r>
              <a:rPr lang="en-US" sz="2400" b="1" dirty="0">
                <a:latin typeface="Times New Roman" panose="02020603050405020304" pitchFamily="18" charset="0"/>
                <a:cs typeface="Times New Roman" panose="02020603050405020304" pitchFamily="18" charset="0"/>
              </a:rPr>
              <a:t>Prudent – </a:t>
            </a:r>
            <a:r>
              <a:rPr lang="en-US" sz="2400" b="1" dirty="0" err="1">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 + prudent = </a:t>
            </a:r>
            <a:r>
              <a:rPr lang="en-US" sz="2400" b="1" dirty="0">
                <a:solidFill>
                  <a:srgbClr val="FF0000"/>
                </a:solidFill>
                <a:latin typeface="Times New Roman" panose="02020603050405020304" pitchFamily="18" charset="0"/>
                <a:cs typeface="Times New Roman" panose="02020603050405020304" pitchFamily="18" charset="0"/>
              </a:rPr>
              <a:t>im</a:t>
            </a:r>
            <a:r>
              <a:rPr lang="en-US" sz="2400" b="1" dirty="0">
                <a:latin typeface="Times New Roman" panose="02020603050405020304" pitchFamily="18" charset="0"/>
                <a:cs typeface="Times New Roman" panose="02020603050405020304" pitchFamily="18" charset="0"/>
              </a:rPr>
              <a:t>prudent</a:t>
            </a:r>
          </a:p>
          <a:p>
            <a:r>
              <a:rPr lang="en-US" sz="2400" b="1" dirty="0">
                <a:latin typeface="Times New Roman" panose="02020603050405020304" pitchFamily="18" charset="0"/>
                <a:cs typeface="Times New Roman" panose="02020603050405020304" pitchFamily="18" charset="0"/>
              </a:rPr>
              <a:t>Content – mal + content  = </a:t>
            </a:r>
            <a:r>
              <a:rPr lang="en-US" sz="2400" b="1" dirty="0">
                <a:solidFill>
                  <a:srgbClr val="FF0000"/>
                </a:solidFill>
                <a:latin typeface="Times New Roman" panose="02020603050405020304" pitchFamily="18" charset="0"/>
                <a:cs typeface="Times New Roman" panose="02020603050405020304" pitchFamily="18" charset="0"/>
              </a:rPr>
              <a:t>mal</a:t>
            </a:r>
            <a:r>
              <a:rPr lang="en-US" sz="2400" b="1" dirty="0">
                <a:latin typeface="Times New Roman" panose="02020603050405020304" pitchFamily="18" charset="0"/>
                <a:cs typeface="Times New Roman" panose="02020603050405020304" pitchFamily="18" charset="0"/>
              </a:rPr>
              <a:t>content</a:t>
            </a:r>
          </a:p>
          <a:p>
            <a:r>
              <a:rPr lang="en-US" sz="2400" b="1" dirty="0">
                <a:latin typeface="Times New Roman" panose="02020603050405020304" pitchFamily="18" charset="0"/>
                <a:cs typeface="Times New Roman" panose="02020603050405020304" pitchFamily="18" charset="0"/>
              </a:rPr>
              <a:t>Meter – peri + meter = </a:t>
            </a:r>
            <a:r>
              <a:rPr lang="en-US" sz="2400" b="1" dirty="0">
                <a:solidFill>
                  <a:srgbClr val="FF0000"/>
                </a:solidFill>
                <a:latin typeface="Times New Roman" panose="02020603050405020304" pitchFamily="18" charset="0"/>
                <a:cs typeface="Times New Roman" panose="02020603050405020304" pitchFamily="18" charset="0"/>
              </a:rPr>
              <a:t>peri</a:t>
            </a:r>
            <a:r>
              <a:rPr lang="en-US" sz="2400" b="1" dirty="0">
                <a:latin typeface="Times New Roman" panose="02020603050405020304" pitchFamily="18" charset="0"/>
                <a:cs typeface="Times New Roman" panose="02020603050405020304" pitchFamily="18" charset="0"/>
              </a:rPr>
              <a:t>meter</a:t>
            </a:r>
          </a:p>
          <a:p>
            <a:r>
              <a:rPr lang="en-US" sz="2400" b="1" dirty="0">
                <a:latin typeface="Times New Roman" panose="02020603050405020304" pitchFamily="18" charset="0"/>
                <a:cs typeface="Times New Roman" panose="02020603050405020304" pitchFamily="18" charset="0"/>
              </a:rPr>
              <a:t>Thesis – hypo + thesis = </a:t>
            </a:r>
            <a:r>
              <a:rPr lang="en-US" sz="2400" b="1" dirty="0">
                <a:solidFill>
                  <a:srgbClr val="FF0000"/>
                </a:solidFill>
                <a:latin typeface="Times New Roman" panose="02020603050405020304" pitchFamily="18" charset="0"/>
                <a:cs typeface="Times New Roman" panose="02020603050405020304" pitchFamily="18" charset="0"/>
              </a:rPr>
              <a:t>hy</a:t>
            </a:r>
            <a:r>
              <a:rPr lang="en-US" sz="2400" b="1" dirty="0">
                <a:latin typeface="Times New Roman" panose="02020603050405020304" pitchFamily="18" charset="0"/>
                <a:cs typeface="Times New Roman" panose="02020603050405020304" pitchFamily="18" charset="0"/>
              </a:rPr>
              <a:t>pothesis</a:t>
            </a:r>
          </a:p>
        </p:txBody>
      </p:sp>
      <p:sp>
        <p:nvSpPr>
          <p:cNvPr id="3" name="Speech Bubble: Oval 2">
            <a:extLst>
              <a:ext uri="{FF2B5EF4-FFF2-40B4-BE49-F238E27FC236}">
                <a16:creationId xmlns:a16="http://schemas.microsoft.com/office/drawing/2014/main" id="{AF7AD4C4-91D5-4C30-89FA-8F9299A53748}"/>
              </a:ext>
            </a:extLst>
          </p:cNvPr>
          <p:cNvSpPr/>
          <p:nvPr/>
        </p:nvSpPr>
        <p:spPr>
          <a:xfrm>
            <a:off x="7559976" y="1353317"/>
            <a:ext cx="2743200" cy="844062"/>
          </a:xfrm>
          <a:prstGeom prst="wedgeEllipseCallout">
            <a:avLst>
              <a:gd name="adj1" fmla="val -50220"/>
              <a:gd name="adj2" fmla="val 70573"/>
            </a:avLst>
          </a:prstGeom>
          <a:solidFill>
            <a:srgbClr val="1D077D"/>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Elephant" panose="02020904090505020303" pitchFamily="18" charset="0"/>
              </a:rPr>
              <a:t>Prefix</a:t>
            </a:r>
          </a:p>
        </p:txBody>
      </p:sp>
      <p:sp>
        <p:nvSpPr>
          <p:cNvPr id="4" name="Date Placeholder 3">
            <a:extLst>
              <a:ext uri="{FF2B5EF4-FFF2-40B4-BE49-F238E27FC236}">
                <a16:creationId xmlns:a16="http://schemas.microsoft.com/office/drawing/2014/main" id="{A4ACED5B-4996-4130-A24C-FA7B61D64B94}"/>
              </a:ext>
            </a:extLst>
          </p:cNvPr>
          <p:cNvSpPr>
            <a:spLocks noGrp="1"/>
          </p:cNvSpPr>
          <p:nvPr>
            <p:ph type="dt" sz="half" idx="10"/>
          </p:nvPr>
        </p:nvSpPr>
        <p:spPr/>
        <p:txBody>
          <a:bodyPr/>
          <a:lstStyle/>
          <a:p>
            <a:fld id="{C9D9DF67-4ED3-47D3-93C7-23DBD9D6131D}" type="datetime9">
              <a:rPr lang="en-US" smtClean="0"/>
              <a:t>03-Oct-20 08:15:09 PM</a:t>
            </a:fld>
            <a:endParaRPr lang="en-US"/>
          </a:p>
        </p:txBody>
      </p:sp>
      <p:sp>
        <p:nvSpPr>
          <p:cNvPr id="5" name="Footer Placeholder 4">
            <a:extLst>
              <a:ext uri="{FF2B5EF4-FFF2-40B4-BE49-F238E27FC236}">
                <a16:creationId xmlns:a16="http://schemas.microsoft.com/office/drawing/2014/main" id="{EA3E5874-CED4-46CA-B1DC-FA02B47AB81A}"/>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2CB6235C-3E9B-40A8-AB4F-83750D030FAC}"/>
              </a:ext>
            </a:extLst>
          </p:cNvPr>
          <p:cNvSpPr>
            <a:spLocks noGrp="1"/>
          </p:cNvSpPr>
          <p:nvPr>
            <p:ph type="sldNum" sz="quarter" idx="12"/>
          </p:nvPr>
        </p:nvSpPr>
        <p:spPr/>
        <p:txBody>
          <a:bodyPr/>
          <a:lstStyle/>
          <a:p>
            <a:fld id="{C7EEC9BA-7523-43B4-8C15-4EDE6B8D7F05}" type="slidenum">
              <a:rPr lang="en-US" smtClean="0"/>
              <a:t>15</a:t>
            </a:fld>
            <a:endParaRPr lang="en-US"/>
          </a:p>
        </p:txBody>
      </p:sp>
    </p:spTree>
    <p:extLst>
      <p:ext uri="{BB962C8B-B14F-4D97-AF65-F5344CB8AC3E}">
        <p14:creationId xmlns:p14="http://schemas.microsoft.com/office/powerpoint/2010/main" val="16418805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C6681-F5BB-457A-80D3-D76D84147024}"/>
              </a:ext>
            </a:extLst>
          </p:cNvPr>
          <p:cNvSpPr>
            <a:spLocks noGrp="1"/>
          </p:cNvSpPr>
          <p:nvPr>
            <p:ph type="dt" sz="half" idx="10"/>
          </p:nvPr>
        </p:nvSpPr>
        <p:spPr/>
        <p:txBody>
          <a:bodyPr/>
          <a:lstStyle/>
          <a:p>
            <a:fld id="{7F38A28F-7A3C-4F3A-93B9-D9A8EB7BEA7C}" type="datetime9">
              <a:rPr lang="en-US" smtClean="0"/>
              <a:t>03-Oct-20 08:15:09 PM</a:t>
            </a:fld>
            <a:endParaRPr lang="en-US"/>
          </a:p>
        </p:txBody>
      </p:sp>
      <p:sp>
        <p:nvSpPr>
          <p:cNvPr id="3" name="Footer Placeholder 2">
            <a:extLst>
              <a:ext uri="{FF2B5EF4-FFF2-40B4-BE49-F238E27FC236}">
                <a16:creationId xmlns:a16="http://schemas.microsoft.com/office/drawing/2014/main" id="{429C8B2A-DC5F-4268-A88D-7FA9B7C8BF13}"/>
              </a:ext>
            </a:extLst>
          </p:cNvPr>
          <p:cNvSpPr>
            <a:spLocks noGrp="1"/>
          </p:cNvSpPr>
          <p:nvPr>
            <p:ph type="ftr" sz="quarter" idx="11"/>
          </p:nvPr>
        </p:nvSpPr>
        <p:spPr/>
        <p:txBody>
          <a:bodyPr/>
          <a:lstStyle/>
          <a:p>
            <a:r>
              <a:rPr lang="en-US"/>
              <a:t>Affix</a:t>
            </a:r>
            <a:endParaRPr lang="en-US" dirty="0"/>
          </a:p>
        </p:txBody>
      </p:sp>
      <p:sp>
        <p:nvSpPr>
          <p:cNvPr id="4" name="Slide Number Placeholder 3">
            <a:extLst>
              <a:ext uri="{FF2B5EF4-FFF2-40B4-BE49-F238E27FC236}">
                <a16:creationId xmlns:a16="http://schemas.microsoft.com/office/drawing/2014/main" id="{44DCD51F-AC76-4F57-8048-E468F76E1BD0}"/>
              </a:ext>
            </a:extLst>
          </p:cNvPr>
          <p:cNvSpPr>
            <a:spLocks noGrp="1"/>
          </p:cNvSpPr>
          <p:nvPr>
            <p:ph type="sldNum" sz="quarter" idx="12"/>
          </p:nvPr>
        </p:nvSpPr>
        <p:spPr/>
        <p:txBody>
          <a:bodyPr/>
          <a:lstStyle/>
          <a:p>
            <a:fld id="{C7EEC9BA-7523-43B4-8C15-4EDE6B8D7F05}" type="slidenum">
              <a:rPr lang="en-US" smtClean="0"/>
              <a:t>16</a:t>
            </a:fld>
            <a:endParaRPr lang="en-US"/>
          </a:p>
        </p:txBody>
      </p:sp>
      <p:sp>
        <p:nvSpPr>
          <p:cNvPr id="5" name="Oval 4">
            <a:extLst>
              <a:ext uri="{FF2B5EF4-FFF2-40B4-BE49-F238E27FC236}">
                <a16:creationId xmlns:a16="http://schemas.microsoft.com/office/drawing/2014/main" id="{05F1D423-734E-46E6-8FE8-C1B5F85490A3}"/>
              </a:ext>
            </a:extLst>
          </p:cNvPr>
          <p:cNvSpPr/>
          <p:nvPr/>
        </p:nvSpPr>
        <p:spPr>
          <a:xfrm>
            <a:off x="2678640" y="697872"/>
            <a:ext cx="3004709" cy="737033"/>
          </a:xfrm>
          <a:prstGeom prst="ellipse">
            <a:avLst/>
          </a:prstGeom>
          <a:solidFill>
            <a:srgbClr val="8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Pair Work</a:t>
            </a:r>
          </a:p>
        </p:txBody>
      </p:sp>
      <p:pic>
        <p:nvPicPr>
          <p:cNvPr id="6" name="Picture 5" descr="H:\Power Point Background\pair work f.png">
            <a:extLst>
              <a:ext uri="{FF2B5EF4-FFF2-40B4-BE49-F238E27FC236}">
                <a16:creationId xmlns:a16="http://schemas.microsoft.com/office/drawing/2014/main" id="{EB4F38AB-6332-4306-B491-918D58C1F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529" y="464446"/>
            <a:ext cx="1983542" cy="13717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D09BE8-6E4D-4015-B2B5-3AF86E0DA486}"/>
              </a:ext>
            </a:extLst>
          </p:cNvPr>
          <p:cNvSpPr/>
          <p:nvPr/>
        </p:nvSpPr>
        <p:spPr>
          <a:xfrm>
            <a:off x="422034" y="1982431"/>
            <a:ext cx="11100581" cy="517193"/>
          </a:xfrm>
          <a:prstGeom prst="rect">
            <a:avLst/>
          </a:prstGeom>
          <a:solidFill>
            <a:srgbClr val="0000CC"/>
          </a:soli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R="0" lvl="0">
              <a:lnSpc>
                <a:spcPct val="107000"/>
              </a:lnSpc>
              <a:spcBef>
                <a:spcPts val="0"/>
              </a:spcBef>
              <a:spcAft>
                <a:spcPts val="0"/>
              </a:spcAft>
            </a:pPr>
            <a:r>
              <a:rPr lang="en-US" sz="2800" dirty="0">
                <a:latin typeface="Bernard MT Condensed" panose="02050806060905020404" pitchFamily="18" charset="0"/>
                <a:ea typeface="Calibri" panose="020F0502020204030204" pitchFamily="34" charset="0"/>
                <a:cs typeface="Times New Roman" panose="02020603050405020304" pitchFamily="18" charset="0"/>
              </a:rPr>
              <a:t>Complete the text adding prefixes with the root words given in the parenthesis.</a:t>
            </a:r>
            <a:endParaRPr lang="en-US" sz="2400" dirty="0">
              <a:effectLst/>
              <a:latin typeface="Bernard MT Condensed" panose="020508060609050204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BF59A4A-A67C-41B0-8275-446679CD4404}"/>
              </a:ext>
            </a:extLst>
          </p:cNvPr>
          <p:cNvSpPr/>
          <p:nvPr/>
        </p:nvSpPr>
        <p:spPr>
          <a:xfrm>
            <a:off x="422034" y="2742080"/>
            <a:ext cx="11352623" cy="362945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Literacy is a benison. But (a)………(literacy) is a curse. Most of the people in our society are (b)……… (literate). They are (c)……… (able) to read and write. The main cause of it many people of our country are (d)………(conscious). It is our duty to (e)………(light) the light of education. To (f)……... (move) illiteracy is not an easy task. There are some restrictions in our society. Firstly, we are (g)………..(aware) of it. Secondly, religious superstitions among some people lie firmly in their mind.  They are (h)………. (willing) to take modern education. As a result, we lag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1" dirty="0">
                <a:latin typeface="Times New Roman" panose="02020603050405020304" pitchFamily="18" charset="0"/>
                <a:ea typeface="Calibri" panose="020F0502020204030204" pitchFamily="34" charset="0"/>
                <a:cs typeface="Times New Roman" panose="02020603050405020304" pitchFamily="18" charset="0"/>
              </a:rPr>
              <a:t>) ……….(hind) from the first countries in the world. If we want to (j)………</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(prove) this condition, educated people should come forward.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6679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80150C-BC0A-4B24-B3EA-7AA934DF5C96}"/>
              </a:ext>
            </a:extLst>
          </p:cNvPr>
          <p:cNvSpPr>
            <a:spLocks noGrp="1"/>
          </p:cNvSpPr>
          <p:nvPr>
            <p:ph type="dt" sz="half" idx="10"/>
          </p:nvPr>
        </p:nvSpPr>
        <p:spPr/>
        <p:txBody>
          <a:bodyPr/>
          <a:lstStyle/>
          <a:p>
            <a:fld id="{4C8E6E81-59DF-4C8E-BB23-7FF6C4EF5D74}" type="datetime9">
              <a:rPr lang="en-US" smtClean="0"/>
              <a:t>03-Oct-20 08:15:09 PM</a:t>
            </a:fld>
            <a:endParaRPr lang="en-US"/>
          </a:p>
        </p:txBody>
      </p:sp>
      <p:sp>
        <p:nvSpPr>
          <p:cNvPr id="3" name="Footer Placeholder 2">
            <a:extLst>
              <a:ext uri="{FF2B5EF4-FFF2-40B4-BE49-F238E27FC236}">
                <a16:creationId xmlns:a16="http://schemas.microsoft.com/office/drawing/2014/main" id="{27D9C1C6-B94E-4499-8575-AC1781EBA1D1}"/>
              </a:ext>
            </a:extLst>
          </p:cNvPr>
          <p:cNvSpPr>
            <a:spLocks noGrp="1"/>
          </p:cNvSpPr>
          <p:nvPr>
            <p:ph type="ftr" sz="quarter" idx="11"/>
          </p:nvPr>
        </p:nvSpPr>
        <p:spPr/>
        <p:txBody>
          <a:bodyPr/>
          <a:lstStyle/>
          <a:p>
            <a:r>
              <a:rPr lang="en-US"/>
              <a:t>Affix</a:t>
            </a:r>
          </a:p>
        </p:txBody>
      </p:sp>
      <p:sp>
        <p:nvSpPr>
          <p:cNvPr id="4" name="Slide Number Placeholder 3">
            <a:extLst>
              <a:ext uri="{FF2B5EF4-FFF2-40B4-BE49-F238E27FC236}">
                <a16:creationId xmlns:a16="http://schemas.microsoft.com/office/drawing/2014/main" id="{FDDC8C92-EA4D-4B34-9D4D-F113BB764329}"/>
              </a:ext>
            </a:extLst>
          </p:cNvPr>
          <p:cNvSpPr>
            <a:spLocks noGrp="1"/>
          </p:cNvSpPr>
          <p:nvPr>
            <p:ph type="sldNum" sz="quarter" idx="12"/>
          </p:nvPr>
        </p:nvSpPr>
        <p:spPr/>
        <p:txBody>
          <a:bodyPr/>
          <a:lstStyle/>
          <a:p>
            <a:fld id="{C7EEC9BA-7523-43B4-8C15-4EDE6B8D7F05}" type="slidenum">
              <a:rPr lang="en-US" smtClean="0"/>
              <a:t>17</a:t>
            </a:fld>
            <a:endParaRPr lang="en-US"/>
          </a:p>
        </p:txBody>
      </p:sp>
      <p:sp>
        <p:nvSpPr>
          <p:cNvPr id="5" name="Rectangle 4">
            <a:extLst>
              <a:ext uri="{FF2B5EF4-FFF2-40B4-BE49-F238E27FC236}">
                <a16:creationId xmlns:a16="http://schemas.microsoft.com/office/drawing/2014/main" id="{E38BCF9B-D416-4335-BA1C-4A5DCBD16D3A}"/>
              </a:ext>
            </a:extLst>
          </p:cNvPr>
          <p:cNvSpPr/>
          <p:nvPr/>
        </p:nvSpPr>
        <p:spPr>
          <a:xfrm>
            <a:off x="422034" y="2094971"/>
            <a:ext cx="11352623" cy="323428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Literacy is a benison. But (a)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a:t>
            </a:r>
            <a:r>
              <a:rPr lang="en-US" sz="2400" b="1" dirty="0">
                <a:latin typeface="Times New Roman" panose="02020603050405020304" pitchFamily="18" charset="0"/>
                <a:ea typeface="Calibri" panose="020F0502020204030204" pitchFamily="34" charset="0"/>
                <a:cs typeface="Times New Roman" panose="02020603050405020304" pitchFamily="18" charset="0"/>
              </a:rPr>
              <a:t>literacy is a curse. Most of the people in our society are (b)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a:t>
            </a:r>
            <a:r>
              <a:rPr lang="en-US" sz="2400" b="1" dirty="0">
                <a:latin typeface="Times New Roman" panose="02020603050405020304" pitchFamily="18" charset="0"/>
                <a:ea typeface="Calibri" panose="020F0502020204030204" pitchFamily="34" charset="0"/>
                <a:cs typeface="Times New Roman" panose="02020603050405020304" pitchFamily="18" charset="0"/>
              </a:rPr>
              <a:t>literate. They are (c)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400" b="1" dirty="0">
                <a:latin typeface="Times New Roman" panose="02020603050405020304" pitchFamily="18" charset="0"/>
                <a:ea typeface="Calibri" panose="020F0502020204030204" pitchFamily="34" charset="0"/>
                <a:cs typeface="Times New Roman" panose="02020603050405020304" pitchFamily="18" charset="0"/>
              </a:rPr>
              <a:t>able to read and write. The main cause of it many people of our country are (d)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400" b="1" dirty="0">
                <a:latin typeface="Times New Roman" panose="02020603050405020304" pitchFamily="18" charset="0"/>
                <a:ea typeface="Calibri" panose="020F0502020204030204" pitchFamily="34" charset="0"/>
                <a:cs typeface="Times New Roman" panose="02020603050405020304" pitchFamily="18" charset="0"/>
              </a:rPr>
              <a:t>conscious. It is our duty to (e)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a:t>
            </a:r>
            <a:r>
              <a:rPr lang="en-US" sz="2400" b="1" dirty="0">
                <a:latin typeface="Times New Roman" panose="02020603050405020304" pitchFamily="18" charset="0"/>
                <a:ea typeface="Calibri" panose="020F0502020204030204" pitchFamily="34" charset="0"/>
                <a:cs typeface="Times New Roman" panose="02020603050405020304" pitchFamily="18" charset="0"/>
              </a:rPr>
              <a:t>light</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en</a:t>
            </a:r>
            <a:r>
              <a:rPr lang="en-US" sz="2400" b="1" dirty="0">
                <a:latin typeface="Times New Roman" panose="02020603050405020304" pitchFamily="18" charset="0"/>
                <a:ea typeface="Calibri" panose="020F0502020204030204" pitchFamily="34" charset="0"/>
                <a:cs typeface="Times New Roman" panose="02020603050405020304" pitchFamily="18" charset="0"/>
              </a:rPr>
              <a:t> the light of education. To (f)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a:t>
            </a:r>
            <a:r>
              <a:rPr lang="en-US" sz="2400" b="1" dirty="0">
                <a:latin typeface="Times New Roman" panose="02020603050405020304" pitchFamily="18" charset="0"/>
                <a:ea typeface="Calibri" panose="020F0502020204030204" pitchFamily="34" charset="0"/>
                <a:cs typeface="Times New Roman" panose="02020603050405020304" pitchFamily="18" charset="0"/>
              </a:rPr>
              <a:t>move illiteracy is not an easy task. There are some restrictions in our society. Firstly, we are (g)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400" b="1" dirty="0">
                <a:latin typeface="Times New Roman" panose="02020603050405020304" pitchFamily="18" charset="0"/>
                <a:ea typeface="Calibri" panose="020F0502020204030204" pitchFamily="34" charset="0"/>
                <a:cs typeface="Times New Roman" panose="02020603050405020304" pitchFamily="18" charset="0"/>
              </a:rPr>
              <a:t>aware of it. Secondly, religious superstitions among some people lie firmly in their mind.  They are (h)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un</a:t>
            </a:r>
            <a:r>
              <a:rPr lang="en-US" sz="2400" b="1" dirty="0">
                <a:latin typeface="Times New Roman" panose="02020603050405020304" pitchFamily="18" charset="0"/>
                <a:ea typeface="Calibri" panose="020F0502020204030204" pitchFamily="34" charset="0"/>
                <a:cs typeface="Times New Roman" panose="02020603050405020304" pitchFamily="18" charset="0"/>
              </a:rPr>
              <a:t>willing to take modern education. As a result, we lag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a:t>
            </a:r>
            <a:r>
              <a:rPr lang="en-US" sz="2400" b="1" dirty="0">
                <a:latin typeface="Times New Roman" panose="02020603050405020304" pitchFamily="18" charset="0"/>
                <a:ea typeface="Calibri" panose="020F0502020204030204" pitchFamily="34" charset="0"/>
                <a:cs typeface="Times New Roman" panose="02020603050405020304" pitchFamily="18" charset="0"/>
              </a:rPr>
              <a:t>hind from the first countries in the world. If we want to (j) </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a:t>
            </a:r>
            <a:r>
              <a:rPr lang="en-US" sz="2400" b="1" dirty="0">
                <a:latin typeface="Times New Roman" panose="02020603050405020304" pitchFamily="18" charset="0"/>
                <a:ea typeface="Calibri" panose="020F0502020204030204" pitchFamily="34" charset="0"/>
                <a:cs typeface="Times New Roman" panose="02020603050405020304" pitchFamily="18" charset="0"/>
              </a:rPr>
              <a:t>prove this condition, educated people should come forward.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F1FFC4EA-DA8B-4E4F-A9ED-3997B9BB4403}"/>
              </a:ext>
            </a:extLst>
          </p:cNvPr>
          <p:cNvSpPr/>
          <p:nvPr/>
        </p:nvSpPr>
        <p:spPr>
          <a:xfrm>
            <a:off x="3494564" y="669731"/>
            <a:ext cx="5410283" cy="948053"/>
          </a:xfrm>
          <a:prstGeom prst="ellipse">
            <a:avLst/>
          </a:prstGeom>
          <a:solidFill>
            <a:srgbClr val="800000"/>
          </a:solidFill>
          <a:ln w="762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Desired Answer:</a:t>
            </a:r>
          </a:p>
        </p:txBody>
      </p:sp>
    </p:spTree>
    <p:extLst>
      <p:ext uri="{BB962C8B-B14F-4D97-AF65-F5344CB8AC3E}">
        <p14:creationId xmlns:p14="http://schemas.microsoft.com/office/powerpoint/2010/main" val="5020949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0A8AE0-D1CB-4175-A416-A6DBF08C7022}"/>
              </a:ext>
            </a:extLst>
          </p:cNvPr>
          <p:cNvSpPr txBox="1"/>
          <p:nvPr/>
        </p:nvSpPr>
        <p:spPr>
          <a:xfrm>
            <a:off x="3526300" y="1341120"/>
            <a:ext cx="6144768" cy="1015663"/>
          </a:xfrm>
          <a:prstGeom prst="rect">
            <a:avLst/>
          </a:prstGeom>
          <a:ln w="57150">
            <a:solidFill>
              <a:srgbClr val="0000CC"/>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6000" b="1" dirty="0">
                <a:solidFill>
                  <a:srgbClr val="800000"/>
                </a:solidFill>
                <a:latin typeface="Elephant" panose="02020904090505020303" pitchFamily="18" charset="0"/>
                <a:cs typeface="Nikosh" panose="02000000000000000000" pitchFamily="2" charset="0"/>
              </a:rPr>
              <a:t>Suffix </a:t>
            </a:r>
            <a:r>
              <a:rPr lang="bn-BD" sz="6000" b="1" dirty="0">
                <a:solidFill>
                  <a:srgbClr val="800000"/>
                </a:solidFill>
                <a:latin typeface="SutonnyOMJ" panose="01010600010101010101" pitchFamily="2" charset="0"/>
                <a:cs typeface="SutonnyOMJ" panose="01010600010101010101" pitchFamily="2" charset="0"/>
              </a:rPr>
              <a:t>(</a:t>
            </a:r>
            <a:r>
              <a:rPr lang="en-US" sz="6000" b="1" dirty="0" err="1">
                <a:solidFill>
                  <a:srgbClr val="800000"/>
                </a:solidFill>
                <a:latin typeface="SutonnyOMJ" panose="01010600010101010101" pitchFamily="2" charset="0"/>
                <a:cs typeface="SutonnyOMJ" panose="01010600010101010101" pitchFamily="2" charset="0"/>
              </a:rPr>
              <a:t>প্রত্যয়</a:t>
            </a:r>
            <a:r>
              <a:rPr lang="en-US" sz="6000" b="1" dirty="0">
                <a:solidFill>
                  <a:srgbClr val="800000"/>
                </a:solidFill>
                <a:latin typeface="SutonnyOMJ" panose="01010600010101010101" pitchFamily="2" charset="0"/>
                <a:cs typeface="SutonnyOMJ" panose="01010600010101010101" pitchFamily="2" charset="0"/>
              </a:rPr>
              <a:t>)</a:t>
            </a:r>
          </a:p>
        </p:txBody>
      </p:sp>
      <p:pic>
        <p:nvPicPr>
          <p:cNvPr id="4" name="Picture 3">
            <a:extLst>
              <a:ext uri="{FF2B5EF4-FFF2-40B4-BE49-F238E27FC236}">
                <a16:creationId xmlns:a16="http://schemas.microsoft.com/office/drawing/2014/main" id="{64D759F4-9186-4160-8910-35F7C39EB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531" y="2680991"/>
            <a:ext cx="6144768" cy="3271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Date Placeholder 2">
            <a:extLst>
              <a:ext uri="{FF2B5EF4-FFF2-40B4-BE49-F238E27FC236}">
                <a16:creationId xmlns:a16="http://schemas.microsoft.com/office/drawing/2014/main" id="{ABB03275-1660-476B-B031-453295AFC7DB}"/>
              </a:ext>
            </a:extLst>
          </p:cNvPr>
          <p:cNvSpPr>
            <a:spLocks noGrp="1"/>
          </p:cNvSpPr>
          <p:nvPr>
            <p:ph type="dt" sz="half" idx="10"/>
          </p:nvPr>
        </p:nvSpPr>
        <p:spPr/>
        <p:txBody>
          <a:bodyPr/>
          <a:lstStyle/>
          <a:p>
            <a:fld id="{96387614-8D74-4E80-9A89-1F4890DC9EF0}" type="datetime9">
              <a:rPr lang="en-US" smtClean="0"/>
              <a:t>03-Oct-20 08:15:09 PM</a:t>
            </a:fld>
            <a:endParaRPr lang="en-US"/>
          </a:p>
        </p:txBody>
      </p:sp>
      <p:sp>
        <p:nvSpPr>
          <p:cNvPr id="5" name="Footer Placeholder 4">
            <a:extLst>
              <a:ext uri="{FF2B5EF4-FFF2-40B4-BE49-F238E27FC236}">
                <a16:creationId xmlns:a16="http://schemas.microsoft.com/office/drawing/2014/main" id="{BB22CBBF-BC10-44A1-B803-4CD9DFDCB73E}"/>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3743F600-820D-4829-AE60-1D65ACD5820C}"/>
              </a:ext>
            </a:extLst>
          </p:cNvPr>
          <p:cNvSpPr>
            <a:spLocks noGrp="1"/>
          </p:cNvSpPr>
          <p:nvPr>
            <p:ph type="sldNum" sz="quarter" idx="12"/>
          </p:nvPr>
        </p:nvSpPr>
        <p:spPr/>
        <p:txBody>
          <a:bodyPr/>
          <a:lstStyle/>
          <a:p>
            <a:fld id="{C7EEC9BA-7523-43B4-8C15-4EDE6B8D7F05}" type="slidenum">
              <a:rPr lang="en-US" smtClean="0"/>
              <a:t>18</a:t>
            </a:fld>
            <a:endParaRPr lang="en-US"/>
          </a:p>
        </p:txBody>
      </p:sp>
    </p:spTree>
    <p:extLst>
      <p:ext uri="{BB962C8B-B14F-4D97-AF65-F5344CB8AC3E}">
        <p14:creationId xmlns:p14="http://schemas.microsoft.com/office/powerpoint/2010/main" val="36863835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72BB2-92F7-4D9C-A883-86CDC3316281}"/>
              </a:ext>
            </a:extLst>
          </p:cNvPr>
          <p:cNvSpPr txBox="1"/>
          <p:nvPr/>
        </p:nvSpPr>
        <p:spPr>
          <a:xfrm>
            <a:off x="309489" y="816864"/>
            <a:ext cx="11648049"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English Suffix:                         </a:t>
            </a:r>
          </a:p>
          <a:p>
            <a:r>
              <a:rPr lang="en-US" sz="3200" dirty="0">
                <a:solidFill>
                  <a:srgbClr val="FF0000"/>
                </a:solidFill>
                <a:latin typeface="Bauhaus 93" panose="04030905020B02020C02" pitchFamily="82" charset="0"/>
                <a:cs typeface="Times New Roman" panose="02020603050405020304" pitchFamily="18" charset="0"/>
              </a:rPr>
              <a:t>Noun:</a:t>
            </a:r>
          </a:p>
          <a:p>
            <a:r>
              <a:rPr lang="en-US" sz="2800" b="1" dirty="0">
                <a:latin typeface="Nikosh" panose="02000000000000000000" pitchFamily="2" charset="0"/>
                <a:cs typeface="Nikosh" panose="02000000000000000000" pitchFamily="2" charset="0"/>
              </a:rPr>
              <a:t>-</a:t>
            </a:r>
            <a:r>
              <a:rPr lang="en-US" sz="3200" b="1" dirty="0" err="1">
                <a:latin typeface="Times New Roman" panose="02020603050405020304" pitchFamily="18" charset="0"/>
                <a:cs typeface="Times New Roman" panose="02020603050405020304" pitchFamily="18" charset="0"/>
              </a:rPr>
              <a:t>er</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ar</a:t>
            </a:r>
            <a:r>
              <a:rPr lang="en-US" sz="3200" b="1" dirty="0">
                <a:latin typeface="Times New Roman" panose="02020603050405020304" pitchFamily="18" charset="0"/>
                <a:cs typeface="Times New Roman" panose="02020603050405020304" pitchFamily="18" charset="0"/>
              </a:rPr>
              <a:t>/or/</a:t>
            </a:r>
            <a:r>
              <a:rPr lang="en-US" sz="3200" b="1" dirty="0" err="1">
                <a:latin typeface="Times New Roman" panose="02020603050405020304" pitchFamily="18" charset="0"/>
                <a:cs typeface="Times New Roman" panose="02020603050405020304" pitchFamily="18" charset="0"/>
              </a:rPr>
              <a:t>yer</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painter, baker, beggar, sailor, lawyer,..</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ter</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ther</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daughter, father, mother, brother,…</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dom</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freedom, wisdom, </a:t>
            </a:r>
          </a:p>
          <a:p>
            <a:r>
              <a:rPr lang="en-US" sz="3200" b="1" dirty="0">
                <a:latin typeface="Times New Roman" panose="02020603050405020304" pitchFamily="18" charset="0"/>
                <a:cs typeface="Times New Roman" panose="02020603050405020304" pitchFamily="18" charset="0"/>
              </a:rPr>
              <a:t>-ness;                </a:t>
            </a:r>
            <a:r>
              <a:rPr lang="en-US" sz="3200" dirty="0">
                <a:latin typeface="Times New Roman" panose="02020603050405020304" pitchFamily="18" charset="0"/>
                <a:cs typeface="Times New Roman" panose="02020603050405020304" pitchFamily="18" charset="0"/>
              </a:rPr>
              <a:t>darkness, boldness, goodness, sweetness, kindness, </a:t>
            </a:r>
          </a:p>
          <a:p>
            <a:r>
              <a:rPr lang="en-US" sz="3200" b="1" dirty="0">
                <a:latin typeface="Times New Roman" panose="02020603050405020304" pitchFamily="18" charset="0"/>
                <a:cs typeface="Times New Roman" panose="02020603050405020304" pitchFamily="18" charset="0"/>
              </a:rPr>
              <a:t>-ship;                </a:t>
            </a:r>
            <a:r>
              <a:rPr lang="en-US" sz="3200" dirty="0">
                <a:latin typeface="Times New Roman" panose="02020603050405020304" pitchFamily="18" charset="0"/>
                <a:cs typeface="Times New Roman" panose="02020603050405020304" pitchFamily="18" charset="0"/>
              </a:rPr>
              <a:t>hardship, friendship, lordship,…..</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health, stealth, growth,……..</a:t>
            </a:r>
          </a:p>
          <a:p>
            <a:r>
              <a:rPr lang="en-US" sz="3200" b="1" dirty="0">
                <a:latin typeface="Times New Roman" panose="02020603050405020304" pitchFamily="18" charset="0"/>
                <a:cs typeface="Times New Roman" panose="02020603050405020304" pitchFamily="18" charset="0"/>
              </a:rPr>
              <a:t>-kin;                  </a:t>
            </a:r>
            <a:r>
              <a:rPr lang="en-US" sz="3200" dirty="0">
                <a:latin typeface="Times New Roman" panose="02020603050405020304" pitchFamily="18" charset="0"/>
                <a:cs typeface="Times New Roman" panose="02020603050405020304" pitchFamily="18" charset="0"/>
              </a:rPr>
              <a:t>lambkin, napkin,…..</a:t>
            </a:r>
          </a:p>
          <a:p>
            <a:r>
              <a:rPr lang="en-US" sz="3200" b="1" dirty="0">
                <a:latin typeface="Times New Roman" panose="02020603050405020304" pitchFamily="18" charset="0"/>
                <a:cs typeface="Times New Roman" panose="02020603050405020304" pitchFamily="18" charset="0"/>
              </a:rPr>
              <a:t>-ling;                 </a:t>
            </a:r>
            <a:r>
              <a:rPr lang="en-US" sz="3200" dirty="0">
                <a:latin typeface="Times New Roman" panose="02020603050405020304" pitchFamily="18" charset="0"/>
                <a:cs typeface="Times New Roman" panose="02020603050405020304" pitchFamily="18" charset="0"/>
              </a:rPr>
              <a:t>knuckling, darling, stripling </a:t>
            </a:r>
            <a:r>
              <a:rPr lang="en-US" sz="3200" dirty="0">
                <a:latin typeface="SutonnySushreeOMJ" panose="00000400000000000000" pitchFamily="2" charset="0"/>
                <a:cs typeface="SutonnySushreeOMJ" panose="00000400000000000000" pitchFamily="2" charset="0"/>
              </a:rPr>
              <a:t>(</a:t>
            </a:r>
            <a:r>
              <a:rPr lang="as-IN" sz="3200" dirty="0">
                <a:latin typeface="SutonnySushreeOMJ" panose="00000400000000000000" pitchFamily="2" charset="0"/>
                <a:cs typeface="SutonnySushreeOMJ" panose="00000400000000000000" pitchFamily="2" charset="0"/>
              </a:rPr>
              <a:t>য</a:t>
            </a:r>
            <a:r>
              <a:rPr lang="en-US" sz="3200" dirty="0">
                <a:latin typeface="SutonnySushreeOMJ" panose="00000400000000000000" pitchFamily="2" charset="0"/>
                <a:cs typeface="SutonnySushreeOMJ" panose="00000400000000000000" pitchFamily="2" charset="0"/>
              </a:rPr>
              <a:t>ু</a:t>
            </a:r>
            <a:r>
              <a:rPr lang="as-IN" sz="3200" dirty="0">
                <a:latin typeface="SutonnySushreeOMJ" panose="00000400000000000000" pitchFamily="2" charset="0"/>
                <a:cs typeface="SutonnySushreeOMJ" panose="00000400000000000000" pitchFamily="2" charset="0"/>
              </a:rPr>
              <a:t>ব</a:t>
            </a:r>
            <a:r>
              <a:rPr lang="en-US" sz="3200" dirty="0">
                <a:latin typeface="SutonnySushreeOMJ" panose="00000400000000000000" pitchFamily="2" charset="0"/>
                <a:cs typeface="SutonnySushreeOMJ" panose="00000400000000000000" pitchFamily="2" charset="0"/>
              </a:rPr>
              <a:t>ক/</a:t>
            </a:r>
            <a:r>
              <a:rPr lang="as-IN" sz="3200" dirty="0">
                <a:latin typeface="SutonnySushreeOMJ" panose="00000400000000000000" pitchFamily="2" charset="0"/>
                <a:cs typeface="SutonnySushreeOMJ" panose="00000400000000000000" pitchFamily="2" charset="0"/>
              </a:rPr>
              <a:t>ত</a:t>
            </a:r>
            <a:r>
              <a:rPr lang="en-US" sz="3200" dirty="0" err="1">
                <a:latin typeface="SutonnySushreeOMJ" panose="00000400000000000000" pitchFamily="2" charset="0"/>
                <a:cs typeface="SutonnySushreeOMJ" panose="00000400000000000000" pitchFamily="2" charset="0"/>
              </a:rPr>
              <a:t>রুণ</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weakling,..</a:t>
            </a:r>
            <a:endParaRPr lang="en-US" sz="28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395E4A78-EB20-46CB-AAF4-6BB514BD8462}"/>
              </a:ext>
            </a:extLst>
          </p:cNvPr>
          <p:cNvSpPr>
            <a:spLocks noGrp="1"/>
          </p:cNvSpPr>
          <p:nvPr>
            <p:ph type="dt" sz="half" idx="10"/>
          </p:nvPr>
        </p:nvSpPr>
        <p:spPr/>
        <p:txBody>
          <a:bodyPr/>
          <a:lstStyle/>
          <a:p>
            <a:fld id="{344E85FB-A5C6-4D71-8702-881E524EC57B}" type="datetime9">
              <a:rPr lang="en-US" smtClean="0"/>
              <a:t>03-Oct-20 08:15:09 PM</a:t>
            </a:fld>
            <a:endParaRPr lang="en-US"/>
          </a:p>
        </p:txBody>
      </p:sp>
      <p:sp>
        <p:nvSpPr>
          <p:cNvPr id="4" name="Footer Placeholder 3">
            <a:extLst>
              <a:ext uri="{FF2B5EF4-FFF2-40B4-BE49-F238E27FC236}">
                <a16:creationId xmlns:a16="http://schemas.microsoft.com/office/drawing/2014/main" id="{74D27B81-F969-4819-9F9E-58C6E0B9FD51}"/>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D0D0501E-31EA-4E38-B4A2-B151DB5B284C}"/>
              </a:ext>
            </a:extLst>
          </p:cNvPr>
          <p:cNvSpPr>
            <a:spLocks noGrp="1"/>
          </p:cNvSpPr>
          <p:nvPr>
            <p:ph type="sldNum" sz="quarter" idx="12"/>
          </p:nvPr>
        </p:nvSpPr>
        <p:spPr/>
        <p:txBody>
          <a:bodyPr/>
          <a:lstStyle/>
          <a:p>
            <a:fld id="{C7EEC9BA-7523-43B4-8C15-4EDE6B8D7F05}" type="slidenum">
              <a:rPr lang="en-US" smtClean="0"/>
              <a:t>19</a:t>
            </a:fld>
            <a:endParaRPr lang="en-US"/>
          </a:p>
        </p:txBody>
      </p:sp>
    </p:spTree>
    <p:extLst>
      <p:ext uri="{BB962C8B-B14F-4D97-AF65-F5344CB8AC3E}">
        <p14:creationId xmlns:p14="http://schemas.microsoft.com/office/powerpoint/2010/main" val="22210086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4581" y="680143"/>
            <a:ext cx="4629221" cy="830997"/>
          </a:xfrm>
          <a:prstGeom prst="rect">
            <a:avLst/>
          </a:prstGeom>
          <a:solidFill>
            <a:srgbClr val="00B050"/>
          </a:solidFill>
        </p:spPr>
        <p:txBody>
          <a:bodyPr wrap="square" rtlCol="0">
            <a:sp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latin typeface="Wide Latin" panose="020A0A07050505020404" pitchFamily="18" charset="0"/>
              </a:rPr>
              <a:t>Identity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822" y="265371"/>
            <a:ext cx="2412899" cy="28124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482700" y="3448143"/>
            <a:ext cx="5514286" cy="2339102"/>
          </a:xfrm>
          <a:prstGeom prst="rect">
            <a:avLst/>
          </a:prstGeom>
          <a:solidFill>
            <a:schemeClr val="accent4">
              <a:lumMod val="20000"/>
              <a:lumOff val="80000"/>
            </a:schemeClr>
          </a:solidFill>
        </p:spPr>
        <p:txBody>
          <a:bodyPr wrap="square" rtlCol="0">
            <a:spAutoFit/>
          </a:bodyPr>
          <a:lstStyle/>
          <a:p>
            <a:pPr algn="ctr"/>
            <a:r>
              <a:rPr lang="en-US" sz="2800" dirty="0" err="1">
                <a:solidFill>
                  <a:srgbClr val="800000"/>
                </a:solidFill>
                <a:latin typeface="Elephant" panose="02020904090505020303" pitchFamily="18" charset="0"/>
              </a:rPr>
              <a:t>Uttam</a:t>
            </a:r>
            <a:r>
              <a:rPr lang="en-US" sz="2800" dirty="0">
                <a:solidFill>
                  <a:srgbClr val="800000"/>
                </a:solidFill>
                <a:latin typeface="Elephant" panose="02020904090505020303" pitchFamily="18" charset="0"/>
              </a:rPr>
              <a:t> </a:t>
            </a:r>
            <a:r>
              <a:rPr lang="en-US" sz="2800" dirty="0" err="1">
                <a:solidFill>
                  <a:srgbClr val="800000"/>
                </a:solidFill>
                <a:latin typeface="Elephant" panose="02020904090505020303" pitchFamily="18" charset="0"/>
              </a:rPr>
              <a:t>Adhikary</a:t>
            </a:r>
            <a:endParaRPr lang="en-US" sz="2800" dirty="0">
              <a:solidFill>
                <a:srgbClr val="800000"/>
              </a:solidFill>
              <a:latin typeface="Elephant" panose="02020904090505020303" pitchFamily="18" charset="0"/>
            </a:endParaRPr>
          </a:p>
          <a:p>
            <a:pPr algn="ctr"/>
            <a:r>
              <a:rPr lang="en-US" sz="1600" dirty="0">
                <a:solidFill>
                  <a:schemeClr val="accent2">
                    <a:lumMod val="50000"/>
                  </a:schemeClr>
                </a:solidFill>
                <a:latin typeface="Elephant" panose="02020904090505020303" pitchFamily="18" charset="0"/>
              </a:rPr>
              <a:t>(</a:t>
            </a:r>
            <a:r>
              <a:rPr lang="en-US" dirty="0">
                <a:solidFill>
                  <a:schemeClr val="accent2">
                    <a:lumMod val="50000"/>
                  </a:schemeClr>
                </a:solidFill>
                <a:latin typeface="Elephant" panose="02020904090505020303" pitchFamily="18" charset="0"/>
              </a:rPr>
              <a:t>B A Hon’s, M A, B Ed, M Ed)</a:t>
            </a:r>
          </a:p>
          <a:p>
            <a:pPr algn="ctr"/>
            <a:r>
              <a:rPr lang="en-US" sz="2400" dirty="0" err="1">
                <a:solidFill>
                  <a:srgbClr val="800000"/>
                </a:solidFill>
                <a:latin typeface="Elephant" panose="02020904090505020303" pitchFamily="18" charset="0"/>
              </a:rPr>
              <a:t>Asstt</a:t>
            </a:r>
            <a:r>
              <a:rPr lang="en-US" sz="2400" dirty="0">
                <a:solidFill>
                  <a:srgbClr val="800000"/>
                </a:solidFill>
                <a:latin typeface="Elephant" panose="02020904090505020303" pitchFamily="18" charset="0"/>
              </a:rPr>
              <a:t>. Headteacher,</a:t>
            </a:r>
          </a:p>
          <a:p>
            <a:pPr algn="ctr"/>
            <a:r>
              <a:rPr lang="en-US" sz="2800" dirty="0" err="1">
                <a:solidFill>
                  <a:srgbClr val="7030A0"/>
                </a:solidFill>
                <a:latin typeface="Elephant" panose="02020904090505020303" pitchFamily="18" charset="0"/>
              </a:rPr>
              <a:t>Mahilara</a:t>
            </a:r>
            <a:r>
              <a:rPr lang="en-US" sz="2800" dirty="0">
                <a:solidFill>
                  <a:srgbClr val="7030A0"/>
                </a:solidFill>
                <a:latin typeface="Elephant" panose="02020904090505020303" pitchFamily="18" charset="0"/>
              </a:rPr>
              <a:t> A. N. High School</a:t>
            </a:r>
            <a:r>
              <a:rPr lang="en-US" sz="2400" dirty="0">
                <a:solidFill>
                  <a:srgbClr val="7030A0"/>
                </a:solidFill>
                <a:latin typeface="Elephant" panose="02020904090505020303" pitchFamily="18" charset="0"/>
              </a:rPr>
              <a:t>.</a:t>
            </a:r>
          </a:p>
          <a:p>
            <a:pPr algn="ctr"/>
            <a:r>
              <a:rPr lang="en-US" sz="2400" dirty="0" err="1">
                <a:solidFill>
                  <a:srgbClr val="800000"/>
                </a:solidFill>
                <a:latin typeface="Elephant" panose="02020904090505020303" pitchFamily="18" charset="0"/>
              </a:rPr>
              <a:t>Gournadi</a:t>
            </a:r>
            <a:r>
              <a:rPr lang="en-US" sz="2400" dirty="0">
                <a:solidFill>
                  <a:srgbClr val="800000"/>
                </a:solidFill>
                <a:latin typeface="Elephant" panose="02020904090505020303" pitchFamily="18" charset="0"/>
              </a:rPr>
              <a:t>, </a:t>
            </a:r>
            <a:r>
              <a:rPr lang="en-US" sz="2400" dirty="0" err="1">
                <a:solidFill>
                  <a:srgbClr val="800000"/>
                </a:solidFill>
                <a:latin typeface="Elephant" panose="02020904090505020303" pitchFamily="18" charset="0"/>
              </a:rPr>
              <a:t>Barishal</a:t>
            </a:r>
            <a:r>
              <a:rPr lang="en-US" sz="2400" dirty="0">
                <a:solidFill>
                  <a:srgbClr val="800000"/>
                </a:solidFill>
                <a:latin typeface="Elephant" panose="02020904090505020303" pitchFamily="18" charset="0"/>
              </a:rPr>
              <a:t>.</a:t>
            </a:r>
          </a:p>
          <a:p>
            <a:pPr algn="ctr"/>
            <a:r>
              <a:rPr lang="en-US" sz="2000" dirty="0">
                <a:solidFill>
                  <a:srgbClr val="800000"/>
                </a:solidFill>
                <a:latin typeface="Elephant" panose="02020904090505020303" pitchFamily="18" charset="0"/>
              </a:rPr>
              <a:t>E-mail:</a:t>
            </a:r>
            <a:r>
              <a:rPr lang="en-US" sz="2000" dirty="0">
                <a:solidFill>
                  <a:srgbClr val="7030A0"/>
                </a:solidFill>
                <a:latin typeface="Elephant" panose="02020904090505020303" pitchFamily="18" charset="0"/>
              </a:rPr>
              <a:t> </a:t>
            </a:r>
            <a:r>
              <a:rPr lang="en-US" sz="2000" spc="-150" dirty="0">
                <a:solidFill>
                  <a:srgbClr val="800000"/>
                </a:solidFill>
                <a:latin typeface="Elephant" panose="02020904090505020303" pitchFamily="18" charset="0"/>
                <a:hlinkClick r:id="rId3"/>
              </a:rPr>
              <a:t>uttam01712310595@gmail.com</a:t>
            </a:r>
            <a:endParaRPr lang="en-US" sz="2000" spc="-150" dirty="0">
              <a:solidFill>
                <a:srgbClr val="800000"/>
              </a:solidFill>
              <a:latin typeface="Elephant" panose="02020904090505020303" pitchFamily="18" charset="0"/>
            </a:endParaRPr>
          </a:p>
        </p:txBody>
      </p:sp>
      <p:sp>
        <p:nvSpPr>
          <p:cNvPr id="7" name="TextBox 6"/>
          <p:cNvSpPr txBox="1"/>
          <p:nvPr/>
        </p:nvSpPr>
        <p:spPr>
          <a:xfrm>
            <a:off x="7463331" y="2438397"/>
            <a:ext cx="3006436" cy="584775"/>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a:latin typeface="Wide Latin" panose="020A0A07050505020404" pitchFamily="18" charset="0"/>
              </a:rPr>
              <a:t>Subject</a:t>
            </a:r>
          </a:p>
        </p:txBody>
      </p:sp>
      <p:sp>
        <p:nvSpPr>
          <p:cNvPr id="8" name="TextBox 7"/>
          <p:cNvSpPr txBox="1"/>
          <p:nvPr/>
        </p:nvSpPr>
        <p:spPr>
          <a:xfrm>
            <a:off x="6306593" y="3448547"/>
            <a:ext cx="5230091" cy="2308324"/>
          </a:xfrm>
          <a:prstGeom prst="rect">
            <a:avLst/>
          </a:prstGeom>
          <a:solidFill>
            <a:srgbClr val="7030A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400" dirty="0">
                <a:latin typeface="Wide Latin" panose="020A0A07050505020404" pitchFamily="18" charset="0"/>
              </a:rPr>
              <a:t>English</a:t>
            </a:r>
          </a:p>
          <a:p>
            <a:pPr algn="ctr"/>
            <a:r>
              <a:rPr lang="en-US" sz="4400" dirty="0">
                <a:latin typeface="Wide Latin" panose="020A0A07050505020404" pitchFamily="18" charset="0"/>
              </a:rPr>
              <a:t> </a:t>
            </a:r>
            <a:r>
              <a:rPr lang="en-US" sz="3600" dirty="0">
                <a:latin typeface="Wide Latin" panose="020A0A07050505020404" pitchFamily="18" charset="0"/>
              </a:rPr>
              <a:t>(</a:t>
            </a:r>
            <a:r>
              <a:rPr lang="en-US" sz="2800" dirty="0">
                <a:latin typeface="Wide Latin" panose="020A0A07050505020404" pitchFamily="18" charset="0"/>
              </a:rPr>
              <a:t>Grammar)</a:t>
            </a:r>
          </a:p>
          <a:p>
            <a:pPr algn="ctr"/>
            <a:endParaRPr lang="en-US" sz="2400" dirty="0">
              <a:latin typeface="Wide Latin" panose="020A0A07050505020404" pitchFamily="18" charset="0"/>
            </a:endParaRPr>
          </a:p>
          <a:p>
            <a:pPr algn="ctr"/>
            <a:r>
              <a:rPr lang="en-US" sz="3200" b="1" dirty="0">
                <a:solidFill>
                  <a:srgbClr val="FFFF00"/>
                </a:solidFill>
                <a:latin typeface="Times New Roman" panose="02020603050405020304" pitchFamily="18" charset="0"/>
                <a:cs typeface="Times New Roman" panose="02020603050405020304" pitchFamily="18" charset="0"/>
              </a:rPr>
              <a:t>Class- 8, 9 &amp; 10</a:t>
            </a:r>
          </a:p>
        </p:txBody>
      </p:sp>
      <p:sp>
        <p:nvSpPr>
          <p:cNvPr id="3" name="Date Placeholder 2">
            <a:extLst>
              <a:ext uri="{FF2B5EF4-FFF2-40B4-BE49-F238E27FC236}">
                <a16:creationId xmlns:a16="http://schemas.microsoft.com/office/drawing/2014/main" id="{E18F06BC-3331-414B-B990-0121B4DAEBDE}"/>
              </a:ext>
            </a:extLst>
          </p:cNvPr>
          <p:cNvSpPr>
            <a:spLocks noGrp="1"/>
          </p:cNvSpPr>
          <p:nvPr>
            <p:ph type="dt" sz="half" idx="10"/>
          </p:nvPr>
        </p:nvSpPr>
        <p:spPr/>
        <p:txBody>
          <a:bodyPr/>
          <a:lstStyle/>
          <a:p>
            <a:fld id="{5BB7EB55-3F62-4F1A-88ED-0D2A4C15ED46}" type="datetime9">
              <a:rPr lang="en-US" smtClean="0"/>
              <a:t>03-Oct-20 08:15:09 PM</a:t>
            </a:fld>
            <a:endParaRPr lang="en-US"/>
          </a:p>
        </p:txBody>
      </p:sp>
      <p:sp>
        <p:nvSpPr>
          <p:cNvPr id="9" name="Slide Number Placeholder 8">
            <a:extLst>
              <a:ext uri="{FF2B5EF4-FFF2-40B4-BE49-F238E27FC236}">
                <a16:creationId xmlns:a16="http://schemas.microsoft.com/office/drawing/2014/main" id="{F0484C6A-D35D-474F-8544-C44889ADF018}"/>
              </a:ext>
            </a:extLst>
          </p:cNvPr>
          <p:cNvSpPr>
            <a:spLocks noGrp="1"/>
          </p:cNvSpPr>
          <p:nvPr>
            <p:ph type="sldNum" sz="quarter" idx="12"/>
          </p:nvPr>
        </p:nvSpPr>
        <p:spPr/>
        <p:txBody>
          <a:bodyPr/>
          <a:lstStyle/>
          <a:p>
            <a:fld id="{C7EEC9BA-7523-43B4-8C15-4EDE6B8D7F05}" type="slidenum">
              <a:rPr lang="en-US" smtClean="0"/>
              <a:t>2</a:t>
            </a:fld>
            <a:endParaRPr lang="en-US"/>
          </a:p>
        </p:txBody>
      </p:sp>
    </p:spTree>
    <p:extLst>
      <p:ext uri="{BB962C8B-B14F-4D97-AF65-F5344CB8AC3E}">
        <p14:creationId xmlns:p14="http://schemas.microsoft.com/office/powerpoint/2010/main" val="508453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8"/>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470887-D127-4BE4-82CD-3F27F1CE4ECA}"/>
              </a:ext>
            </a:extLst>
          </p:cNvPr>
          <p:cNvSpPr txBox="1"/>
          <p:nvPr/>
        </p:nvSpPr>
        <p:spPr>
          <a:xfrm>
            <a:off x="497541" y="1120729"/>
            <a:ext cx="11362765"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English Suffix:                         </a:t>
            </a:r>
          </a:p>
          <a:p>
            <a:r>
              <a:rPr lang="en-US" sz="3200" dirty="0">
                <a:solidFill>
                  <a:srgbClr val="FF0000"/>
                </a:solidFill>
                <a:latin typeface="Bauhaus 93" panose="04030905020B02020C02" pitchFamily="82" charset="0"/>
                <a:cs typeface="Times New Roman" panose="02020603050405020304" pitchFamily="18" charset="0"/>
              </a:rPr>
              <a:t>Adjective:</a:t>
            </a:r>
          </a:p>
          <a:p>
            <a:r>
              <a:rPr lang="en-US" sz="28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ed</a:t>
            </a:r>
            <a:r>
              <a:rPr lang="en-US" sz="3200" b="1" dirty="0">
                <a:latin typeface="Times New Roman" panose="02020603050405020304" pitchFamily="18" charset="0"/>
                <a:cs typeface="Times New Roman" panose="02020603050405020304" pitchFamily="18" charset="0"/>
              </a:rPr>
              <a:t>-(</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having);                </a:t>
            </a:r>
            <a:r>
              <a:rPr lang="en-US" sz="3200" dirty="0">
                <a:latin typeface="Times New Roman" panose="02020603050405020304" pitchFamily="18" charset="0"/>
                <a:cs typeface="Times New Roman" panose="02020603050405020304" pitchFamily="18" charset="0"/>
              </a:rPr>
              <a:t>gifted, talented, wretched, learned,..</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en</a:t>
            </a:r>
            <a:r>
              <a:rPr lang="en-US" sz="3200" b="1" dirty="0">
                <a:latin typeface="Times New Roman" panose="02020603050405020304" pitchFamily="18" charset="0"/>
                <a:cs typeface="Times New Roman" panose="02020603050405020304" pitchFamily="18" charset="0"/>
              </a:rPr>
              <a:t>-(</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made of);              </a:t>
            </a:r>
            <a:r>
              <a:rPr lang="en-US" sz="3200" dirty="0">
                <a:latin typeface="Times New Roman" panose="02020603050405020304" pitchFamily="18" charset="0"/>
                <a:cs typeface="Times New Roman" panose="02020603050405020304" pitchFamily="18" charset="0"/>
              </a:rPr>
              <a:t>wooden, golden, woolen,…..</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ful</a:t>
            </a:r>
            <a:r>
              <a:rPr lang="en-US" sz="3200" b="1" dirty="0">
                <a:latin typeface="Times New Roman" panose="02020603050405020304" pitchFamily="18" charset="0"/>
                <a:cs typeface="Times New Roman" panose="02020603050405020304" pitchFamily="18" charset="0"/>
              </a:rPr>
              <a:t>-(</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full of);                </a:t>
            </a:r>
            <a:r>
              <a:rPr lang="en-US" sz="3200" dirty="0">
                <a:latin typeface="Times New Roman" panose="02020603050405020304" pitchFamily="18" charset="0"/>
                <a:cs typeface="Times New Roman" panose="02020603050405020304" pitchFamily="18" charset="0"/>
              </a:rPr>
              <a:t>hopeful, fruitful, joyful,….</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ish</a:t>
            </a:r>
            <a:r>
              <a:rPr lang="en-US" sz="3200" b="1" dirty="0">
                <a:latin typeface="Times New Roman" panose="02020603050405020304" pitchFamily="18" charset="0"/>
                <a:cs typeface="Times New Roman" panose="02020603050405020304" pitchFamily="18" charset="0"/>
              </a:rPr>
              <a:t>-(</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some what like); </a:t>
            </a:r>
            <a:r>
              <a:rPr lang="en-US" sz="3200" dirty="0">
                <a:latin typeface="Times New Roman" panose="02020603050405020304" pitchFamily="18" charset="0"/>
                <a:cs typeface="Times New Roman" panose="02020603050405020304" pitchFamily="18" charset="0"/>
              </a:rPr>
              <a:t>boorish, reddish, girlish,…</a:t>
            </a:r>
          </a:p>
          <a:p>
            <a:r>
              <a:rPr lang="en-US" sz="3200" b="1" dirty="0">
                <a:latin typeface="Times New Roman" panose="02020603050405020304" pitchFamily="18" charset="0"/>
                <a:cs typeface="Times New Roman" panose="02020603050405020304" pitchFamily="18" charset="0"/>
              </a:rPr>
              <a:t>-less-(</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free from);         </a:t>
            </a:r>
            <a:r>
              <a:rPr lang="en-US" sz="3200" dirty="0">
                <a:latin typeface="Times New Roman" panose="02020603050405020304" pitchFamily="18" charset="0"/>
                <a:cs typeface="Times New Roman" panose="02020603050405020304" pitchFamily="18" charset="0"/>
              </a:rPr>
              <a:t>fearless, shameless, hopeful,…..</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ly</a:t>
            </a:r>
            <a:r>
              <a:rPr lang="en-US" sz="3200" b="1" dirty="0">
                <a:latin typeface="Times New Roman" panose="02020603050405020304" pitchFamily="18" charset="0"/>
                <a:cs typeface="Times New Roman" panose="02020603050405020304" pitchFamily="18" charset="0"/>
              </a:rPr>
              <a:t>-(</a:t>
            </a:r>
            <a:r>
              <a:rPr lang="en-US" sz="3200" b="1" i="1" dirty="0">
                <a:solidFill>
                  <a:srgbClr val="800000"/>
                </a:solidFill>
                <a:latin typeface="Times New Roman" panose="02020603050405020304" pitchFamily="18" charset="0"/>
                <a:cs typeface="Times New Roman" panose="02020603050405020304" pitchFamily="18" charset="0"/>
              </a:rPr>
              <a:t>Sense-</a:t>
            </a:r>
            <a:r>
              <a:rPr lang="en-US" sz="3200" b="1" dirty="0">
                <a:latin typeface="Times New Roman" panose="02020603050405020304" pitchFamily="18" charset="0"/>
                <a:cs typeface="Times New Roman" panose="02020603050405020304" pitchFamily="18" charset="0"/>
              </a:rPr>
              <a:t>like);                     </a:t>
            </a:r>
            <a:r>
              <a:rPr lang="en-US" sz="3200" dirty="0">
                <a:latin typeface="Times New Roman" panose="02020603050405020304" pitchFamily="18" charset="0"/>
                <a:cs typeface="Times New Roman" panose="02020603050405020304" pitchFamily="18" charset="0"/>
              </a:rPr>
              <a:t>manly, godly, sprightly,……</a:t>
            </a:r>
          </a:p>
        </p:txBody>
      </p:sp>
      <p:sp>
        <p:nvSpPr>
          <p:cNvPr id="3" name="Date Placeholder 2">
            <a:extLst>
              <a:ext uri="{FF2B5EF4-FFF2-40B4-BE49-F238E27FC236}">
                <a16:creationId xmlns:a16="http://schemas.microsoft.com/office/drawing/2014/main" id="{866975C2-C92D-4907-8E7F-B09817C785FE}"/>
              </a:ext>
            </a:extLst>
          </p:cNvPr>
          <p:cNvSpPr>
            <a:spLocks noGrp="1"/>
          </p:cNvSpPr>
          <p:nvPr>
            <p:ph type="dt" sz="half" idx="10"/>
          </p:nvPr>
        </p:nvSpPr>
        <p:spPr/>
        <p:txBody>
          <a:bodyPr/>
          <a:lstStyle/>
          <a:p>
            <a:fld id="{939BC946-DE15-4A01-8568-24D1749DE7E1}" type="datetime9">
              <a:rPr lang="en-US" smtClean="0"/>
              <a:t>03-Oct-20 08:15:09 PM</a:t>
            </a:fld>
            <a:endParaRPr lang="en-US"/>
          </a:p>
        </p:txBody>
      </p:sp>
      <p:sp>
        <p:nvSpPr>
          <p:cNvPr id="4" name="Footer Placeholder 3">
            <a:extLst>
              <a:ext uri="{FF2B5EF4-FFF2-40B4-BE49-F238E27FC236}">
                <a16:creationId xmlns:a16="http://schemas.microsoft.com/office/drawing/2014/main" id="{6D3FDBE4-2498-4992-8E4E-B18B523082A7}"/>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9C687A47-E320-4B89-A94C-563DD8A8889D}"/>
              </a:ext>
            </a:extLst>
          </p:cNvPr>
          <p:cNvSpPr>
            <a:spLocks noGrp="1"/>
          </p:cNvSpPr>
          <p:nvPr>
            <p:ph type="sldNum" sz="quarter" idx="12"/>
          </p:nvPr>
        </p:nvSpPr>
        <p:spPr/>
        <p:txBody>
          <a:bodyPr/>
          <a:lstStyle/>
          <a:p>
            <a:fld id="{C7EEC9BA-7523-43B4-8C15-4EDE6B8D7F05}" type="slidenum">
              <a:rPr lang="en-US" smtClean="0"/>
              <a:t>20</a:t>
            </a:fld>
            <a:endParaRPr lang="en-US"/>
          </a:p>
        </p:txBody>
      </p:sp>
    </p:spTree>
    <p:extLst>
      <p:ext uri="{BB962C8B-B14F-4D97-AF65-F5344CB8AC3E}">
        <p14:creationId xmlns:p14="http://schemas.microsoft.com/office/powerpoint/2010/main" val="9764793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35319-5709-4967-98AC-6689E61EBECC}"/>
              </a:ext>
            </a:extLst>
          </p:cNvPr>
          <p:cNvSpPr txBox="1"/>
          <p:nvPr/>
        </p:nvSpPr>
        <p:spPr>
          <a:xfrm>
            <a:off x="457200" y="964277"/>
            <a:ext cx="11387797" cy="51398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i="1" dirty="0">
                <a:solidFill>
                  <a:srgbClr val="800000"/>
                </a:solidFill>
                <a:latin typeface="Nikosh" panose="02000000000000000000" pitchFamily="2" charset="0"/>
                <a:cs typeface="Nikosh" panose="02000000000000000000" pitchFamily="2" charset="0"/>
              </a:rPr>
              <a:t>English Suffix:                         </a:t>
            </a:r>
          </a:p>
          <a:p>
            <a:r>
              <a:rPr lang="en-US" sz="3200" b="1" dirty="0">
                <a:solidFill>
                  <a:srgbClr val="FF0000"/>
                </a:solidFill>
                <a:latin typeface="Times New Roman" panose="02020603050405020304" pitchFamily="18" charset="0"/>
                <a:cs typeface="Times New Roman" panose="02020603050405020304" pitchFamily="18" charset="0"/>
              </a:rPr>
              <a:t>Verb:</a:t>
            </a:r>
          </a:p>
          <a:p>
            <a:r>
              <a:rPr lang="en-US" sz="24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weaken, sweeten,..</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er</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chatter, glitter, glimmer </a:t>
            </a:r>
            <a:r>
              <a:rPr lang="en-US"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মিটমিট</a:t>
            </a:r>
            <a:r>
              <a:rPr lang="en-US" sz="2800" dirty="0">
                <a:latin typeface="SutonnySushreeOMJ" panose="00000400000000000000" pitchFamily="2" charset="0"/>
                <a:cs typeface="SutonnySushreeOMJ" panose="00000400000000000000" pitchFamily="2" charset="0"/>
              </a:rPr>
              <a:t> </a:t>
            </a:r>
            <a:r>
              <a:rPr lang="en-US" sz="2800" dirty="0" err="1">
                <a:latin typeface="SutonnySushreeOMJ" panose="00000400000000000000" pitchFamily="2" charset="0"/>
                <a:cs typeface="SutonnySushreeOMJ" panose="00000400000000000000" pitchFamily="2" charset="0"/>
              </a:rPr>
              <a:t>করা</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fritter </a:t>
            </a:r>
            <a:r>
              <a:rPr lang="en-US" sz="2800" dirty="0">
                <a:latin typeface="SutonnySushreeOMJ" panose="00000400000000000000" pitchFamily="2" charset="0"/>
                <a:cs typeface="SutonnySushreeOMJ" panose="00000400000000000000" pitchFamily="2" charset="0"/>
              </a:rPr>
              <a:t>( </a:t>
            </a:r>
            <a:r>
              <a:rPr lang="bn-BD" sz="2800" dirty="0">
                <a:latin typeface="SutonnySushreeOMJ" panose="00000400000000000000" pitchFamily="2" charset="0"/>
                <a:cs typeface="SutonnySushreeOMJ" panose="00000400000000000000" pitchFamily="2" charset="0"/>
              </a:rPr>
              <a:t>টুকরা করা/ ছোট             </a:t>
            </a:r>
          </a:p>
          <a:p>
            <a:r>
              <a:rPr lang="bn-BD" sz="2800" dirty="0">
                <a:latin typeface="SutonnySushreeOMJ" panose="00000400000000000000" pitchFamily="2" charset="0"/>
                <a:cs typeface="SutonnySushreeOMJ" panose="00000400000000000000" pitchFamily="2" charset="0"/>
              </a:rPr>
              <a:t>                 </a:t>
            </a:r>
            <a:r>
              <a:rPr lang="en-US" sz="2800" dirty="0">
                <a:latin typeface="SutonnySushreeOMJ" panose="00000400000000000000" pitchFamily="2" charset="0"/>
                <a:cs typeface="SutonnySushreeOMJ" panose="00000400000000000000" pitchFamily="2" charset="0"/>
              </a:rPr>
              <a:t>        </a:t>
            </a:r>
            <a:r>
              <a:rPr lang="bn-BD" sz="2800" dirty="0">
                <a:latin typeface="SutonnySushreeOMJ" panose="00000400000000000000" pitchFamily="2" charset="0"/>
                <a:cs typeface="SutonnySushreeOMJ" panose="00000400000000000000" pitchFamily="2" charset="0"/>
              </a:rPr>
              <a:t>শামুক)</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flutter </a:t>
            </a:r>
            <a:r>
              <a:rPr lang="bn-BD"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বিশৃঙ্খলা</a:t>
            </a:r>
            <a:r>
              <a:rPr lang="en-US" sz="2800" dirty="0">
                <a:latin typeface="SutonnySushreeOMJ" panose="00000400000000000000" pitchFamily="2" charset="0"/>
                <a:cs typeface="SutonnySushreeOMJ" panose="00000400000000000000" pitchFamily="2" charset="0"/>
              </a:rPr>
              <a:t> </a:t>
            </a:r>
            <a:r>
              <a:rPr lang="en-US" sz="2800" dirty="0" err="1">
                <a:latin typeface="SutonnySushreeOMJ" panose="00000400000000000000" pitchFamily="2" charset="0"/>
                <a:cs typeface="SutonnySushreeOMJ" panose="00000400000000000000" pitchFamily="2" charset="0"/>
              </a:rPr>
              <a:t>তৈরিকরা</a:t>
            </a:r>
            <a:r>
              <a:rPr lang="bn-BD"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a:t>
            </a:r>
          </a:p>
          <a:p>
            <a:endParaRPr lang="bn-BD" sz="3200" dirty="0">
              <a:latin typeface="Nikosh" panose="02000000000000000000" pitchFamily="2" charset="0"/>
              <a:cs typeface="Nikosh" panose="02000000000000000000" pitchFamily="2" charset="0"/>
            </a:endParaRPr>
          </a:p>
          <a:p>
            <a:r>
              <a:rPr lang="en-US" sz="3200" b="1" dirty="0">
                <a:solidFill>
                  <a:srgbClr val="FF0000"/>
                </a:solidFill>
                <a:latin typeface="Times New Roman" panose="02020603050405020304" pitchFamily="18" charset="0"/>
                <a:cs typeface="Times New Roman" panose="02020603050405020304" pitchFamily="18" charset="0"/>
              </a:rPr>
              <a:t>Adverb:</a:t>
            </a:r>
            <a:endParaRPr lang="en-US" b="1" dirty="0">
              <a:solidFill>
                <a:srgbClr val="FF0000"/>
              </a:solidFill>
              <a:latin typeface="Times New Roman" panose="02020603050405020304" pitchFamily="18" charset="0"/>
              <a:cs typeface="Times New Roman" panose="02020603050405020304" pitchFamily="18" charset="0"/>
            </a:endParaRPr>
          </a:p>
          <a:p>
            <a:r>
              <a:rPr lang="en-US" sz="2400" b="1" dirty="0">
                <a:latin typeface="Nikosh" panose="02000000000000000000" pitchFamily="2" charset="0"/>
                <a:cs typeface="Nikosh" panose="02000000000000000000" pitchFamily="2" charset="0"/>
              </a:rPr>
              <a:t>-</a:t>
            </a:r>
            <a:r>
              <a:rPr lang="en-US" sz="2800" b="1" dirty="0" err="1">
                <a:latin typeface="Times New Roman" panose="02020603050405020304" pitchFamily="18" charset="0"/>
                <a:cs typeface="Times New Roman" panose="02020603050405020304" pitchFamily="18" charset="0"/>
              </a:rPr>
              <a:t>ly</a:t>
            </a:r>
            <a:r>
              <a:rPr lang="en-US" sz="2800" b="1" dirty="0">
                <a:latin typeface="Times New Roman" panose="02020603050405020304" pitchFamily="18" charset="0"/>
                <a:cs typeface="Times New Roman" panose="02020603050405020304" pitchFamily="18" charset="0"/>
              </a:rPr>
              <a:t>-(</a:t>
            </a:r>
            <a:r>
              <a:rPr lang="en-US" sz="2800" b="1" i="1" dirty="0">
                <a:solidFill>
                  <a:srgbClr val="800000"/>
                </a:solidFill>
                <a:latin typeface="Times New Roman" panose="02020603050405020304" pitchFamily="18" charset="0"/>
                <a:cs typeface="Times New Roman" panose="02020603050405020304" pitchFamily="18" charset="0"/>
              </a:rPr>
              <a:t>Sense-</a:t>
            </a:r>
            <a:r>
              <a:rPr lang="en-US" sz="2800" b="1" dirty="0">
                <a:latin typeface="Times New Roman" panose="02020603050405020304" pitchFamily="18" charset="0"/>
                <a:cs typeface="Times New Roman" panose="02020603050405020304" pitchFamily="18" charset="0"/>
              </a:rPr>
              <a:t>like);       </a:t>
            </a:r>
            <a:r>
              <a:rPr lang="en-US" sz="2800" dirty="0">
                <a:latin typeface="Times New Roman" panose="02020603050405020304" pitchFamily="18" charset="0"/>
                <a:cs typeface="Times New Roman" panose="02020603050405020304" pitchFamily="18" charset="0"/>
              </a:rPr>
              <a:t>boldly, wisely,…..</a:t>
            </a:r>
          </a:p>
          <a:p>
            <a:r>
              <a:rPr lang="en-US" sz="2800" b="1" dirty="0">
                <a:latin typeface="Times New Roman" panose="02020603050405020304" pitchFamily="18" charset="0"/>
                <a:cs typeface="Times New Roman" panose="02020603050405020304" pitchFamily="18" charset="0"/>
              </a:rPr>
              <a:t>-long;                        </a:t>
            </a:r>
            <a:r>
              <a:rPr lang="en-US" sz="2800" dirty="0">
                <a:latin typeface="Times New Roman" panose="02020603050405020304" pitchFamily="18" charset="0"/>
                <a:cs typeface="Times New Roman" panose="02020603050405020304" pitchFamily="18" charset="0"/>
              </a:rPr>
              <a:t>headlong, sidelong,….</a:t>
            </a:r>
          </a:p>
          <a:p>
            <a:r>
              <a:rPr lang="en-US" sz="2800" b="1" dirty="0">
                <a:latin typeface="Times New Roman" panose="02020603050405020304" pitchFamily="18" charset="0"/>
                <a:cs typeface="Times New Roman" panose="02020603050405020304" pitchFamily="18" charset="0"/>
              </a:rPr>
              <a:t>-ward(wards)- (</a:t>
            </a:r>
            <a:r>
              <a:rPr lang="en-US" sz="2800" b="1" i="1" dirty="0">
                <a:solidFill>
                  <a:srgbClr val="800000"/>
                </a:solidFill>
                <a:latin typeface="Times New Roman" panose="02020603050405020304" pitchFamily="18" charset="0"/>
                <a:cs typeface="Times New Roman" panose="02020603050405020304" pitchFamily="18" charset="0"/>
              </a:rPr>
              <a:t>Sense- </a:t>
            </a:r>
            <a:r>
              <a:rPr lang="en-US" sz="2800" b="1" dirty="0">
                <a:latin typeface="Times New Roman" panose="02020603050405020304" pitchFamily="18" charset="0"/>
                <a:cs typeface="Times New Roman" panose="02020603050405020304" pitchFamily="18" charset="0"/>
              </a:rPr>
              <a:t>turning to);   </a:t>
            </a:r>
            <a:r>
              <a:rPr lang="en-US" sz="2800" dirty="0">
                <a:latin typeface="Times New Roman" panose="02020603050405020304" pitchFamily="18" charset="0"/>
                <a:cs typeface="Times New Roman" panose="02020603050405020304" pitchFamily="18" charset="0"/>
              </a:rPr>
              <a:t>homeward, backwards, upwards,..          </a:t>
            </a:r>
          </a:p>
          <a:p>
            <a:r>
              <a:rPr lang="en-US" sz="2800" b="1" dirty="0">
                <a:latin typeface="Times New Roman" panose="02020603050405020304" pitchFamily="18" charset="0"/>
                <a:cs typeface="Times New Roman" panose="02020603050405020304" pitchFamily="18" charset="0"/>
              </a:rPr>
              <a:t>-wise-(</a:t>
            </a:r>
            <a:r>
              <a:rPr lang="en-US" sz="2800" b="1" i="1" dirty="0">
                <a:solidFill>
                  <a:srgbClr val="800000"/>
                </a:solidFill>
                <a:latin typeface="Times New Roman" panose="02020603050405020304" pitchFamily="18" charset="0"/>
                <a:cs typeface="Times New Roman" panose="02020603050405020304" pitchFamily="18" charset="0"/>
              </a:rPr>
              <a:t>Sense-</a:t>
            </a:r>
            <a:r>
              <a:rPr lang="en-US" sz="2800" b="1" dirty="0">
                <a:latin typeface="Times New Roman" panose="02020603050405020304" pitchFamily="18" charset="0"/>
                <a:cs typeface="Times New Roman" panose="02020603050405020304" pitchFamily="18" charset="0"/>
              </a:rPr>
              <a:t>manner/mode);             </a:t>
            </a:r>
            <a:r>
              <a:rPr lang="en-US" sz="2800" dirty="0">
                <a:latin typeface="Times New Roman" panose="02020603050405020304" pitchFamily="18" charset="0"/>
                <a:cs typeface="Times New Roman" panose="02020603050405020304" pitchFamily="18" charset="0"/>
              </a:rPr>
              <a:t>like wise, other wise,……s</a:t>
            </a:r>
          </a:p>
        </p:txBody>
      </p:sp>
      <p:sp>
        <p:nvSpPr>
          <p:cNvPr id="3" name="Date Placeholder 2">
            <a:extLst>
              <a:ext uri="{FF2B5EF4-FFF2-40B4-BE49-F238E27FC236}">
                <a16:creationId xmlns:a16="http://schemas.microsoft.com/office/drawing/2014/main" id="{D1CB16CC-A8B3-42BF-8FA6-5FACB90DFFFC}"/>
              </a:ext>
            </a:extLst>
          </p:cNvPr>
          <p:cNvSpPr>
            <a:spLocks noGrp="1"/>
          </p:cNvSpPr>
          <p:nvPr>
            <p:ph type="dt" sz="half" idx="10"/>
          </p:nvPr>
        </p:nvSpPr>
        <p:spPr/>
        <p:txBody>
          <a:bodyPr/>
          <a:lstStyle/>
          <a:p>
            <a:fld id="{D5249D02-35E8-4626-AD65-959FDB7A363B}" type="datetime9">
              <a:rPr lang="en-US" smtClean="0"/>
              <a:t>03-Oct-20 08:15:09 PM</a:t>
            </a:fld>
            <a:endParaRPr lang="en-US"/>
          </a:p>
        </p:txBody>
      </p:sp>
      <p:sp>
        <p:nvSpPr>
          <p:cNvPr id="4" name="Footer Placeholder 3">
            <a:extLst>
              <a:ext uri="{FF2B5EF4-FFF2-40B4-BE49-F238E27FC236}">
                <a16:creationId xmlns:a16="http://schemas.microsoft.com/office/drawing/2014/main" id="{51859E9B-2C32-4327-A56E-2E0DF84147B3}"/>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01752278-C74C-4C6A-8BC6-A9FD552BD6CF}"/>
              </a:ext>
            </a:extLst>
          </p:cNvPr>
          <p:cNvSpPr>
            <a:spLocks noGrp="1"/>
          </p:cNvSpPr>
          <p:nvPr>
            <p:ph type="sldNum" sz="quarter" idx="12"/>
          </p:nvPr>
        </p:nvSpPr>
        <p:spPr/>
        <p:txBody>
          <a:bodyPr/>
          <a:lstStyle/>
          <a:p>
            <a:fld id="{C7EEC9BA-7523-43B4-8C15-4EDE6B8D7F05}" type="slidenum">
              <a:rPr lang="en-US" smtClean="0"/>
              <a:t>21</a:t>
            </a:fld>
            <a:endParaRPr lang="en-US"/>
          </a:p>
        </p:txBody>
      </p:sp>
    </p:spTree>
    <p:extLst>
      <p:ext uri="{BB962C8B-B14F-4D97-AF65-F5344CB8AC3E}">
        <p14:creationId xmlns:p14="http://schemas.microsoft.com/office/powerpoint/2010/main" val="17585478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B6B31">
                <a:alpha val="45882"/>
              </a:srgbClr>
            </a:gs>
            <a:gs pos="9000">
              <a:schemeClr val="accent4">
                <a:lumMod val="40000"/>
                <a:lumOff val="60000"/>
              </a:schemeClr>
            </a:gs>
            <a:gs pos="52000">
              <a:srgbClr val="FF66FF">
                <a:alpha val="84706"/>
              </a:srgbClr>
            </a:gs>
            <a:gs pos="74000">
              <a:schemeClr val="accent6">
                <a:lumMod val="60000"/>
                <a:lumOff val="40000"/>
              </a:schemeClr>
            </a:gs>
            <a:gs pos="95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4A5DBC-0A33-4394-BE9E-8F14550930D7}"/>
              </a:ext>
            </a:extLst>
          </p:cNvPr>
          <p:cNvSpPr txBox="1"/>
          <p:nvPr/>
        </p:nvSpPr>
        <p:spPr>
          <a:xfrm>
            <a:off x="294593" y="872448"/>
            <a:ext cx="11563898" cy="51398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i="1" dirty="0">
                <a:latin typeface="Times New Roman" panose="02020603050405020304" pitchFamily="18" charset="0"/>
                <a:cs typeface="Times New Roman" panose="02020603050405020304" pitchFamily="18" charset="0"/>
              </a:rPr>
              <a:t>Latin Suffix:                         </a:t>
            </a:r>
          </a:p>
          <a:p>
            <a:r>
              <a:rPr lang="en-US" sz="4000" b="1" dirty="0">
                <a:solidFill>
                  <a:srgbClr val="FF0000"/>
                </a:solidFill>
                <a:latin typeface="Times New Roman" panose="02020603050405020304" pitchFamily="18" charset="0"/>
                <a:cs typeface="Times New Roman" panose="02020603050405020304" pitchFamily="18" charset="0"/>
              </a:rPr>
              <a:t>Noun:</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ain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an,en,on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chieftain, autism </a:t>
            </a:r>
            <a:r>
              <a:rPr lang="en-US"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বহির</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ব</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ম</a:t>
            </a:r>
            <a:r>
              <a:rPr lang="as-IN"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খতা</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citizen, surgeon,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ar</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eer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ier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ary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scholar, preacher </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প</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র</a:t>
            </a:r>
            <a:r>
              <a:rPr lang="en-US" sz="2800" dirty="0" err="1">
                <a:latin typeface="SutonnySushreeOMJ" panose="00000400000000000000" pitchFamily="2" charset="0"/>
                <a:cs typeface="SutonnySushreeOMJ" panose="00000400000000000000" pitchFamily="2" charset="0"/>
              </a:rPr>
              <a:t>চারক</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engineer, missionary,….</a:t>
            </a:r>
          </a:p>
          <a:p>
            <a:r>
              <a:rPr lang="en-US" sz="2800" b="1" dirty="0">
                <a:latin typeface="Times New Roman" panose="02020603050405020304" pitchFamily="18" charset="0"/>
                <a:cs typeface="Times New Roman" panose="02020603050405020304" pitchFamily="18" charset="0"/>
              </a:rPr>
              <a:t>-ate (</a:t>
            </a:r>
            <a:r>
              <a:rPr lang="en-US" sz="2800" b="1" dirty="0" err="1">
                <a:latin typeface="Times New Roman" panose="02020603050405020304" pitchFamily="18" charset="0"/>
                <a:cs typeface="Times New Roman" panose="02020603050405020304" pitchFamily="18" charset="0"/>
              </a:rPr>
              <a:t>ee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ey,y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advocate, trustee, attorney </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উ</a:t>
            </a:r>
            <a:r>
              <a:rPr lang="en-US" sz="2800" dirty="0">
                <a:latin typeface="SutonnySushreeOMJ" panose="00000400000000000000" pitchFamily="2" charset="0"/>
                <a:cs typeface="SutonnySushreeOMJ" panose="00000400000000000000" pitchFamily="2" charset="0"/>
              </a:rPr>
              <a:t>চ</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চ</a:t>
            </a:r>
            <a:r>
              <a:rPr lang="as-IN" sz="2800" dirty="0">
                <a:latin typeface="SutonnySushreeOMJ" panose="00000400000000000000" pitchFamily="2" charset="0"/>
                <a:cs typeface="SutonnySushreeOMJ" panose="00000400000000000000" pitchFamily="2" charset="0"/>
              </a:rPr>
              <a:t>প</a:t>
            </a:r>
            <a:r>
              <a:rPr lang="en-US" sz="2800" dirty="0">
                <a:latin typeface="SutonnySushreeOMJ" panose="00000400000000000000" pitchFamily="2" charset="0"/>
                <a:cs typeface="SutonnySushreeOMJ" panose="00000400000000000000" pitchFamily="2" charset="0"/>
              </a:rPr>
              <a:t>দ</a:t>
            </a:r>
            <a:r>
              <a:rPr lang="as-IN" sz="2800" dirty="0">
                <a:latin typeface="SutonnySushreeOMJ" panose="00000400000000000000" pitchFamily="2" charset="0"/>
                <a:cs typeface="SutonnySushreeOMJ" panose="00000400000000000000" pitchFamily="2" charset="0"/>
              </a:rPr>
              <a:t>স</a:t>
            </a:r>
            <a:r>
              <a:rPr lang="en-US" sz="2800" dirty="0" err="1">
                <a:latin typeface="SutonnySushreeOMJ" panose="00000400000000000000" pitchFamily="2" charset="0"/>
                <a:cs typeface="SutonnySushreeOMJ" panose="00000400000000000000" pitchFamily="2" charset="0"/>
              </a:rPr>
              <a:t>্থ</a:t>
            </a:r>
            <a:r>
              <a:rPr lang="en-US" sz="2800" dirty="0">
                <a:latin typeface="SutonnySushreeOMJ" panose="00000400000000000000" pitchFamily="2" charset="0"/>
                <a:cs typeface="SutonnySushreeOMJ" panose="00000400000000000000" pitchFamily="2" charset="0"/>
              </a:rPr>
              <a:t> </a:t>
            </a:r>
            <a:r>
              <a:rPr lang="en-US" sz="2800" dirty="0" err="1">
                <a:latin typeface="SutonnySushreeOMJ" panose="00000400000000000000" pitchFamily="2" charset="0"/>
                <a:cs typeface="SutonnySushreeOMJ" panose="00000400000000000000" pitchFamily="2" charset="0"/>
              </a:rPr>
              <a:t>আই</a:t>
            </a:r>
            <a:r>
              <a:rPr lang="as-IN" sz="2800" dirty="0">
                <a:latin typeface="SutonnySushreeOMJ" panose="00000400000000000000" pitchFamily="2" charset="0"/>
                <a:cs typeface="SutonnySushreeOMJ" panose="00000400000000000000" pitchFamily="2" charset="0"/>
              </a:rPr>
              <a:t>ন</a:t>
            </a:r>
            <a:r>
              <a:rPr lang="en-US" sz="2800" dirty="0">
                <a:latin typeface="SutonnySushreeOMJ" panose="00000400000000000000" pitchFamily="2" charset="0"/>
                <a:cs typeface="SutonnySushreeOMJ" panose="00000400000000000000" pitchFamily="2" charset="0"/>
              </a:rPr>
              <a:t>জ</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ব</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deputy,….</a:t>
            </a:r>
          </a:p>
          <a:p>
            <a:r>
              <a:rPr lang="en-US" sz="2800" b="1" dirty="0">
                <a:latin typeface="Times New Roman" panose="02020603050405020304" pitchFamily="18" charset="0"/>
                <a:cs typeface="Times New Roman" panose="02020603050405020304" pitchFamily="18" charset="0"/>
              </a:rPr>
              <a:t>-or (our, </a:t>
            </a:r>
            <a:r>
              <a:rPr lang="en-US" sz="2800" b="1" dirty="0" err="1">
                <a:latin typeface="Times New Roman" panose="02020603050405020304" pitchFamily="18" charset="0"/>
                <a:cs typeface="Times New Roman" panose="02020603050405020304" pitchFamily="18" charset="0"/>
              </a:rPr>
              <a:t>eur</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er</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emperor, savior, amateur</a:t>
            </a:r>
            <a:r>
              <a:rPr lang="bn-BD" sz="2800" dirty="0">
                <a:latin typeface="Times New Roman" panose="02020603050405020304" pitchFamily="18" charset="0"/>
                <a:cs typeface="Nikosh" panose="02000000000000000000" pitchFamily="2" charset="0"/>
              </a:rPr>
              <a:t>(আনাড়ি),</a:t>
            </a:r>
            <a:r>
              <a:rPr lang="en-US" sz="2800" dirty="0">
                <a:latin typeface="Times New Roman" panose="02020603050405020304" pitchFamily="18" charset="0"/>
                <a:cs typeface="Times New Roman" panose="02020603050405020304" pitchFamily="18" charset="0"/>
              </a:rPr>
              <a:t> interpreter </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অ</a:t>
            </a:r>
            <a:r>
              <a:rPr lang="en-US" sz="2800" dirty="0">
                <a:latin typeface="SutonnySushreeOMJ" panose="00000400000000000000" pitchFamily="2" charset="0"/>
                <a:cs typeface="SutonnySushreeOMJ" panose="00000400000000000000" pitchFamily="2" charset="0"/>
              </a:rPr>
              <a:t>ন</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ব</a:t>
            </a:r>
            <a:r>
              <a:rPr lang="as-IN" sz="2800" dirty="0">
                <a:latin typeface="SutonnySushreeOMJ" panose="00000400000000000000" pitchFamily="2" charset="0"/>
                <a:cs typeface="SutonnySushreeOMJ" panose="00000400000000000000" pitchFamily="2" charset="0"/>
              </a:rPr>
              <a:t>া</a:t>
            </a:r>
            <a:r>
              <a:rPr lang="en-US" sz="2800" dirty="0">
                <a:latin typeface="SutonnySushreeOMJ" panose="00000400000000000000" pitchFamily="2" charset="0"/>
                <a:cs typeface="SutonnySushreeOMJ" panose="00000400000000000000" pitchFamily="2" charset="0"/>
              </a:rPr>
              <a:t>দ</a:t>
            </a:r>
            <a:r>
              <a:rPr lang="as-IN" sz="2800" dirty="0">
                <a:latin typeface="SutonnySushreeOMJ" panose="00000400000000000000" pitchFamily="2" charset="0"/>
                <a:cs typeface="SutonnySushreeOMJ" panose="00000400000000000000" pitchFamily="2" charset="0"/>
              </a:rPr>
              <a:t>ক</a:t>
            </a:r>
            <a:r>
              <a:rPr lang="en-US" sz="2800" dirty="0">
                <a:latin typeface="SutonnySushreeOMJ" panose="00000400000000000000" pitchFamily="2" charset="0"/>
                <a:cs typeface="SutonnySushreeOMJ" panose="00000400000000000000" pitchFamily="2" charset="0"/>
              </a:rPr>
              <a:t>)</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-age;                            </a:t>
            </a:r>
            <a:r>
              <a:rPr lang="en-US" sz="2800" dirty="0">
                <a:latin typeface="Times New Roman" panose="02020603050405020304" pitchFamily="18" charset="0"/>
                <a:cs typeface="Times New Roman" panose="02020603050405020304" pitchFamily="18" charset="0"/>
              </a:rPr>
              <a:t>bondage </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ব</a:t>
            </a:r>
            <a:r>
              <a:rPr lang="en-US" sz="2800" dirty="0">
                <a:latin typeface="SutonnySushreeOMJ" panose="00000400000000000000" pitchFamily="2" charset="0"/>
                <a:cs typeface="SutonnySushreeOMJ" panose="00000400000000000000" pitchFamily="2" charset="0"/>
              </a:rPr>
              <a:t>ন</a:t>
            </a:r>
            <a:r>
              <a:rPr lang="as-IN" sz="2800" dirty="0">
                <a:latin typeface="SutonnySushreeOMJ" panose="00000400000000000000" pitchFamily="2" charset="0"/>
                <a:cs typeface="SutonnySushreeOMJ" panose="00000400000000000000" pitchFamily="2" charset="0"/>
              </a:rPr>
              <a:t>্</a:t>
            </a:r>
            <a:r>
              <a:rPr lang="en-US" sz="2800" dirty="0" err="1">
                <a:latin typeface="SutonnySushreeOMJ" panose="00000400000000000000" pitchFamily="2" charset="0"/>
                <a:cs typeface="SutonnySushreeOMJ" panose="00000400000000000000" pitchFamily="2" charset="0"/>
              </a:rPr>
              <a:t>ধন</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marriage, breakage, leakage, ….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ance</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ence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abundance (</a:t>
            </a:r>
            <a:r>
              <a:rPr lang="as-IN" sz="2800" dirty="0">
                <a:latin typeface="SutonnySushreeOMJ" panose="00000400000000000000" pitchFamily="2" charset="0"/>
                <a:cs typeface="SutonnySushreeOMJ" panose="00000400000000000000" pitchFamily="2" charset="0"/>
              </a:rPr>
              <a:t>প</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র</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চ</a:t>
            </a:r>
            <a:r>
              <a:rPr lang="en-US" sz="2800" dirty="0">
                <a:latin typeface="SutonnySushreeOMJ" panose="00000400000000000000" pitchFamily="2" charset="0"/>
                <a:cs typeface="SutonnySushreeOMJ" panose="00000400000000000000" pitchFamily="2" charset="0"/>
              </a:rPr>
              <a:t>ু</a:t>
            </a:r>
            <a:r>
              <a:rPr lang="as-IN" sz="2800" dirty="0">
                <a:latin typeface="SutonnySushreeOMJ" panose="00000400000000000000" pitchFamily="2" charset="0"/>
                <a:cs typeface="SutonnySushreeOMJ" panose="00000400000000000000" pitchFamily="2" charset="0"/>
              </a:rPr>
              <a:t>র</a:t>
            </a:r>
            <a:r>
              <a:rPr lang="en-US" sz="2800" dirty="0" err="1">
                <a:latin typeface="SutonnySushreeOMJ" panose="00000400000000000000" pitchFamily="2" charset="0"/>
                <a:cs typeface="SutonnySushreeOMJ" panose="00000400000000000000" pitchFamily="2" charset="0"/>
              </a:rPr>
              <a:t>্য</a:t>
            </a:r>
            <a:r>
              <a:rPr lang="en-US" sz="2800" dirty="0">
                <a:latin typeface="SutonnySushreeOMJ" panose="00000400000000000000" pitchFamily="2" charset="0"/>
                <a:cs typeface="SutonnySushreeOMJ" panose="00000400000000000000" pitchFamily="2" charset="0"/>
              </a:rPr>
              <a:t>),</a:t>
            </a:r>
            <a:r>
              <a:rPr lang="en-US" sz="2800" dirty="0">
                <a:latin typeface="Times New Roman" panose="02020603050405020304" pitchFamily="18" charset="0"/>
                <a:cs typeface="Times New Roman" panose="02020603050405020304" pitchFamily="18" charset="0"/>
              </a:rPr>
              <a:t> brilliance, assistance, excellence,.</a:t>
            </a:r>
          </a:p>
          <a:p>
            <a:r>
              <a:rPr lang="en-US" sz="2800" b="1" dirty="0">
                <a:latin typeface="Times New Roman" panose="02020603050405020304" pitchFamily="18" charset="0"/>
                <a:cs typeface="Times New Roman" panose="02020603050405020304" pitchFamily="18" charset="0"/>
              </a:rPr>
              <a:t>-cy;                              </a:t>
            </a:r>
            <a:r>
              <a:rPr lang="en-US" sz="2800" dirty="0">
                <a:latin typeface="Times New Roman" panose="02020603050405020304" pitchFamily="18" charset="0"/>
                <a:cs typeface="Times New Roman" panose="02020603050405020304" pitchFamily="18" charset="0"/>
              </a:rPr>
              <a:t>democracy, lunacy </a:t>
            </a:r>
            <a:r>
              <a:rPr lang="bn-BD" sz="2800" dirty="0">
                <a:latin typeface="SutonnySushreeOMJ" panose="00000400000000000000" pitchFamily="2" charset="0"/>
                <a:cs typeface="SutonnySushreeOMJ" panose="00000400000000000000" pitchFamily="2" charset="0"/>
              </a:rPr>
              <a:t>(পাগলামি)</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accuracy, fancy,……</a:t>
            </a:r>
          </a:p>
          <a:p>
            <a:r>
              <a:rPr lang="en-US" sz="2800" b="1" dirty="0">
                <a:latin typeface="Times New Roman" panose="02020603050405020304" pitchFamily="18" charset="0"/>
                <a:cs typeface="Times New Roman" panose="02020603050405020304" pitchFamily="18" charset="0"/>
              </a:rPr>
              <a:t>-ion;                             </a:t>
            </a:r>
            <a:r>
              <a:rPr lang="en-US" sz="2800" dirty="0">
                <a:latin typeface="Times New Roman" panose="02020603050405020304" pitchFamily="18" charset="0"/>
                <a:cs typeface="Times New Roman" panose="02020603050405020304" pitchFamily="18" charset="0"/>
              </a:rPr>
              <a:t>action, opinion, union, ……</a:t>
            </a:r>
          </a:p>
          <a:p>
            <a:r>
              <a:rPr lang="en-US" sz="2800" b="1" dirty="0">
                <a:latin typeface="Times New Roman" panose="02020603050405020304" pitchFamily="18" charset="0"/>
                <a:cs typeface="Times New Roman" panose="02020603050405020304" pitchFamily="18" charset="0"/>
              </a:rPr>
              <a:t>-ice(</a:t>
            </a:r>
            <a:r>
              <a:rPr lang="en-US" sz="2800" b="1" dirty="0" err="1">
                <a:latin typeface="Times New Roman" panose="02020603050405020304" pitchFamily="18" charset="0"/>
                <a:cs typeface="Times New Roman" panose="02020603050405020304" pitchFamily="18" charset="0"/>
              </a:rPr>
              <a:t>ise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service, cowardice, exercise,……</a:t>
            </a:r>
          </a:p>
        </p:txBody>
      </p:sp>
      <p:sp>
        <p:nvSpPr>
          <p:cNvPr id="3" name="Date Placeholder 2">
            <a:extLst>
              <a:ext uri="{FF2B5EF4-FFF2-40B4-BE49-F238E27FC236}">
                <a16:creationId xmlns:a16="http://schemas.microsoft.com/office/drawing/2014/main" id="{68DEE181-BE24-483A-94AB-3CB4F26A9DB6}"/>
              </a:ext>
            </a:extLst>
          </p:cNvPr>
          <p:cNvSpPr>
            <a:spLocks noGrp="1"/>
          </p:cNvSpPr>
          <p:nvPr>
            <p:ph type="dt" sz="half" idx="10"/>
          </p:nvPr>
        </p:nvSpPr>
        <p:spPr/>
        <p:txBody>
          <a:bodyPr/>
          <a:lstStyle/>
          <a:p>
            <a:fld id="{EECEF858-FC45-4B1B-A5C3-F1C89D589574}" type="datetime9">
              <a:rPr lang="en-US" smtClean="0"/>
              <a:t>03-Oct-20 08:15:09 PM</a:t>
            </a:fld>
            <a:endParaRPr lang="en-US"/>
          </a:p>
        </p:txBody>
      </p:sp>
      <p:sp>
        <p:nvSpPr>
          <p:cNvPr id="4" name="Footer Placeholder 3">
            <a:extLst>
              <a:ext uri="{FF2B5EF4-FFF2-40B4-BE49-F238E27FC236}">
                <a16:creationId xmlns:a16="http://schemas.microsoft.com/office/drawing/2014/main" id="{1850319D-A519-444D-BC75-073502A1F4BF}"/>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02AC4A4C-2361-416C-974D-644CAE108EB3}"/>
              </a:ext>
            </a:extLst>
          </p:cNvPr>
          <p:cNvSpPr>
            <a:spLocks noGrp="1"/>
          </p:cNvSpPr>
          <p:nvPr>
            <p:ph type="sldNum" sz="quarter" idx="12"/>
          </p:nvPr>
        </p:nvSpPr>
        <p:spPr/>
        <p:txBody>
          <a:bodyPr/>
          <a:lstStyle/>
          <a:p>
            <a:fld id="{C7EEC9BA-7523-43B4-8C15-4EDE6B8D7F05}" type="slidenum">
              <a:rPr lang="en-US" smtClean="0"/>
              <a:t>22</a:t>
            </a:fld>
            <a:endParaRPr lang="en-US"/>
          </a:p>
        </p:txBody>
      </p:sp>
    </p:spTree>
    <p:extLst>
      <p:ext uri="{BB962C8B-B14F-4D97-AF65-F5344CB8AC3E}">
        <p14:creationId xmlns:p14="http://schemas.microsoft.com/office/powerpoint/2010/main" val="41286038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B2F45B-18FA-44FF-8FF0-F2BC68B64A59}"/>
              </a:ext>
            </a:extLst>
          </p:cNvPr>
          <p:cNvSpPr txBox="1"/>
          <p:nvPr/>
        </p:nvSpPr>
        <p:spPr>
          <a:xfrm>
            <a:off x="537553" y="1384903"/>
            <a:ext cx="10963615"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i="1" dirty="0">
                <a:latin typeface="Times New Roman" panose="02020603050405020304" pitchFamily="18" charset="0"/>
                <a:cs typeface="Times New Roman" panose="02020603050405020304" pitchFamily="18" charset="0"/>
              </a:rPr>
              <a:t>Latin Suffix:                         </a:t>
            </a:r>
          </a:p>
          <a:p>
            <a:r>
              <a:rPr lang="en-US" sz="3200" b="1" dirty="0">
                <a:solidFill>
                  <a:srgbClr val="FF0000"/>
                </a:solidFill>
                <a:latin typeface="Times New Roman" panose="02020603050405020304" pitchFamily="18" charset="0"/>
                <a:cs typeface="Times New Roman" panose="02020603050405020304" pitchFamily="18" charset="0"/>
              </a:rPr>
              <a:t>Noun:</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punishment, judgement, improvement,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mony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parsimony </a:t>
            </a:r>
            <a:r>
              <a:rPr lang="bn-BD" sz="2800" dirty="0">
                <a:latin typeface="SutonnySushreeOMJ" panose="00000400000000000000" pitchFamily="2" charset="0"/>
                <a:cs typeface="SutonnySushreeOMJ" panose="00000400000000000000" pitchFamily="2" charset="0"/>
              </a:rPr>
              <a:t>(মিতব্যয়ীতা)</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matrimony </a:t>
            </a:r>
            <a:r>
              <a:rPr lang="bn-BD" sz="2800" dirty="0">
                <a:latin typeface="SutonnySushreeOMJ" panose="00000400000000000000" pitchFamily="2" charset="0"/>
                <a:cs typeface="SutonnySushreeOMJ" panose="00000400000000000000" pitchFamily="2" charset="0"/>
              </a:rPr>
              <a:t>(বিবাহ)</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testimony </a:t>
            </a:r>
            <a:r>
              <a:rPr lang="bn-BD" sz="2800" dirty="0">
                <a:latin typeface="SutonnySushreeOMJ" panose="00000400000000000000" pitchFamily="2" charset="0"/>
                <a:cs typeface="SutonnySushreeOMJ" panose="00000400000000000000" pitchFamily="2" charset="0"/>
              </a:rPr>
              <a:t>(সাক্ষ্য)</a:t>
            </a:r>
            <a:r>
              <a:rPr lang="en-US" sz="2800" dirty="0">
                <a:latin typeface="SutonnySushreeOMJ" panose="00000400000000000000" pitchFamily="2" charset="0"/>
                <a:cs typeface="SutonnySushreeOMJ" panose="00000400000000000000" pitchFamily="2" charset="0"/>
              </a:rPr>
              <a:t>,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tude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servitude </a:t>
            </a:r>
            <a:r>
              <a:rPr lang="bn-BD" sz="2800" dirty="0">
                <a:latin typeface="SutonnySushreeOMJ" panose="00000400000000000000" pitchFamily="2" charset="0"/>
                <a:cs typeface="SutonnySushreeOMJ" panose="00000400000000000000" pitchFamily="2" charset="0"/>
              </a:rPr>
              <a:t>(বশ্যতা)</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fortitude </a:t>
            </a:r>
            <a:r>
              <a:rPr lang="bn-BD" sz="2800" dirty="0">
                <a:latin typeface="SutonnySushreeOMJ" panose="00000400000000000000" pitchFamily="2" charset="0"/>
                <a:cs typeface="SutonnySushreeOMJ" panose="00000400000000000000" pitchFamily="2" charset="0"/>
              </a:rPr>
              <a:t>(সহ্য)</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magnitude, attitude, …..</a:t>
            </a:r>
          </a:p>
          <a:p>
            <a:r>
              <a:rPr lang="en-US" sz="2800" b="1" dirty="0">
                <a:latin typeface="Times New Roman" panose="02020603050405020304" pitchFamily="18" charset="0"/>
                <a:cs typeface="Times New Roman" panose="02020603050405020304" pitchFamily="18" charset="0"/>
              </a:rPr>
              <a:t>-ty;                     </a:t>
            </a:r>
            <a:r>
              <a:rPr lang="en-US" sz="2800" dirty="0">
                <a:latin typeface="Times New Roman" panose="02020603050405020304" pitchFamily="18" charset="0"/>
                <a:cs typeface="Times New Roman" panose="02020603050405020304" pitchFamily="18" charset="0"/>
              </a:rPr>
              <a:t>cruelty, frailty </a:t>
            </a:r>
            <a:r>
              <a:rPr lang="bn-BD" sz="2800" dirty="0">
                <a:latin typeface="SutonnySushreeOMJ" panose="00000400000000000000" pitchFamily="2" charset="0"/>
                <a:cs typeface="SutonnySushreeOMJ" panose="00000400000000000000" pitchFamily="2" charset="0"/>
              </a:rPr>
              <a:t>(ভংগুরতা)</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credulity </a:t>
            </a:r>
            <a:r>
              <a:rPr lang="bn-BD" sz="2800" dirty="0">
                <a:latin typeface="SutonnySushreeOMJ" panose="00000400000000000000" pitchFamily="2" charset="0"/>
                <a:cs typeface="SutonnySushreeOMJ" panose="00000400000000000000" pitchFamily="2" charset="0"/>
              </a:rPr>
              <a:t>(সহজ বিশ্বাস প্রবনতা)</a:t>
            </a:r>
            <a:r>
              <a:rPr lang="en-US" sz="2800" dirty="0">
                <a:latin typeface="SutonnySushreeOMJ" panose="00000400000000000000" pitchFamily="2" charset="0"/>
                <a:cs typeface="SutonnySushreeOMJ" panose="00000400000000000000" pitchFamily="2" charset="0"/>
              </a:rPr>
              <a:t>,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ure</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pleasure, forfeiture </a:t>
            </a:r>
            <a:r>
              <a:rPr lang="bn-BD" sz="2800" dirty="0">
                <a:latin typeface="SutonnySushreeOMJ" panose="00000400000000000000" pitchFamily="2" charset="0"/>
                <a:cs typeface="SutonnySushreeOMJ" panose="00000400000000000000" pitchFamily="2" charset="0"/>
              </a:rPr>
              <a:t>(বাজেয়াপ্ত)</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verdure </a:t>
            </a:r>
            <a:r>
              <a:rPr lang="bn-BD" sz="2800" dirty="0">
                <a:latin typeface="SutonnySushreeOMJ" panose="00000400000000000000" pitchFamily="2" charset="0"/>
                <a:cs typeface="SutonnySushreeOMJ" panose="00000400000000000000" pitchFamily="2" charset="0"/>
              </a:rPr>
              <a:t>(সবুজ গাছ পালা)</a:t>
            </a:r>
            <a:r>
              <a:rPr lang="en-US" sz="2800" dirty="0">
                <a:latin typeface="SutonnySushreeOMJ" panose="00000400000000000000" pitchFamily="2" charset="0"/>
                <a:cs typeface="SutonnySushreeOMJ" panose="00000400000000000000" pitchFamily="2" charset="0"/>
              </a:rPr>
              <a:t>,….. </a:t>
            </a:r>
          </a:p>
          <a:p>
            <a:r>
              <a:rPr lang="en-US" sz="2800" b="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misery </a:t>
            </a:r>
            <a:r>
              <a:rPr lang="en-US" sz="2800" dirty="0">
                <a:latin typeface="SutonnySushreeOMJ" panose="00000400000000000000" pitchFamily="2" charset="0"/>
                <a:cs typeface="SutonnySushreeOMJ" panose="00000400000000000000" pitchFamily="2" charset="0"/>
              </a:rPr>
              <a:t>(</a:t>
            </a:r>
            <a:r>
              <a:rPr lang="bn-BD" sz="2800" dirty="0">
                <a:latin typeface="SutonnySushreeOMJ" panose="00000400000000000000" pitchFamily="2" charset="0"/>
                <a:cs typeface="SutonnySushreeOMJ" panose="00000400000000000000" pitchFamily="2" charset="0"/>
              </a:rPr>
              <a:t>কৃপণ)</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victory,…….</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ary</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ery,ry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dispensary, library, nunnery </a:t>
            </a:r>
            <a:r>
              <a:rPr lang="bn-BD" sz="2800" dirty="0">
                <a:latin typeface="SutonnySushreeOMJ" panose="00000400000000000000" pitchFamily="2" charset="0"/>
                <a:cs typeface="SutonnySushreeOMJ" panose="00000400000000000000" pitchFamily="2" charset="0"/>
              </a:rPr>
              <a:t>(নারী মঠ)</a:t>
            </a:r>
            <a:r>
              <a:rPr lang="en-US" sz="2800" dirty="0">
                <a:latin typeface="SutonnySushreeOMJ" panose="00000400000000000000" pitchFamily="2" charset="0"/>
                <a:cs typeface="SutonnySushreeOMJ" panose="00000400000000000000" pitchFamily="2" charset="0"/>
              </a:rPr>
              <a:t>, </a:t>
            </a:r>
            <a:r>
              <a:rPr lang="en-US" sz="2800" dirty="0">
                <a:latin typeface="Times New Roman" panose="02020603050405020304" pitchFamily="18" charset="0"/>
                <a:cs typeface="Times New Roman" panose="02020603050405020304" pitchFamily="18" charset="0"/>
              </a:rPr>
              <a:t>treasury,….</a:t>
            </a:r>
          </a:p>
        </p:txBody>
      </p:sp>
      <p:sp>
        <p:nvSpPr>
          <p:cNvPr id="3" name="Date Placeholder 2">
            <a:extLst>
              <a:ext uri="{FF2B5EF4-FFF2-40B4-BE49-F238E27FC236}">
                <a16:creationId xmlns:a16="http://schemas.microsoft.com/office/drawing/2014/main" id="{9A1DAB4F-962F-4991-A013-1E68ADA6198E}"/>
              </a:ext>
            </a:extLst>
          </p:cNvPr>
          <p:cNvSpPr>
            <a:spLocks noGrp="1"/>
          </p:cNvSpPr>
          <p:nvPr>
            <p:ph type="dt" sz="half" idx="10"/>
          </p:nvPr>
        </p:nvSpPr>
        <p:spPr/>
        <p:txBody>
          <a:bodyPr/>
          <a:lstStyle/>
          <a:p>
            <a:fld id="{7DAC4C86-1DED-492D-8841-7C4CEFD02D75}" type="datetime9">
              <a:rPr lang="en-US" smtClean="0"/>
              <a:t>03-Oct-20 08:15:09 PM</a:t>
            </a:fld>
            <a:endParaRPr lang="en-US"/>
          </a:p>
        </p:txBody>
      </p:sp>
      <p:sp>
        <p:nvSpPr>
          <p:cNvPr id="4" name="Footer Placeholder 3">
            <a:extLst>
              <a:ext uri="{FF2B5EF4-FFF2-40B4-BE49-F238E27FC236}">
                <a16:creationId xmlns:a16="http://schemas.microsoft.com/office/drawing/2014/main" id="{C6E1DB84-BB36-4B5B-BBF5-7788C8C06AF9}"/>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0111EBEF-3A56-492E-B819-0D5EFEC00A4E}"/>
              </a:ext>
            </a:extLst>
          </p:cNvPr>
          <p:cNvSpPr>
            <a:spLocks noGrp="1"/>
          </p:cNvSpPr>
          <p:nvPr>
            <p:ph type="sldNum" sz="quarter" idx="12"/>
          </p:nvPr>
        </p:nvSpPr>
        <p:spPr/>
        <p:txBody>
          <a:bodyPr/>
          <a:lstStyle/>
          <a:p>
            <a:fld id="{C7EEC9BA-7523-43B4-8C15-4EDE6B8D7F05}" type="slidenum">
              <a:rPr lang="en-US" smtClean="0"/>
              <a:t>23</a:t>
            </a:fld>
            <a:endParaRPr lang="en-US"/>
          </a:p>
        </p:txBody>
      </p:sp>
    </p:spTree>
    <p:extLst>
      <p:ext uri="{BB962C8B-B14F-4D97-AF65-F5344CB8AC3E}">
        <p14:creationId xmlns:p14="http://schemas.microsoft.com/office/powerpoint/2010/main" val="362821232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67B28D-B5C6-47E9-B66E-01E7983695CB}"/>
              </a:ext>
            </a:extLst>
          </p:cNvPr>
          <p:cNvSpPr txBox="1"/>
          <p:nvPr/>
        </p:nvSpPr>
        <p:spPr>
          <a:xfrm>
            <a:off x="268942" y="816864"/>
            <a:ext cx="11748247" cy="52014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i="1" dirty="0">
                <a:latin typeface="Times New Roman" panose="02020603050405020304" pitchFamily="18" charset="0"/>
                <a:cs typeface="Times New Roman" panose="02020603050405020304" pitchFamily="18" charset="0"/>
              </a:rPr>
              <a:t>Latin Suffix:                         </a:t>
            </a:r>
          </a:p>
          <a:p>
            <a:r>
              <a:rPr lang="en-US" sz="3600" b="1" dirty="0">
                <a:solidFill>
                  <a:srgbClr val="FF0000"/>
                </a:solidFill>
                <a:latin typeface="Times New Roman" panose="02020603050405020304" pitchFamily="18" charset="0"/>
                <a:cs typeface="Times New Roman" panose="02020603050405020304" pitchFamily="18" charset="0"/>
              </a:rPr>
              <a:t>Adjective:</a:t>
            </a:r>
          </a:p>
          <a:p>
            <a:r>
              <a:rPr lang="en-US" sz="3200" b="1" dirty="0">
                <a:latin typeface="Times New Roman" panose="02020603050405020304" pitchFamily="18" charset="0"/>
                <a:cs typeface="Times New Roman" panose="02020603050405020304" pitchFamily="18" charset="0"/>
              </a:rPr>
              <a:t>-al;        </a:t>
            </a:r>
            <a:r>
              <a:rPr lang="en-US" sz="3200" dirty="0">
                <a:latin typeface="Times New Roman" panose="02020603050405020304" pitchFamily="18" charset="0"/>
                <a:cs typeface="Times New Roman" panose="02020603050405020304" pitchFamily="18" charset="0"/>
              </a:rPr>
              <a:t>national, legal, mortal, fatal</a:t>
            </a:r>
            <a:r>
              <a:rPr lang="bn-BD" sz="3200" dirty="0">
                <a:latin typeface="SutonnySushreeOMJ" panose="00000400000000000000" pitchFamily="2" charset="0"/>
                <a:cs typeface="SutonnySushreeOMJ" panose="00000400000000000000" pitchFamily="2" charset="0"/>
              </a:rPr>
              <a:t>(দূরারোগ্য)</a:t>
            </a:r>
            <a:r>
              <a:rPr lang="en-US" sz="3200" dirty="0">
                <a:latin typeface="SutonnySushreeOMJ" panose="00000400000000000000" pitchFamily="2" charset="0"/>
                <a:cs typeface="SutonnySushreeOMJ" panose="00000400000000000000" pitchFamily="2" charset="0"/>
              </a:rPr>
              <a:t>,…</a:t>
            </a:r>
          </a:p>
          <a:p>
            <a:r>
              <a:rPr lang="en-US" sz="3200" b="1" dirty="0">
                <a:latin typeface="Times New Roman" panose="02020603050405020304" pitchFamily="18" charset="0"/>
                <a:cs typeface="Times New Roman" panose="02020603050405020304" pitchFamily="18" charset="0"/>
              </a:rPr>
              <a:t>-an;       </a:t>
            </a:r>
            <a:r>
              <a:rPr lang="en-US" sz="3200" dirty="0">
                <a:latin typeface="Times New Roman" panose="02020603050405020304" pitchFamily="18" charset="0"/>
                <a:cs typeface="Times New Roman" panose="02020603050405020304" pitchFamily="18" charset="0"/>
              </a:rPr>
              <a:t>human, humane </a:t>
            </a:r>
            <a:r>
              <a:rPr lang="bn-BD" sz="3200" dirty="0">
                <a:latin typeface="SutonnySushreeOMJ" panose="00000400000000000000" pitchFamily="2" charset="0"/>
                <a:cs typeface="SutonnySushreeOMJ" panose="00000400000000000000" pitchFamily="2" charset="0"/>
              </a:rPr>
              <a:t>(দয়ালু)</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mundane </a:t>
            </a:r>
            <a:r>
              <a:rPr lang="en-US" sz="3200" dirty="0">
                <a:latin typeface="SutonnySushreeOMJ" panose="00000400000000000000" pitchFamily="2" charset="0"/>
                <a:cs typeface="SutonnySushreeOMJ" panose="00000400000000000000" pitchFamily="2" charset="0"/>
              </a:rPr>
              <a:t>(</a:t>
            </a:r>
            <a:r>
              <a:rPr lang="bn-BD" sz="3200" dirty="0">
                <a:latin typeface="SutonnySushreeOMJ" panose="00000400000000000000" pitchFamily="2" charset="0"/>
                <a:cs typeface="SutonnySushreeOMJ" panose="00000400000000000000" pitchFamily="2" charset="0"/>
              </a:rPr>
              <a:t>জাগতিক)</a:t>
            </a:r>
            <a:r>
              <a:rPr lang="en-US" sz="3200" dirty="0">
                <a:latin typeface="SutonnySushreeOMJ" panose="00000400000000000000" pitchFamily="2" charset="0"/>
                <a:cs typeface="SutonnySushreeOMJ" panose="00000400000000000000" pitchFamily="2" charset="0"/>
              </a:rPr>
              <a:t>,….</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ar</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familiar, regular,…..</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ary</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customary, contrary, necessary, ordinary </a:t>
            </a:r>
            <a:r>
              <a:rPr lang="bn-BD" sz="3200" dirty="0">
                <a:latin typeface="SutonnySushreeOMJ" panose="00000400000000000000" pitchFamily="2" charset="0"/>
                <a:cs typeface="SutonnySushreeOMJ" panose="00000400000000000000" pitchFamily="2" charset="0"/>
              </a:rPr>
              <a:t>(সাধারন)</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honorary, ..  </a:t>
            </a:r>
          </a:p>
          <a:p>
            <a:r>
              <a:rPr lang="en-US" sz="3200" b="1" dirty="0">
                <a:latin typeface="Times New Roman" panose="02020603050405020304" pitchFamily="18" charset="0"/>
                <a:cs typeface="Times New Roman" panose="02020603050405020304" pitchFamily="18" charset="0"/>
              </a:rPr>
              <a:t>-ate;      </a:t>
            </a:r>
            <a:r>
              <a:rPr lang="en-US" sz="3200" dirty="0">
                <a:latin typeface="Times New Roman" panose="02020603050405020304" pitchFamily="18" charset="0"/>
                <a:cs typeface="Times New Roman" panose="02020603050405020304" pitchFamily="18" charset="0"/>
              </a:rPr>
              <a:t>fortunate, temperate, obstinate </a:t>
            </a:r>
            <a:r>
              <a:rPr lang="bn-BD" sz="3200" dirty="0">
                <a:latin typeface="SutonnySushreeOMJ" panose="00000400000000000000" pitchFamily="2" charset="0"/>
                <a:cs typeface="SutonnySushreeOMJ" panose="00000400000000000000" pitchFamily="2" charset="0"/>
              </a:rPr>
              <a:t>(প্রতিরোধ্য)</a:t>
            </a:r>
            <a:r>
              <a:rPr lang="en-US" sz="3200" dirty="0">
                <a:latin typeface="SutonnySushreeOMJ" panose="00000400000000000000" pitchFamily="2" charset="0"/>
                <a:cs typeface="SutonnySushreeOMJ" panose="00000400000000000000" pitchFamily="2" charset="0"/>
              </a:rPr>
              <a:t>, …</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ble</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ible</a:t>
            </a:r>
            <a:r>
              <a:rPr lang="en-US" sz="3200" b="1" dirty="0">
                <a:latin typeface="Times New Roman" panose="02020603050405020304" pitchFamily="18" charset="0"/>
                <a:cs typeface="Times New Roman" panose="02020603050405020304" pitchFamily="18" charset="0"/>
              </a:rPr>
              <a:t>, able);      </a:t>
            </a:r>
            <a:r>
              <a:rPr lang="en-US" sz="3200" dirty="0">
                <a:latin typeface="Times New Roman" panose="02020603050405020304" pitchFamily="18" charset="0"/>
                <a:cs typeface="Times New Roman" panose="02020603050405020304" pitchFamily="18" charset="0"/>
              </a:rPr>
              <a:t>feeble </a:t>
            </a:r>
            <a:r>
              <a:rPr lang="bn-BD" sz="3200" dirty="0">
                <a:latin typeface="SutonnySushreeOMJ" panose="00000400000000000000" pitchFamily="2" charset="0"/>
                <a:cs typeface="SutonnySushreeOMJ" panose="00000400000000000000" pitchFamily="2" charset="0"/>
              </a:rPr>
              <a:t>(নিস্তেজ)</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sensible, laughable, … </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ine</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feminine, canine </a:t>
            </a:r>
            <a:r>
              <a:rPr lang="bn-BD" sz="3200" dirty="0">
                <a:latin typeface="SutonnySushreeOMJ" panose="00000400000000000000" pitchFamily="2" charset="0"/>
                <a:cs typeface="SutonnySushreeOMJ" panose="00000400000000000000" pitchFamily="2" charset="0"/>
              </a:rPr>
              <a:t>(কুকুর সদৃশ্য)</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feline </a:t>
            </a:r>
            <a:r>
              <a:rPr lang="bn-BD" sz="3200" dirty="0">
                <a:latin typeface="SutonnySushreeOMJ" panose="00000400000000000000" pitchFamily="2" charset="0"/>
                <a:cs typeface="SutonnySushreeOMJ" panose="00000400000000000000" pitchFamily="2" charset="0"/>
              </a:rPr>
              <a:t>(বিড়াল জাতীয়)</a:t>
            </a:r>
            <a:r>
              <a:rPr lang="en-US" sz="3200" dirty="0">
                <a:latin typeface="SutonnySushreeOMJ" panose="00000400000000000000" pitchFamily="2" charset="0"/>
                <a:cs typeface="SutonnySushreeOMJ" panose="00000400000000000000" pitchFamily="2" charset="0"/>
              </a:rPr>
              <a:t>, </a:t>
            </a:r>
            <a:r>
              <a:rPr lang="en-US" sz="3200" dirty="0">
                <a:latin typeface="Times New Roman" panose="02020603050405020304" pitchFamily="18" charset="0"/>
                <a:cs typeface="Times New Roman" panose="02020603050405020304" pitchFamily="18" charset="0"/>
              </a:rPr>
              <a:t>divine</a:t>
            </a:r>
          </a:p>
          <a:p>
            <a:r>
              <a:rPr lang="en-US" sz="3200"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ose</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ous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verbose</a:t>
            </a:r>
            <a:r>
              <a:rPr lang="en-US" sz="2800" dirty="0">
                <a:latin typeface="Times New Roman" panose="02020603050405020304" pitchFamily="18" charset="0"/>
                <a:cs typeface="Times New Roman" panose="02020603050405020304" pitchFamily="18" charset="0"/>
              </a:rPr>
              <a:t>(</a:t>
            </a:r>
            <a:r>
              <a:rPr lang="en-US" sz="2800" dirty="0" err="1">
                <a:latin typeface="SutonnyOMJ" panose="01010600010101010101" pitchFamily="2" charset="0"/>
                <a:cs typeface="SutonnyOMJ" panose="01010600010101010101" pitchFamily="2" charset="0"/>
              </a:rPr>
              <a:t>বাগাড়ম্বরপূ</a:t>
            </a:r>
            <a:r>
              <a:rPr lang="as-IN" sz="2800" dirty="0">
                <a:latin typeface="SutonnyOMJ" panose="01010600010101010101" pitchFamily="2" charset="0"/>
                <a:cs typeface="SutonnyOMJ" panose="01010600010101010101" pitchFamily="2" charset="0"/>
              </a:rPr>
              <a:t>র</a:t>
            </a:r>
            <a:r>
              <a:rPr lang="en-US" sz="2800" dirty="0" err="1">
                <a:latin typeface="SutonnyOMJ" panose="01010600010101010101" pitchFamily="2" charset="0"/>
                <a:cs typeface="SutonnyOMJ" panose="01010600010101010101" pitchFamily="2" charset="0"/>
              </a:rPr>
              <a:t>্ণ</a:t>
            </a:r>
            <a:r>
              <a:rPr lang="en-US" sz="2800" dirty="0">
                <a:latin typeface="SutonnyOMJ" panose="01010600010101010101" pitchFamily="2" charset="0"/>
                <a:cs typeface="SutonnyOMJ" panose="01010600010101010101" pitchFamily="2" charset="0"/>
              </a:rPr>
              <a:t>)</a:t>
            </a: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dangerous, famous, …….  </a:t>
            </a:r>
          </a:p>
        </p:txBody>
      </p:sp>
      <p:sp>
        <p:nvSpPr>
          <p:cNvPr id="3" name="Date Placeholder 2">
            <a:extLst>
              <a:ext uri="{FF2B5EF4-FFF2-40B4-BE49-F238E27FC236}">
                <a16:creationId xmlns:a16="http://schemas.microsoft.com/office/drawing/2014/main" id="{7EE7CAAD-BA9F-4A76-8E6E-0CF6B30C668A}"/>
              </a:ext>
            </a:extLst>
          </p:cNvPr>
          <p:cNvSpPr>
            <a:spLocks noGrp="1"/>
          </p:cNvSpPr>
          <p:nvPr>
            <p:ph type="dt" sz="half" idx="10"/>
          </p:nvPr>
        </p:nvSpPr>
        <p:spPr/>
        <p:txBody>
          <a:bodyPr/>
          <a:lstStyle/>
          <a:p>
            <a:fld id="{BCDF3BC3-CB05-472D-BBA7-15012360252F}" type="datetime9">
              <a:rPr lang="en-US" smtClean="0"/>
              <a:t>03-Oct-20 08:15:09 PM</a:t>
            </a:fld>
            <a:endParaRPr lang="en-US"/>
          </a:p>
        </p:txBody>
      </p:sp>
      <p:sp>
        <p:nvSpPr>
          <p:cNvPr id="4" name="Footer Placeholder 3">
            <a:extLst>
              <a:ext uri="{FF2B5EF4-FFF2-40B4-BE49-F238E27FC236}">
                <a16:creationId xmlns:a16="http://schemas.microsoft.com/office/drawing/2014/main" id="{4C4D7739-7BC4-4CF1-B713-A123610D2A0D}"/>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4D1F7688-1FFD-45AF-B294-D65B79EB21A8}"/>
              </a:ext>
            </a:extLst>
          </p:cNvPr>
          <p:cNvSpPr>
            <a:spLocks noGrp="1"/>
          </p:cNvSpPr>
          <p:nvPr>
            <p:ph type="sldNum" sz="quarter" idx="12"/>
          </p:nvPr>
        </p:nvSpPr>
        <p:spPr/>
        <p:txBody>
          <a:bodyPr/>
          <a:lstStyle/>
          <a:p>
            <a:fld id="{C7EEC9BA-7523-43B4-8C15-4EDE6B8D7F05}" type="slidenum">
              <a:rPr lang="en-US" smtClean="0"/>
              <a:t>24</a:t>
            </a:fld>
            <a:endParaRPr lang="en-US"/>
          </a:p>
        </p:txBody>
      </p:sp>
    </p:spTree>
    <p:extLst>
      <p:ext uri="{BB962C8B-B14F-4D97-AF65-F5344CB8AC3E}">
        <p14:creationId xmlns:p14="http://schemas.microsoft.com/office/powerpoint/2010/main" val="8947612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B6B31">
                <a:alpha val="45882"/>
                <a:lumMod val="80000"/>
                <a:lumOff val="20000"/>
              </a:srgbClr>
            </a:gs>
            <a:gs pos="9000">
              <a:schemeClr val="accent4">
                <a:lumMod val="40000"/>
                <a:lumOff val="60000"/>
              </a:schemeClr>
            </a:gs>
            <a:gs pos="52000">
              <a:srgbClr val="FF66FF">
                <a:alpha val="84706"/>
              </a:srgbClr>
            </a:gs>
            <a:gs pos="74000">
              <a:schemeClr val="accent6">
                <a:lumMod val="60000"/>
                <a:lumOff val="40000"/>
              </a:schemeClr>
            </a:gs>
            <a:gs pos="95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2304D7-DD56-4E1B-B439-9ED3C9117C4C}"/>
              </a:ext>
            </a:extLst>
          </p:cNvPr>
          <p:cNvSpPr txBox="1"/>
          <p:nvPr/>
        </p:nvSpPr>
        <p:spPr>
          <a:xfrm>
            <a:off x="965980" y="1449909"/>
            <a:ext cx="10162974" cy="249299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i="1" dirty="0">
                <a:latin typeface="Times New Roman" panose="02020603050405020304" pitchFamily="18" charset="0"/>
                <a:cs typeface="Times New Roman" panose="02020603050405020304" pitchFamily="18" charset="0"/>
              </a:rPr>
              <a:t>Latin Suffix:                         </a:t>
            </a:r>
          </a:p>
          <a:p>
            <a:r>
              <a:rPr lang="en-US" sz="3200" b="1" dirty="0">
                <a:solidFill>
                  <a:srgbClr val="FF0000"/>
                </a:solidFill>
                <a:latin typeface="Snap ITC" panose="04040A07060A02020202" pitchFamily="82" charset="0"/>
                <a:cs typeface="Times New Roman" panose="02020603050405020304" pitchFamily="18" charset="0"/>
              </a:rPr>
              <a:t>Verbs:</a:t>
            </a:r>
          </a:p>
          <a:p>
            <a:r>
              <a:rPr lang="en-US" sz="2800" b="1" dirty="0">
                <a:latin typeface="Times New Roman" panose="02020603050405020304" pitchFamily="18" charset="0"/>
                <a:cs typeface="Times New Roman" panose="02020603050405020304" pitchFamily="18" charset="0"/>
              </a:rPr>
              <a:t>-ate;         </a:t>
            </a:r>
            <a:r>
              <a:rPr lang="en-US" sz="2800" dirty="0">
                <a:latin typeface="Times New Roman" panose="02020603050405020304" pitchFamily="18" charset="0"/>
                <a:cs typeface="Times New Roman" panose="02020603050405020304" pitchFamily="18" charset="0"/>
              </a:rPr>
              <a:t>assassinate, captivate, exterminate,..</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fy</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simplify, purify, fortify, sanctify, terrify, ….</a:t>
            </a:r>
          </a:p>
          <a:p>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ish</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publish, nourish, banish,….</a:t>
            </a:r>
          </a:p>
        </p:txBody>
      </p:sp>
      <p:sp>
        <p:nvSpPr>
          <p:cNvPr id="3" name="Date Placeholder 2">
            <a:extLst>
              <a:ext uri="{FF2B5EF4-FFF2-40B4-BE49-F238E27FC236}">
                <a16:creationId xmlns:a16="http://schemas.microsoft.com/office/drawing/2014/main" id="{E2474E55-632D-43D2-A8FB-14E7DADDAAA9}"/>
              </a:ext>
            </a:extLst>
          </p:cNvPr>
          <p:cNvSpPr>
            <a:spLocks noGrp="1"/>
          </p:cNvSpPr>
          <p:nvPr>
            <p:ph type="dt" sz="half" idx="10"/>
          </p:nvPr>
        </p:nvSpPr>
        <p:spPr/>
        <p:txBody>
          <a:bodyPr/>
          <a:lstStyle/>
          <a:p>
            <a:fld id="{E1F8CB80-6299-412E-BAEC-ADE1A31A0198}" type="datetime9">
              <a:rPr lang="en-US" smtClean="0"/>
              <a:t>03-Oct-20 08:15:09 PM</a:t>
            </a:fld>
            <a:endParaRPr lang="en-US"/>
          </a:p>
        </p:txBody>
      </p:sp>
      <p:sp>
        <p:nvSpPr>
          <p:cNvPr id="4" name="Footer Placeholder 3">
            <a:extLst>
              <a:ext uri="{FF2B5EF4-FFF2-40B4-BE49-F238E27FC236}">
                <a16:creationId xmlns:a16="http://schemas.microsoft.com/office/drawing/2014/main" id="{50E3658C-EBF4-4FB9-8584-B665C76203A2}"/>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F7C37EAD-3BAD-4D53-8E99-C88882B4B406}"/>
              </a:ext>
            </a:extLst>
          </p:cNvPr>
          <p:cNvSpPr>
            <a:spLocks noGrp="1"/>
          </p:cNvSpPr>
          <p:nvPr>
            <p:ph type="sldNum" sz="quarter" idx="12"/>
          </p:nvPr>
        </p:nvSpPr>
        <p:spPr/>
        <p:txBody>
          <a:bodyPr/>
          <a:lstStyle/>
          <a:p>
            <a:fld id="{C7EEC9BA-7523-43B4-8C15-4EDE6B8D7F05}" type="slidenum">
              <a:rPr lang="en-US" smtClean="0"/>
              <a:t>25</a:t>
            </a:fld>
            <a:endParaRPr lang="en-US"/>
          </a:p>
        </p:txBody>
      </p:sp>
      <p:pic>
        <p:nvPicPr>
          <p:cNvPr id="7" name="Picture 6">
            <a:extLst>
              <a:ext uri="{FF2B5EF4-FFF2-40B4-BE49-F238E27FC236}">
                <a16:creationId xmlns:a16="http://schemas.microsoft.com/office/drawing/2014/main" id="{10A6284D-0EDC-49B7-8EA6-CD7CC8902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54492" y="1528054"/>
            <a:ext cx="5438137" cy="5193421"/>
          </a:xfrm>
          <a:prstGeom prst="rect">
            <a:avLst/>
          </a:prstGeom>
        </p:spPr>
      </p:pic>
    </p:spTree>
    <p:extLst>
      <p:ext uri="{BB962C8B-B14F-4D97-AF65-F5344CB8AC3E}">
        <p14:creationId xmlns:p14="http://schemas.microsoft.com/office/powerpoint/2010/main" val="42618217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2998EA-D134-43F8-96BB-929023FE1577}"/>
              </a:ext>
            </a:extLst>
          </p:cNvPr>
          <p:cNvSpPr txBox="1"/>
          <p:nvPr/>
        </p:nvSpPr>
        <p:spPr>
          <a:xfrm>
            <a:off x="282388" y="816864"/>
            <a:ext cx="11658600" cy="21852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i="1" dirty="0">
                <a:solidFill>
                  <a:srgbClr val="800000"/>
                </a:solidFill>
                <a:latin typeface="Times New Roman" panose="02020603050405020304" pitchFamily="18" charset="0"/>
                <a:cs typeface="Times New Roman" panose="02020603050405020304" pitchFamily="18" charset="0"/>
              </a:rPr>
              <a:t>Greek Suffix:                         </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ic</a:t>
            </a:r>
            <a:r>
              <a:rPr lang="bn-BD"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ique</a:t>
            </a:r>
            <a:r>
              <a:rPr lang="en-US" sz="3200" b="1" dirty="0">
                <a:latin typeface="Times New Roman" panose="02020603050405020304" pitchFamily="18" charset="0"/>
                <a:cs typeface="Times New Roman" panose="02020603050405020304" pitchFamily="18" charset="0"/>
              </a:rPr>
              <a:t>);</a:t>
            </a:r>
            <a:r>
              <a:rPr lang="bn-BD"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angel</a:t>
            </a:r>
            <a:r>
              <a:rPr lang="en-US" sz="3200" dirty="0">
                <a:solidFill>
                  <a:srgbClr val="FF0000"/>
                </a:solidFill>
                <a:latin typeface="Times New Roman" panose="02020603050405020304" pitchFamily="18" charset="0"/>
                <a:cs typeface="Times New Roman" panose="02020603050405020304" pitchFamily="18" charset="0"/>
              </a:rPr>
              <a:t>ic </a:t>
            </a:r>
            <a:r>
              <a:rPr lang="bn-BD" sz="3200" dirty="0">
                <a:latin typeface="SutonnySushreeOMJ" panose="00000400000000000000" pitchFamily="2" charset="0"/>
                <a:cs typeface="SutonnySushreeOMJ" panose="00000400000000000000" pitchFamily="2" charset="0"/>
              </a:rPr>
              <a:t>(দেবদূতোপম)</a:t>
            </a:r>
            <a:r>
              <a:rPr lang="en-US" sz="3200" dirty="0">
                <a:latin typeface="Times New Roman" panose="02020603050405020304" pitchFamily="18" charset="0"/>
                <a:cs typeface="Times New Roman" panose="02020603050405020304" pitchFamily="18" charset="0"/>
              </a:rPr>
              <a:t>, cyn</a:t>
            </a:r>
            <a:r>
              <a:rPr lang="en-US" sz="3200" dirty="0">
                <a:solidFill>
                  <a:srgbClr val="FF0000"/>
                </a:solidFill>
                <a:latin typeface="Times New Roman" panose="02020603050405020304" pitchFamily="18" charset="0"/>
                <a:cs typeface="Times New Roman" panose="02020603050405020304" pitchFamily="18" charset="0"/>
              </a:rPr>
              <a:t>ic </a:t>
            </a:r>
            <a:r>
              <a:rPr lang="bn-BD" sz="3200" dirty="0">
                <a:latin typeface="SutonnySushreeOMJ" panose="00000400000000000000" pitchFamily="2" charset="0"/>
                <a:cs typeface="SutonnySushreeOMJ" panose="00000400000000000000" pitchFamily="2" charset="0"/>
              </a:rPr>
              <a:t>(নীল বর্ণ)</a:t>
            </a:r>
            <a:r>
              <a:rPr lang="en-US" sz="3200" dirty="0">
                <a:latin typeface="Times New Roman" panose="02020603050405020304" pitchFamily="18" charset="0"/>
                <a:cs typeface="Times New Roman" panose="02020603050405020304" pitchFamily="18" charset="0"/>
              </a:rPr>
              <a:t>, phonetic, unique,……..</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ist</a:t>
            </a:r>
            <a:r>
              <a:rPr lang="en-US" sz="3200" b="1" dirty="0">
                <a:latin typeface="Times New Roman" panose="02020603050405020304" pitchFamily="18" charset="0"/>
                <a:cs typeface="Times New Roman" panose="02020603050405020304" pitchFamily="18" charset="0"/>
              </a:rPr>
              <a:t>;          </a:t>
            </a:r>
            <a:r>
              <a:rPr lang="bn-BD"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artist, chemist, …..</a:t>
            </a:r>
          </a:p>
          <a:p>
            <a:r>
              <a:rPr lang="en-US" sz="3200" b="1" dirty="0">
                <a:latin typeface="Times New Roman" panose="02020603050405020304" pitchFamily="18" charset="0"/>
                <a:cs typeface="Times New Roman" panose="02020603050405020304" pitchFamily="18" charset="0"/>
              </a:rPr>
              <a:t>-ism;        </a:t>
            </a:r>
            <a:r>
              <a:rPr lang="bn-BD"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patriotic, despotism, enthusiasm,…..</a:t>
            </a:r>
          </a:p>
        </p:txBody>
      </p:sp>
      <p:sp>
        <p:nvSpPr>
          <p:cNvPr id="3" name="TextBox 2">
            <a:extLst>
              <a:ext uri="{FF2B5EF4-FFF2-40B4-BE49-F238E27FC236}">
                <a16:creationId xmlns:a16="http://schemas.microsoft.com/office/drawing/2014/main" id="{50B13B98-6354-4CE1-BB50-9A7A617496C0}"/>
              </a:ext>
            </a:extLst>
          </p:cNvPr>
          <p:cNvSpPr txBox="1"/>
          <p:nvPr/>
        </p:nvSpPr>
        <p:spPr>
          <a:xfrm>
            <a:off x="282388" y="4099378"/>
            <a:ext cx="11658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i="1" dirty="0">
                <a:solidFill>
                  <a:srgbClr val="800000"/>
                </a:solidFill>
                <a:latin typeface="Times New Roman" panose="02020603050405020304" pitchFamily="18" charset="0"/>
                <a:cs typeface="Times New Roman" panose="02020603050405020304" pitchFamily="18" charset="0"/>
              </a:rPr>
              <a:t>French Suffix:                         </a:t>
            </a:r>
          </a:p>
          <a:p>
            <a:r>
              <a:rPr lang="en-US" sz="3200" b="1" dirty="0">
                <a:latin typeface="Times New Roman" panose="02020603050405020304" pitchFamily="18" charset="0"/>
                <a:cs typeface="Times New Roman" panose="02020603050405020304" pitchFamily="18" charset="0"/>
              </a:rPr>
              <a:t>-</a:t>
            </a:r>
            <a:r>
              <a:rPr lang="en-US" sz="3200" b="1" dirty="0" err="1">
                <a:latin typeface="Times New Roman" panose="02020603050405020304" pitchFamily="18" charset="0"/>
                <a:cs typeface="Times New Roman" panose="02020603050405020304" pitchFamily="18" charset="0"/>
              </a:rPr>
              <a:t>ee</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employ</a:t>
            </a:r>
            <a:r>
              <a:rPr lang="en-US" sz="3200" dirty="0">
                <a:solidFill>
                  <a:srgbClr val="FF0000"/>
                </a:solidFill>
                <a:latin typeface="Times New Roman" panose="02020603050405020304" pitchFamily="18" charset="0"/>
                <a:cs typeface="Times New Roman" panose="02020603050405020304" pitchFamily="18" charset="0"/>
              </a:rPr>
              <a:t>ee</a:t>
            </a:r>
            <a:r>
              <a:rPr lang="en-US" sz="3200" dirty="0">
                <a:latin typeface="Times New Roman" panose="02020603050405020304" pitchFamily="18" charset="0"/>
                <a:cs typeface="Times New Roman" panose="02020603050405020304" pitchFamily="18" charset="0"/>
              </a:rPr>
              <a:t>, pay</a:t>
            </a:r>
            <a:r>
              <a:rPr lang="en-US" sz="3200" dirty="0">
                <a:solidFill>
                  <a:srgbClr val="FF0000"/>
                </a:solidFill>
                <a:latin typeface="Times New Roman" panose="02020603050405020304" pitchFamily="18" charset="0"/>
                <a:cs typeface="Times New Roman" panose="02020603050405020304" pitchFamily="18" charset="0"/>
              </a:rPr>
              <a:t>ee</a:t>
            </a:r>
            <a:r>
              <a:rPr lang="en-US" sz="3200" dirty="0">
                <a:latin typeface="Times New Roman" panose="02020603050405020304" pitchFamily="18" charset="0"/>
                <a:cs typeface="Times New Roman" panose="02020603050405020304" pitchFamily="18" charset="0"/>
              </a:rPr>
              <a:t>, mortga</a:t>
            </a:r>
            <a:r>
              <a:rPr lang="en-US" sz="3200" dirty="0">
                <a:solidFill>
                  <a:srgbClr val="FF0000"/>
                </a:solidFill>
                <a:latin typeface="Times New Roman" panose="02020603050405020304" pitchFamily="18" charset="0"/>
                <a:cs typeface="Times New Roman" panose="02020603050405020304" pitchFamily="18" charset="0"/>
              </a:rPr>
              <a:t>gee</a:t>
            </a:r>
            <a:r>
              <a:rPr lang="en-US" sz="3200" dirty="0">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981F8D3F-4DD9-44EF-BE35-4827626F668B}"/>
              </a:ext>
            </a:extLst>
          </p:cNvPr>
          <p:cNvSpPr>
            <a:spLocks noGrp="1"/>
          </p:cNvSpPr>
          <p:nvPr>
            <p:ph type="dt" sz="half" idx="10"/>
          </p:nvPr>
        </p:nvSpPr>
        <p:spPr/>
        <p:txBody>
          <a:bodyPr/>
          <a:lstStyle/>
          <a:p>
            <a:fld id="{12F0D162-045E-44D3-89B2-0B95B0963E05}" type="datetime9">
              <a:rPr lang="en-US" smtClean="0"/>
              <a:t>03-Oct-20 08:15:09 PM</a:t>
            </a:fld>
            <a:endParaRPr lang="en-US"/>
          </a:p>
        </p:txBody>
      </p:sp>
      <p:sp>
        <p:nvSpPr>
          <p:cNvPr id="5" name="Footer Placeholder 4">
            <a:extLst>
              <a:ext uri="{FF2B5EF4-FFF2-40B4-BE49-F238E27FC236}">
                <a16:creationId xmlns:a16="http://schemas.microsoft.com/office/drawing/2014/main" id="{C06A2FC0-3982-4F0A-9BA1-69D5480D34F2}"/>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E838D77F-8D94-40B3-BBE1-B9A499EDFFB8}"/>
              </a:ext>
            </a:extLst>
          </p:cNvPr>
          <p:cNvSpPr>
            <a:spLocks noGrp="1"/>
          </p:cNvSpPr>
          <p:nvPr>
            <p:ph type="sldNum" sz="quarter" idx="12"/>
          </p:nvPr>
        </p:nvSpPr>
        <p:spPr/>
        <p:txBody>
          <a:bodyPr/>
          <a:lstStyle/>
          <a:p>
            <a:fld id="{C7EEC9BA-7523-43B4-8C15-4EDE6B8D7F05}" type="slidenum">
              <a:rPr lang="en-US" smtClean="0"/>
              <a:t>26</a:t>
            </a:fld>
            <a:endParaRPr lang="en-US"/>
          </a:p>
        </p:txBody>
      </p:sp>
    </p:spTree>
    <p:extLst>
      <p:ext uri="{BB962C8B-B14F-4D97-AF65-F5344CB8AC3E}">
        <p14:creationId xmlns:p14="http://schemas.microsoft.com/office/powerpoint/2010/main" val="41833810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143D3-45C9-46EA-90F2-9BBE343041F2}"/>
              </a:ext>
            </a:extLst>
          </p:cNvPr>
          <p:cNvSpPr txBox="1"/>
          <p:nvPr/>
        </p:nvSpPr>
        <p:spPr>
          <a:xfrm>
            <a:off x="2078284" y="784052"/>
            <a:ext cx="8247419" cy="5078313"/>
          </a:xfrm>
          <a:prstGeom prst="rect">
            <a:avLst/>
          </a:prstGeom>
          <a:solidFill>
            <a:schemeClr val="accent1">
              <a:lumMod val="20000"/>
              <a:lumOff val="80000"/>
              <a:alpha val="53000"/>
            </a:schemeClr>
          </a:solidFill>
        </p:spPr>
        <p:txBody>
          <a:bodyPr wrap="square" rtlCol="0">
            <a:spAutoFit/>
          </a:bodyPr>
          <a:lstStyle/>
          <a:p>
            <a:r>
              <a:rPr lang="en-US" sz="3600" b="1" i="1" dirty="0">
                <a:solidFill>
                  <a:srgbClr val="800000"/>
                </a:solidFill>
                <a:latin typeface="Times New Roman" panose="02020603050405020304" pitchFamily="18" charset="0"/>
                <a:cs typeface="Times New Roman" panose="02020603050405020304" pitchFamily="18" charset="0"/>
              </a:rPr>
              <a:t>Analysis of some words:          </a:t>
            </a:r>
          </a:p>
          <a:p>
            <a:r>
              <a:rPr lang="en-US" sz="2400" b="1" dirty="0">
                <a:latin typeface="Times New Roman" panose="02020603050405020304" pitchFamily="18" charset="0"/>
                <a:cs typeface="Times New Roman" panose="02020603050405020304" pitchFamily="18" charset="0"/>
              </a:rPr>
              <a:t>paint - paint + </a:t>
            </a:r>
            <a:r>
              <a:rPr lang="en-US" sz="2400" b="1" dirty="0" err="1">
                <a:latin typeface="Times New Roman" panose="02020603050405020304" pitchFamily="18" charset="0"/>
                <a:cs typeface="Times New Roman" panose="02020603050405020304" pitchFamily="18" charset="0"/>
              </a:rPr>
              <a:t>er</a:t>
            </a:r>
            <a:r>
              <a:rPr lang="en-US" sz="2400" b="1" dirty="0">
                <a:latin typeface="Times New Roman" panose="02020603050405020304" pitchFamily="18" charset="0"/>
                <a:cs typeface="Times New Roman" panose="02020603050405020304" pitchFamily="18" charset="0"/>
              </a:rPr>
              <a:t> = paint</a:t>
            </a:r>
            <a:r>
              <a:rPr lang="en-US" sz="2400" b="1" dirty="0">
                <a:solidFill>
                  <a:srgbClr val="FF0000"/>
                </a:solidFill>
                <a:latin typeface="Times New Roman" panose="02020603050405020304" pitchFamily="18" charset="0"/>
                <a:cs typeface="Times New Roman" panose="02020603050405020304" pitchFamily="18" charset="0"/>
              </a:rPr>
              <a:t>er</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Free - free + do = free</a:t>
            </a:r>
            <a:r>
              <a:rPr lang="en-US" sz="2400" b="1" dirty="0">
                <a:solidFill>
                  <a:srgbClr val="FF0000"/>
                </a:solidFill>
                <a:latin typeface="Times New Roman" panose="02020603050405020304" pitchFamily="18" charset="0"/>
                <a:cs typeface="Times New Roman" panose="02020603050405020304" pitchFamily="18" charset="0"/>
              </a:rPr>
              <a:t>dom</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Heal – heal +</a:t>
            </a:r>
            <a:r>
              <a:rPr lang="en-US" sz="2400" b="1" dirty="0" err="1">
                <a:latin typeface="Times New Roman" panose="02020603050405020304" pitchFamily="18" charset="0"/>
                <a:cs typeface="Times New Roman" panose="02020603050405020304" pitchFamily="18" charset="0"/>
              </a:rPr>
              <a:t>th</a:t>
            </a:r>
            <a:r>
              <a:rPr lang="en-US" sz="2400" b="1" dirty="0">
                <a:latin typeface="Times New Roman" panose="02020603050405020304" pitchFamily="18" charset="0"/>
                <a:cs typeface="Times New Roman" panose="02020603050405020304" pitchFamily="18" charset="0"/>
              </a:rPr>
              <a:t>  = heal</a:t>
            </a:r>
            <a:r>
              <a:rPr lang="en-US" sz="2400" b="1" dirty="0">
                <a:solidFill>
                  <a:srgbClr val="FF0000"/>
                </a:solidFill>
                <a:latin typeface="Times New Roman" panose="02020603050405020304" pitchFamily="18" charset="0"/>
                <a:cs typeface="Times New Roman" panose="02020603050405020304" pitchFamily="18" charset="0"/>
              </a:rPr>
              <a:t>th</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Kind – kind +ness = kind</a:t>
            </a:r>
            <a:r>
              <a:rPr lang="en-US" sz="2400" b="1" dirty="0">
                <a:solidFill>
                  <a:srgbClr val="FF0000"/>
                </a:solidFill>
                <a:latin typeface="Times New Roman" panose="02020603050405020304" pitchFamily="18" charset="0"/>
                <a:cs typeface="Times New Roman" panose="02020603050405020304" pitchFamily="18" charset="0"/>
              </a:rPr>
              <a:t>ness</a:t>
            </a:r>
          </a:p>
          <a:p>
            <a:r>
              <a:rPr lang="en-US" sz="2400" b="1" dirty="0">
                <a:latin typeface="Times New Roman" panose="02020603050405020304" pitchFamily="18" charset="0"/>
                <a:cs typeface="Times New Roman" panose="02020603050405020304" pitchFamily="18" charset="0"/>
              </a:rPr>
              <a:t>Friend – friend + ship = friend</a:t>
            </a:r>
            <a:r>
              <a:rPr lang="en-US" sz="2400" b="1" dirty="0">
                <a:solidFill>
                  <a:srgbClr val="FF0000"/>
                </a:solidFill>
                <a:latin typeface="Times New Roman" panose="02020603050405020304" pitchFamily="18" charset="0"/>
                <a:cs typeface="Times New Roman" panose="02020603050405020304" pitchFamily="18" charset="0"/>
              </a:rPr>
              <a:t>ship</a:t>
            </a:r>
          </a:p>
          <a:p>
            <a:r>
              <a:rPr lang="en-US" sz="2400" b="1" dirty="0">
                <a:latin typeface="Times New Roman" panose="02020603050405020304" pitchFamily="18" charset="0"/>
                <a:cs typeface="Times New Roman" panose="02020603050405020304" pitchFamily="18" charset="0"/>
              </a:rPr>
              <a:t>Girl – girl + </a:t>
            </a:r>
            <a:r>
              <a:rPr lang="en-US" sz="2400" b="1" dirty="0" err="1">
                <a:latin typeface="Times New Roman" panose="02020603050405020304" pitchFamily="18" charset="0"/>
                <a:cs typeface="Times New Roman" panose="02020603050405020304" pitchFamily="18" charset="0"/>
              </a:rPr>
              <a:t>ish</a:t>
            </a:r>
            <a:r>
              <a:rPr lang="en-US" sz="2400" b="1" dirty="0">
                <a:latin typeface="Times New Roman" panose="02020603050405020304" pitchFamily="18" charset="0"/>
                <a:cs typeface="Times New Roman" panose="02020603050405020304" pitchFamily="18" charset="0"/>
              </a:rPr>
              <a:t> = girl</a:t>
            </a:r>
            <a:r>
              <a:rPr lang="en-US" sz="2400" b="1" dirty="0">
                <a:solidFill>
                  <a:srgbClr val="FF0000"/>
                </a:solidFill>
                <a:latin typeface="Times New Roman" panose="02020603050405020304" pitchFamily="18" charset="0"/>
                <a:cs typeface="Times New Roman" panose="02020603050405020304" pitchFamily="18" charset="0"/>
              </a:rPr>
              <a:t>ish</a:t>
            </a:r>
          </a:p>
          <a:p>
            <a:r>
              <a:rPr lang="en-US" sz="2400" b="1" dirty="0">
                <a:latin typeface="Times New Roman" panose="02020603050405020304" pitchFamily="18" charset="0"/>
                <a:cs typeface="Times New Roman" panose="02020603050405020304" pitchFamily="18" charset="0"/>
              </a:rPr>
              <a:t>Red – red + </a:t>
            </a:r>
            <a:r>
              <a:rPr lang="en-US" sz="2400" b="1" dirty="0" err="1">
                <a:latin typeface="Times New Roman" panose="02020603050405020304" pitchFamily="18" charset="0"/>
                <a:cs typeface="Times New Roman" panose="02020603050405020304" pitchFamily="18" charset="0"/>
              </a:rPr>
              <a:t>ish</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red</a:t>
            </a:r>
            <a:r>
              <a:rPr lang="en-US" sz="2400" b="1" dirty="0" err="1">
                <a:solidFill>
                  <a:srgbClr val="FF0000"/>
                </a:solidFill>
                <a:latin typeface="Times New Roman" panose="02020603050405020304" pitchFamily="18" charset="0"/>
                <a:cs typeface="Times New Roman" panose="02020603050405020304" pitchFamily="18" charset="0"/>
              </a:rPr>
              <a:t>ish</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Weak – weak + </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 = weak</a:t>
            </a:r>
            <a:r>
              <a:rPr lang="en-US" sz="2400" b="1" dirty="0">
                <a:solidFill>
                  <a:srgbClr val="FF0000"/>
                </a:solidFill>
                <a:latin typeface="Times New Roman" panose="02020603050405020304" pitchFamily="18" charset="0"/>
                <a:cs typeface="Times New Roman" panose="02020603050405020304" pitchFamily="18" charset="0"/>
              </a:rPr>
              <a:t>en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Fear – fear + less = fear</a:t>
            </a:r>
            <a:r>
              <a:rPr lang="en-US" sz="2400" b="1" dirty="0">
                <a:solidFill>
                  <a:srgbClr val="FF0000"/>
                </a:solidFill>
                <a:latin typeface="Times New Roman" panose="02020603050405020304" pitchFamily="18" charset="0"/>
                <a:cs typeface="Times New Roman" panose="02020603050405020304" pitchFamily="18" charset="0"/>
              </a:rPr>
              <a:t>less</a:t>
            </a:r>
          </a:p>
          <a:p>
            <a:r>
              <a:rPr lang="en-US" sz="2400" b="1" dirty="0">
                <a:latin typeface="Times New Roman" panose="02020603050405020304" pitchFamily="18" charset="0"/>
                <a:cs typeface="Times New Roman" panose="02020603050405020304" pitchFamily="18" charset="0"/>
              </a:rPr>
              <a:t>Tight – tight + </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 = tight</a:t>
            </a:r>
            <a:r>
              <a:rPr lang="en-US" sz="2400" b="1" dirty="0">
                <a:solidFill>
                  <a:srgbClr val="FF0000"/>
                </a:solidFill>
                <a:latin typeface="Times New Roman" panose="02020603050405020304" pitchFamily="18" charset="0"/>
                <a:cs typeface="Times New Roman" panose="02020603050405020304" pitchFamily="18" charset="0"/>
              </a:rPr>
              <a:t>en</a:t>
            </a:r>
          </a:p>
          <a:p>
            <a:r>
              <a:rPr lang="en-US" sz="2400" b="1" dirty="0">
                <a:latin typeface="Times New Roman" panose="02020603050405020304" pitchFamily="18" charset="0"/>
                <a:cs typeface="Times New Roman" panose="02020603050405020304" pitchFamily="18" charset="0"/>
              </a:rPr>
              <a:t>Tough – tough + </a:t>
            </a:r>
            <a:r>
              <a:rPr lang="en-US" sz="2400" b="1" dirty="0" err="1">
                <a:latin typeface="Times New Roman" panose="02020603050405020304" pitchFamily="18" charset="0"/>
                <a:cs typeface="Times New Roman" panose="02020603050405020304" pitchFamily="18" charset="0"/>
              </a:rPr>
              <a:t>en</a:t>
            </a:r>
            <a:r>
              <a:rPr lang="en-US" sz="2400" b="1" dirty="0">
                <a:latin typeface="Times New Roman" panose="02020603050405020304" pitchFamily="18" charset="0"/>
                <a:cs typeface="Times New Roman" panose="02020603050405020304" pitchFamily="18" charset="0"/>
              </a:rPr>
              <a:t> = tough</a:t>
            </a:r>
            <a:r>
              <a:rPr lang="en-US" sz="2400" b="1" dirty="0">
                <a:solidFill>
                  <a:srgbClr val="FF0000"/>
                </a:solidFill>
                <a:latin typeface="Times New Roman" panose="02020603050405020304" pitchFamily="18" charset="0"/>
                <a:cs typeface="Times New Roman" panose="02020603050405020304" pitchFamily="18" charset="0"/>
              </a:rPr>
              <a:t>en</a:t>
            </a:r>
          </a:p>
          <a:p>
            <a:r>
              <a:rPr lang="en-US" sz="2400" b="1" dirty="0">
                <a:latin typeface="Times New Roman" panose="02020603050405020304" pitchFamily="18" charset="0"/>
                <a:cs typeface="Times New Roman" panose="02020603050405020304" pitchFamily="18" charset="0"/>
              </a:rPr>
              <a:t>Treat – treat + </a:t>
            </a:r>
            <a:r>
              <a:rPr lang="en-US" sz="2400" b="1" dirty="0" err="1">
                <a:latin typeface="Times New Roman" panose="02020603050405020304" pitchFamily="18" charset="0"/>
                <a:cs typeface="Times New Roman" panose="02020603050405020304" pitchFamily="18" charset="0"/>
              </a:rPr>
              <a:t>ment</a:t>
            </a:r>
            <a:r>
              <a:rPr lang="en-US" sz="2400" b="1" dirty="0">
                <a:latin typeface="Times New Roman" panose="02020603050405020304" pitchFamily="18" charset="0"/>
                <a:cs typeface="Times New Roman" panose="02020603050405020304" pitchFamily="18" charset="0"/>
              </a:rPr>
              <a:t> = treat</a:t>
            </a:r>
            <a:r>
              <a:rPr lang="en-US" sz="2400" b="1" dirty="0">
                <a:solidFill>
                  <a:srgbClr val="FF0000"/>
                </a:solidFill>
                <a:latin typeface="Times New Roman" panose="02020603050405020304" pitchFamily="18" charset="0"/>
                <a:cs typeface="Times New Roman" panose="02020603050405020304" pitchFamily="18" charset="0"/>
              </a:rPr>
              <a:t>ment</a:t>
            </a:r>
          </a:p>
        </p:txBody>
      </p:sp>
      <p:sp>
        <p:nvSpPr>
          <p:cNvPr id="3" name="Speech Bubble: Oval 2">
            <a:extLst>
              <a:ext uri="{FF2B5EF4-FFF2-40B4-BE49-F238E27FC236}">
                <a16:creationId xmlns:a16="http://schemas.microsoft.com/office/drawing/2014/main" id="{386BE5EE-E692-48CF-9959-C3C3546CF7C2}"/>
              </a:ext>
            </a:extLst>
          </p:cNvPr>
          <p:cNvSpPr/>
          <p:nvPr/>
        </p:nvSpPr>
        <p:spPr>
          <a:xfrm>
            <a:off x="6969137" y="1001625"/>
            <a:ext cx="2743200" cy="844062"/>
          </a:xfrm>
          <a:prstGeom prst="wedgeEllipseCallout">
            <a:avLst>
              <a:gd name="adj1" fmla="val -41502"/>
              <a:gd name="adj2" fmla="val 73906"/>
            </a:avLst>
          </a:prstGeom>
          <a:solidFill>
            <a:srgbClr val="1D077D"/>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Elephant" panose="02020904090505020303" pitchFamily="18" charset="0"/>
              </a:rPr>
              <a:t>Suffix</a:t>
            </a:r>
          </a:p>
        </p:txBody>
      </p:sp>
      <p:sp>
        <p:nvSpPr>
          <p:cNvPr id="4" name="Date Placeholder 3">
            <a:extLst>
              <a:ext uri="{FF2B5EF4-FFF2-40B4-BE49-F238E27FC236}">
                <a16:creationId xmlns:a16="http://schemas.microsoft.com/office/drawing/2014/main" id="{2EF40526-51BD-468A-8562-990940AC15E3}"/>
              </a:ext>
            </a:extLst>
          </p:cNvPr>
          <p:cNvSpPr>
            <a:spLocks noGrp="1"/>
          </p:cNvSpPr>
          <p:nvPr>
            <p:ph type="dt" sz="half" idx="10"/>
          </p:nvPr>
        </p:nvSpPr>
        <p:spPr/>
        <p:txBody>
          <a:bodyPr/>
          <a:lstStyle/>
          <a:p>
            <a:fld id="{8C288EDB-8C36-45B2-B0B7-550FB5EF0592}" type="datetime9">
              <a:rPr lang="en-US" smtClean="0"/>
              <a:t>03-Oct-20 08:15:09 PM</a:t>
            </a:fld>
            <a:endParaRPr lang="en-US"/>
          </a:p>
        </p:txBody>
      </p:sp>
      <p:sp>
        <p:nvSpPr>
          <p:cNvPr id="5" name="Footer Placeholder 4">
            <a:extLst>
              <a:ext uri="{FF2B5EF4-FFF2-40B4-BE49-F238E27FC236}">
                <a16:creationId xmlns:a16="http://schemas.microsoft.com/office/drawing/2014/main" id="{70075EDB-8E2E-4B9B-96E0-1157127740C1}"/>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1F879689-4AF1-495F-A4E0-EB70321CAFE5}"/>
              </a:ext>
            </a:extLst>
          </p:cNvPr>
          <p:cNvSpPr>
            <a:spLocks noGrp="1"/>
          </p:cNvSpPr>
          <p:nvPr>
            <p:ph type="sldNum" sz="quarter" idx="12"/>
          </p:nvPr>
        </p:nvSpPr>
        <p:spPr/>
        <p:txBody>
          <a:bodyPr/>
          <a:lstStyle/>
          <a:p>
            <a:fld id="{C7EEC9BA-7523-43B4-8C15-4EDE6B8D7F05}" type="slidenum">
              <a:rPr lang="en-US" smtClean="0"/>
              <a:t>27</a:t>
            </a:fld>
            <a:endParaRPr lang="en-US"/>
          </a:p>
        </p:txBody>
      </p:sp>
      <p:pic>
        <p:nvPicPr>
          <p:cNvPr id="8" name="Picture 7">
            <a:extLst>
              <a:ext uri="{FF2B5EF4-FFF2-40B4-BE49-F238E27FC236}">
                <a16:creationId xmlns:a16="http://schemas.microsoft.com/office/drawing/2014/main" id="{1A640F1F-5EB0-4C15-98CE-B63B9A3F2C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400" y="2177134"/>
            <a:ext cx="3451311" cy="4544341"/>
          </a:xfrm>
          <a:prstGeom prst="rect">
            <a:avLst/>
          </a:prstGeom>
        </p:spPr>
      </p:pic>
    </p:spTree>
    <p:extLst>
      <p:ext uri="{BB962C8B-B14F-4D97-AF65-F5344CB8AC3E}">
        <p14:creationId xmlns:p14="http://schemas.microsoft.com/office/powerpoint/2010/main" val="1746940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9565" y="2184863"/>
            <a:ext cx="5521035" cy="2123658"/>
          </a:xfrm>
          <a:prstGeom prst="rect">
            <a:avLst/>
          </a:prstGeom>
          <a:noFill/>
        </p:spPr>
        <p:txBody>
          <a:bodyPr wrap="square" rtlCol="0">
            <a:spAutoFit/>
          </a:bodyPr>
          <a:lstStyle/>
          <a:p>
            <a:r>
              <a:rPr lang="en-US" sz="6600" dirty="0">
                <a:solidFill>
                  <a:srgbClr val="800000"/>
                </a:solidFill>
                <a:latin typeface="Cooper Black" panose="0208090404030B020404" pitchFamily="18" charset="0"/>
              </a:rPr>
              <a:t>Asking and Answering</a:t>
            </a:r>
          </a:p>
        </p:txBody>
      </p:sp>
      <p:sp>
        <p:nvSpPr>
          <p:cNvPr id="3" name="Date Placeholder 2">
            <a:extLst>
              <a:ext uri="{FF2B5EF4-FFF2-40B4-BE49-F238E27FC236}">
                <a16:creationId xmlns:a16="http://schemas.microsoft.com/office/drawing/2014/main" id="{93D36331-E3F7-4F6A-8A31-687F14EDA61B}"/>
              </a:ext>
            </a:extLst>
          </p:cNvPr>
          <p:cNvSpPr>
            <a:spLocks noGrp="1"/>
          </p:cNvSpPr>
          <p:nvPr>
            <p:ph type="dt" sz="half" idx="10"/>
          </p:nvPr>
        </p:nvSpPr>
        <p:spPr/>
        <p:txBody>
          <a:bodyPr/>
          <a:lstStyle/>
          <a:p>
            <a:fld id="{C1ACF525-08AC-4215-AF2B-D14BBA79709E}" type="datetime9">
              <a:rPr lang="en-US" smtClean="0"/>
              <a:t>03-Oct-20 08:15:09 PM</a:t>
            </a:fld>
            <a:endParaRPr lang="en-US"/>
          </a:p>
        </p:txBody>
      </p:sp>
      <p:sp>
        <p:nvSpPr>
          <p:cNvPr id="4" name="Footer Placeholder 3">
            <a:extLst>
              <a:ext uri="{FF2B5EF4-FFF2-40B4-BE49-F238E27FC236}">
                <a16:creationId xmlns:a16="http://schemas.microsoft.com/office/drawing/2014/main" id="{A1863225-4BB9-43D3-9227-D07179512295}"/>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6CF37059-DCA7-4AA4-8E5A-00D4564C93B2}"/>
              </a:ext>
            </a:extLst>
          </p:cNvPr>
          <p:cNvSpPr>
            <a:spLocks noGrp="1"/>
          </p:cNvSpPr>
          <p:nvPr>
            <p:ph type="sldNum" sz="quarter" idx="12"/>
          </p:nvPr>
        </p:nvSpPr>
        <p:spPr/>
        <p:txBody>
          <a:bodyPr/>
          <a:lstStyle/>
          <a:p>
            <a:fld id="{C7EEC9BA-7523-43B4-8C15-4EDE6B8D7F05}" type="slidenum">
              <a:rPr lang="en-US" smtClean="0"/>
              <a:t>28</a:t>
            </a:fld>
            <a:endParaRPr lang="en-US"/>
          </a:p>
        </p:txBody>
      </p:sp>
      <p:pic>
        <p:nvPicPr>
          <p:cNvPr id="6" name="Picture 5">
            <a:extLst>
              <a:ext uri="{FF2B5EF4-FFF2-40B4-BE49-F238E27FC236}">
                <a16:creationId xmlns:a16="http://schemas.microsoft.com/office/drawing/2014/main" id="{EBA255E0-4954-495A-A897-8DA28BF87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45" y="163314"/>
            <a:ext cx="3083378" cy="3083378"/>
          </a:xfrm>
          <a:prstGeom prst="rect">
            <a:avLst/>
          </a:prstGeom>
        </p:spPr>
      </p:pic>
    </p:spTree>
    <p:extLst>
      <p:ext uri="{BB962C8B-B14F-4D97-AF65-F5344CB8AC3E}">
        <p14:creationId xmlns:p14="http://schemas.microsoft.com/office/powerpoint/2010/main" val="936500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repeatCount="indefinite" fill="hold" grpId="1" nodeType="clickEffect">
                                  <p:stCondLst>
                                    <p:cond delay="0"/>
                                  </p:stCondLst>
                                  <p:iterate type="lt">
                                    <p:tmPct val="10000"/>
                                  </p:iterate>
                                  <p:childTnLst>
                                    <p:animMotion origin="layout" path="M 2.29167E-6 3.7037E-7 L 2.29167E-6 -0.07222 " pathEditMode="relative" rAng="0" ptsTypes="AA">
                                      <p:cBhvr>
                                        <p:cTn id="13" dur="1000" accel="50000" decel="50000" autoRev="1" fill="hold">
                                          <p:stCondLst>
                                            <p:cond delay="0"/>
                                          </p:stCondLst>
                                        </p:cTn>
                                        <p:tgtEl>
                                          <p:spTgt spid="2"/>
                                        </p:tgtEl>
                                        <p:attrNameLst>
                                          <p:attrName>ppt_x</p:attrName>
                                          <p:attrName>ppt_y</p:attrName>
                                        </p:attrNameLst>
                                      </p:cBhvr>
                                      <p:rCtr x="0" y="-3611"/>
                                    </p:animMotion>
                                    <p:animRot by="1500000">
                                      <p:cBhvr>
                                        <p:cTn id="14" dur="500" fill="hold">
                                          <p:stCondLst>
                                            <p:cond delay="0"/>
                                          </p:stCondLst>
                                        </p:cTn>
                                        <p:tgtEl>
                                          <p:spTgt spid="2"/>
                                        </p:tgtEl>
                                        <p:attrNameLst>
                                          <p:attrName>r</p:attrName>
                                        </p:attrNameLst>
                                      </p:cBhvr>
                                    </p:animRot>
                                    <p:animRot by="-1500000">
                                      <p:cBhvr>
                                        <p:cTn id="15" dur="500" fill="hold">
                                          <p:stCondLst>
                                            <p:cond delay="500"/>
                                          </p:stCondLst>
                                        </p:cTn>
                                        <p:tgtEl>
                                          <p:spTgt spid="2"/>
                                        </p:tgtEl>
                                        <p:attrNameLst>
                                          <p:attrName>r</p:attrName>
                                        </p:attrNameLst>
                                      </p:cBhvr>
                                    </p:animRot>
                                    <p:animRot by="-1500000">
                                      <p:cBhvr>
                                        <p:cTn id="16" dur="500" fill="hold">
                                          <p:stCondLst>
                                            <p:cond delay="1000"/>
                                          </p:stCondLst>
                                        </p:cTn>
                                        <p:tgtEl>
                                          <p:spTgt spid="2"/>
                                        </p:tgtEl>
                                        <p:attrNameLst>
                                          <p:attrName>r</p:attrName>
                                        </p:attrNameLst>
                                      </p:cBhvr>
                                    </p:animRot>
                                    <p:animRot by="1500000">
                                      <p:cBhvr>
                                        <p:cTn id="17"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E96DB-6C2D-441A-8B82-555DF3A466CE}"/>
              </a:ext>
            </a:extLst>
          </p:cNvPr>
          <p:cNvSpPr>
            <a:spLocks noGrp="1"/>
          </p:cNvSpPr>
          <p:nvPr>
            <p:ph type="dt" sz="half" idx="10"/>
          </p:nvPr>
        </p:nvSpPr>
        <p:spPr/>
        <p:txBody>
          <a:bodyPr/>
          <a:lstStyle/>
          <a:p>
            <a:fld id="{3A30092D-720B-426D-9361-A980137975AA}" type="datetime9">
              <a:rPr lang="en-US" smtClean="0"/>
              <a:t>03-Oct-20 08:15:09 PM</a:t>
            </a:fld>
            <a:endParaRPr lang="en-US"/>
          </a:p>
        </p:txBody>
      </p:sp>
      <p:sp>
        <p:nvSpPr>
          <p:cNvPr id="3" name="Footer Placeholder 2">
            <a:extLst>
              <a:ext uri="{FF2B5EF4-FFF2-40B4-BE49-F238E27FC236}">
                <a16:creationId xmlns:a16="http://schemas.microsoft.com/office/drawing/2014/main" id="{779F0621-9B44-481D-AD51-A1420E513A72}"/>
              </a:ext>
            </a:extLst>
          </p:cNvPr>
          <p:cNvSpPr>
            <a:spLocks noGrp="1"/>
          </p:cNvSpPr>
          <p:nvPr>
            <p:ph type="ftr" sz="quarter" idx="11"/>
          </p:nvPr>
        </p:nvSpPr>
        <p:spPr/>
        <p:txBody>
          <a:bodyPr/>
          <a:lstStyle/>
          <a:p>
            <a:r>
              <a:rPr lang="en-US"/>
              <a:t>Affix</a:t>
            </a:r>
          </a:p>
        </p:txBody>
      </p:sp>
      <p:sp>
        <p:nvSpPr>
          <p:cNvPr id="4" name="Slide Number Placeholder 3">
            <a:extLst>
              <a:ext uri="{FF2B5EF4-FFF2-40B4-BE49-F238E27FC236}">
                <a16:creationId xmlns:a16="http://schemas.microsoft.com/office/drawing/2014/main" id="{FAD53A5E-91BF-4061-8521-05B2D8AF97F4}"/>
              </a:ext>
            </a:extLst>
          </p:cNvPr>
          <p:cNvSpPr>
            <a:spLocks noGrp="1"/>
          </p:cNvSpPr>
          <p:nvPr>
            <p:ph type="sldNum" sz="quarter" idx="12"/>
          </p:nvPr>
        </p:nvSpPr>
        <p:spPr/>
        <p:txBody>
          <a:bodyPr/>
          <a:lstStyle/>
          <a:p>
            <a:fld id="{C7EEC9BA-7523-43B4-8C15-4EDE6B8D7F05}" type="slidenum">
              <a:rPr lang="en-US" smtClean="0"/>
              <a:t>29</a:t>
            </a:fld>
            <a:endParaRPr lang="en-US"/>
          </a:p>
        </p:txBody>
      </p:sp>
      <p:sp>
        <p:nvSpPr>
          <p:cNvPr id="5" name="Oval 4">
            <a:extLst>
              <a:ext uri="{FF2B5EF4-FFF2-40B4-BE49-F238E27FC236}">
                <a16:creationId xmlns:a16="http://schemas.microsoft.com/office/drawing/2014/main" id="{CA040E3B-0930-4E12-9883-37D84F02962D}"/>
              </a:ext>
            </a:extLst>
          </p:cNvPr>
          <p:cNvSpPr/>
          <p:nvPr/>
        </p:nvSpPr>
        <p:spPr>
          <a:xfrm>
            <a:off x="2664578" y="782280"/>
            <a:ext cx="3004709" cy="737033"/>
          </a:xfrm>
          <a:prstGeom prst="ellipse">
            <a:avLst/>
          </a:prstGeom>
          <a:solidFill>
            <a:srgbClr val="8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Pair Work</a:t>
            </a:r>
          </a:p>
        </p:txBody>
      </p:sp>
      <p:pic>
        <p:nvPicPr>
          <p:cNvPr id="6" name="Picture 5" descr="H:\Power Point Background\pair work f.png">
            <a:extLst>
              <a:ext uri="{FF2B5EF4-FFF2-40B4-BE49-F238E27FC236}">
                <a16:creationId xmlns:a16="http://schemas.microsoft.com/office/drawing/2014/main" id="{85EAE533-9221-4EB2-98D0-A36242624C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324" y="711940"/>
            <a:ext cx="1639508" cy="11338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A1C9E5A-EDBC-43F3-A3AA-F25911BA0A11}"/>
              </a:ext>
            </a:extLst>
          </p:cNvPr>
          <p:cNvSpPr/>
          <p:nvPr/>
        </p:nvSpPr>
        <p:spPr>
          <a:xfrm>
            <a:off x="422034" y="2094975"/>
            <a:ext cx="11100581" cy="517193"/>
          </a:xfrm>
          <a:prstGeom prst="rect">
            <a:avLst/>
          </a:prstGeom>
          <a:solidFill>
            <a:srgbClr val="0000CC"/>
          </a:solidFill>
          <a:ln w="571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marR="0" lvl="0">
              <a:lnSpc>
                <a:spcPct val="107000"/>
              </a:lnSpc>
              <a:spcBef>
                <a:spcPts val="0"/>
              </a:spcBef>
              <a:spcAft>
                <a:spcPts val="0"/>
              </a:spcAft>
            </a:pPr>
            <a:r>
              <a:rPr lang="en-US" sz="2800" dirty="0">
                <a:latin typeface="Bernard MT Condensed" panose="02050806060905020404" pitchFamily="18" charset="0"/>
                <a:ea typeface="Calibri" panose="020F0502020204030204" pitchFamily="34" charset="0"/>
                <a:cs typeface="Times New Roman" panose="02020603050405020304" pitchFamily="18" charset="0"/>
              </a:rPr>
              <a:t>Complete the text adding prefixes with the root words given in the parenthesis.</a:t>
            </a:r>
            <a:endParaRPr lang="en-US" sz="2400" dirty="0">
              <a:effectLst/>
              <a:latin typeface="Bernard MT Condensed" panose="020508060609050204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22870DC-DF2A-4B42-98F4-95ACDA9E3399}"/>
              </a:ext>
            </a:extLst>
          </p:cNvPr>
          <p:cNvSpPr/>
          <p:nvPr/>
        </p:nvSpPr>
        <p:spPr>
          <a:xfrm>
            <a:off x="267286" y="3153788"/>
            <a:ext cx="11535508" cy="24439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Student life is the (a)………(gold) season of life. This is a (b)………(form) period of life. This is the time for (c)………(prepare) of future life. Students are the future (d)………(lead) of the country. They should have (e)………(patriot). They should achieve quality (f)……... (educate) and build themselves as (g)…………(complete) citizens. They should gain (h)……….(know) and learn the art of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b="1" dirty="0">
                <a:latin typeface="Times New Roman" panose="02020603050405020304" pitchFamily="18" charset="0"/>
                <a:ea typeface="Calibri" panose="020F0502020204030204" pitchFamily="34" charset="0"/>
                <a:cs typeface="Times New Roman" panose="02020603050405020304" pitchFamily="18" charset="0"/>
              </a:rPr>
              <a:t>) ………. (behave) and (j)………(interact) before others.                                                 </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Cumilla</a:t>
            </a:r>
            <a:r>
              <a:rPr lang="en-US" sz="2000" b="1" dirty="0">
                <a:latin typeface="Times New Roman" panose="02020603050405020304" pitchFamily="18" charset="0"/>
                <a:ea typeface="Calibri" panose="020F0502020204030204" pitchFamily="34" charset="0"/>
                <a:cs typeface="Times New Roman" panose="02020603050405020304" pitchFamily="18" charset="0"/>
              </a:rPr>
              <a:t> Board-2015)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0925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B6B31">
                <a:alpha val="45882"/>
              </a:srgbClr>
            </a:gs>
            <a:gs pos="9000">
              <a:schemeClr val="accent4">
                <a:lumMod val="40000"/>
                <a:lumOff val="60000"/>
              </a:schemeClr>
            </a:gs>
            <a:gs pos="52000">
              <a:srgbClr val="FF66FF">
                <a:alpha val="84706"/>
              </a:srgbClr>
            </a:gs>
            <a:gs pos="74000">
              <a:schemeClr val="accent6">
                <a:lumMod val="60000"/>
                <a:lumOff val="40000"/>
              </a:schemeClr>
            </a:gs>
            <a:gs pos="95000">
              <a:schemeClr val="accent1">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7623" y="1416917"/>
            <a:ext cx="11573366"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3600" b="1" dirty="0" err="1">
                <a:solidFill>
                  <a:srgbClr val="7030A0"/>
                </a:solidFill>
                <a:latin typeface="Times New Roman" panose="02020603050405020304" pitchFamily="18" charset="0"/>
                <a:cs typeface="Times New Roman" panose="02020603050405020304" pitchFamily="18" charset="0"/>
              </a:rPr>
              <a:t>Titas</a:t>
            </a:r>
            <a:r>
              <a:rPr lang="en-US" sz="3600" b="1" dirty="0">
                <a:solidFill>
                  <a:srgbClr val="7030A0"/>
                </a:solidFill>
                <a:latin typeface="Times New Roman" panose="02020603050405020304" pitchFamily="18" charset="0"/>
                <a:cs typeface="Times New Roman" panose="02020603050405020304" pitchFamily="18" charset="0"/>
              </a:rPr>
              <a:t> is an </a:t>
            </a:r>
            <a:r>
              <a:rPr lang="en-US" sz="3600" b="1" dirty="0">
                <a:solidFill>
                  <a:srgbClr val="FF0000"/>
                </a:solidFill>
                <a:latin typeface="Times New Roman" panose="02020603050405020304" pitchFamily="18" charset="0"/>
                <a:cs typeface="Times New Roman" panose="02020603050405020304" pitchFamily="18" charset="0"/>
              </a:rPr>
              <a:t>honest</a:t>
            </a:r>
            <a:r>
              <a:rPr lang="en-US" sz="3600" b="1" dirty="0">
                <a:solidFill>
                  <a:srgbClr val="7030A0"/>
                </a:solidFill>
                <a:latin typeface="Times New Roman" panose="02020603050405020304" pitchFamily="18" charset="0"/>
                <a:cs typeface="Times New Roman" panose="02020603050405020304" pitchFamily="18" charset="0"/>
              </a:rPr>
              <a:t> man. He does not </a:t>
            </a:r>
            <a:r>
              <a:rPr lang="en-US" sz="3600" b="1" dirty="0">
                <a:solidFill>
                  <a:srgbClr val="FF0000"/>
                </a:solidFill>
                <a:latin typeface="Times New Roman" panose="02020603050405020304" pitchFamily="18" charset="0"/>
                <a:cs typeface="Times New Roman" panose="02020603050405020304" pitchFamily="18" charset="0"/>
              </a:rPr>
              <a:t>like</a:t>
            </a:r>
            <a:r>
              <a:rPr lang="en-US" sz="3600" b="1" dirty="0">
                <a:solidFill>
                  <a:srgbClr val="7030A0"/>
                </a:solidFill>
                <a:latin typeface="Times New Roman" panose="02020603050405020304" pitchFamily="18" charset="0"/>
                <a:cs typeface="Times New Roman" panose="02020603050405020304" pitchFamily="18" charset="0"/>
              </a:rPr>
              <a:t> a </a:t>
            </a:r>
            <a:r>
              <a:rPr lang="en-US" sz="3600" b="1" dirty="0">
                <a:solidFill>
                  <a:srgbClr val="800000"/>
                </a:solidFill>
                <a:latin typeface="Times New Roman" panose="02020603050405020304" pitchFamily="18" charset="0"/>
                <a:cs typeface="Times New Roman" panose="02020603050405020304" pitchFamily="18" charset="0"/>
              </a:rPr>
              <a:t>dis</a:t>
            </a:r>
            <a:r>
              <a:rPr lang="en-US" sz="3600" b="1" dirty="0">
                <a:solidFill>
                  <a:srgbClr val="FF0000"/>
                </a:solidFill>
                <a:latin typeface="Times New Roman" panose="02020603050405020304" pitchFamily="18" charset="0"/>
                <a:cs typeface="Times New Roman" panose="02020603050405020304" pitchFamily="18" charset="0"/>
              </a:rPr>
              <a:t>honest</a:t>
            </a:r>
            <a:r>
              <a:rPr lang="en-US" sz="3600" b="1" dirty="0">
                <a:solidFill>
                  <a:srgbClr val="7030A0"/>
                </a:solidFill>
                <a:latin typeface="Times New Roman" panose="02020603050405020304" pitchFamily="18" charset="0"/>
                <a:cs typeface="Times New Roman" panose="02020603050405020304" pitchFamily="18" charset="0"/>
              </a:rPr>
              <a:t> person. He believes that </a:t>
            </a:r>
            <a:r>
              <a:rPr lang="en-US" sz="3600" b="1" dirty="0">
                <a:solidFill>
                  <a:srgbClr val="FF0000"/>
                </a:solidFill>
                <a:latin typeface="Times New Roman" panose="02020603050405020304" pitchFamily="18" charset="0"/>
                <a:cs typeface="Times New Roman" panose="02020603050405020304" pitchFamily="18" charset="0"/>
              </a:rPr>
              <a:t>industry </a:t>
            </a:r>
            <a:r>
              <a:rPr lang="en-US" sz="3600" b="1" dirty="0">
                <a:solidFill>
                  <a:srgbClr val="7030A0"/>
                </a:solidFill>
                <a:latin typeface="Times New Roman" panose="02020603050405020304" pitchFamily="18" charset="0"/>
                <a:cs typeface="Times New Roman" panose="02020603050405020304" pitchFamily="18" charset="0"/>
              </a:rPr>
              <a:t>is the key to </a:t>
            </a:r>
            <a:r>
              <a:rPr lang="en-US" sz="3600" b="1" dirty="0">
                <a:solidFill>
                  <a:srgbClr val="FF0000"/>
                </a:solidFill>
                <a:latin typeface="Times New Roman" panose="02020603050405020304" pitchFamily="18" charset="0"/>
                <a:cs typeface="Times New Roman" panose="02020603050405020304" pitchFamily="18" charset="0"/>
              </a:rPr>
              <a:t>success</a:t>
            </a:r>
            <a:r>
              <a:rPr lang="en-US" sz="3600" b="1" dirty="0">
                <a:solidFill>
                  <a:srgbClr val="7030A0"/>
                </a:solidFill>
                <a:latin typeface="Times New Roman" panose="02020603050405020304" pitchFamily="18" charset="0"/>
                <a:cs typeface="Times New Roman" panose="02020603050405020304" pitchFamily="18" charset="0"/>
              </a:rPr>
              <a:t>. Though </a:t>
            </a:r>
            <a:r>
              <a:rPr lang="en-US" sz="3600" b="1" dirty="0">
                <a:solidFill>
                  <a:srgbClr val="FF0000"/>
                </a:solidFill>
                <a:latin typeface="Times New Roman" panose="02020603050405020304" pitchFamily="18" charset="0"/>
                <a:cs typeface="Times New Roman" panose="02020603050405020304" pitchFamily="18" charset="0"/>
              </a:rPr>
              <a:t>rest</a:t>
            </a:r>
            <a:r>
              <a:rPr lang="en-US" sz="3600" b="1" dirty="0">
                <a:solidFill>
                  <a:srgbClr val="7030A0"/>
                </a:solidFill>
                <a:latin typeface="Times New Roman" panose="02020603050405020304" pitchFamily="18" charset="0"/>
                <a:cs typeface="Times New Roman" panose="02020603050405020304" pitchFamily="18" charset="0"/>
              </a:rPr>
              <a:t> is the part of a work, to be </a:t>
            </a:r>
            <a:r>
              <a:rPr lang="en-US" sz="3600" b="1" dirty="0">
                <a:solidFill>
                  <a:srgbClr val="FF0000"/>
                </a:solidFill>
                <a:latin typeface="Times New Roman" panose="02020603050405020304" pitchFamily="18" charset="0"/>
                <a:cs typeface="Times New Roman" panose="02020603050405020304" pitchFamily="18" charset="0"/>
              </a:rPr>
              <a:t>success</a:t>
            </a:r>
            <a:r>
              <a:rPr lang="en-US" sz="3600" b="1" dirty="0">
                <a:solidFill>
                  <a:srgbClr val="800000"/>
                </a:solidFill>
                <a:latin typeface="Times New Roman" panose="02020603050405020304" pitchFamily="18" charset="0"/>
                <a:cs typeface="Times New Roman" panose="02020603050405020304" pitchFamily="18" charset="0"/>
              </a:rPr>
              <a:t>ful</a:t>
            </a:r>
            <a:r>
              <a:rPr lang="en-US" sz="3600" b="1" dirty="0">
                <a:solidFill>
                  <a:srgbClr val="7030A0"/>
                </a:solidFill>
                <a:latin typeface="Times New Roman" panose="02020603050405020304" pitchFamily="18" charset="0"/>
                <a:cs typeface="Times New Roman" panose="02020603050405020304" pitchFamily="18" charset="0"/>
              </a:rPr>
              <a:t> he always remains </a:t>
            </a:r>
            <a:r>
              <a:rPr lang="en-US" sz="3600" b="1" dirty="0">
                <a:solidFill>
                  <a:srgbClr val="FF0000"/>
                </a:solidFill>
                <a:latin typeface="Times New Roman" panose="02020603050405020304" pitchFamily="18" charset="0"/>
                <a:cs typeface="Times New Roman" panose="02020603050405020304" pitchFamily="18" charset="0"/>
              </a:rPr>
              <a:t>rest</a:t>
            </a:r>
            <a:r>
              <a:rPr lang="en-US" sz="3600" b="1" dirty="0">
                <a:solidFill>
                  <a:srgbClr val="800000"/>
                </a:solidFill>
                <a:latin typeface="Times New Roman" panose="02020603050405020304" pitchFamily="18" charset="0"/>
                <a:cs typeface="Times New Roman" panose="02020603050405020304" pitchFamily="18" charset="0"/>
              </a:rPr>
              <a:t>less</a:t>
            </a:r>
            <a:r>
              <a:rPr lang="en-US" sz="3600" b="1" dirty="0">
                <a:solidFill>
                  <a:srgbClr val="7030A0"/>
                </a:solidFill>
                <a:latin typeface="Times New Roman" panose="02020603050405020304" pitchFamily="18" charset="0"/>
                <a:cs typeface="Times New Roman" panose="02020603050405020304" pitchFamily="18" charset="0"/>
              </a:rPr>
              <a:t>. So nobody </a:t>
            </a:r>
            <a:r>
              <a:rPr lang="en-US" sz="3600" b="1" dirty="0">
                <a:solidFill>
                  <a:srgbClr val="800000"/>
                </a:solidFill>
                <a:latin typeface="Times New Roman" panose="02020603050405020304" pitchFamily="18" charset="0"/>
                <a:cs typeface="Times New Roman" panose="02020603050405020304" pitchFamily="18" charset="0"/>
              </a:rPr>
              <a:t>dis</a:t>
            </a:r>
            <a:r>
              <a:rPr lang="en-US" sz="3600" b="1" dirty="0">
                <a:solidFill>
                  <a:srgbClr val="FF0000"/>
                </a:solidFill>
                <a:latin typeface="Times New Roman" panose="02020603050405020304" pitchFamily="18" charset="0"/>
                <a:cs typeface="Times New Roman" panose="02020603050405020304" pitchFamily="18" charset="0"/>
              </a:rPr>
              <a:t>likes</a:t>
            </a:r>
            <a:r>
              <a:rPr lang="en-US" sz="3600" b="1" dirty="0">
                <a:solidFill>
                  <a:srgbClr val="7030A0"/>
                </a:solidFill>
                <a:latin typeface="Times New Roman" panose="02020603050405020304" pitchFamily="18" charset="0"/>
                <a:cs typeface="Times New Roman" panose="02020603050405020304" pitchFamily="18" charset="0"/>
              </a:rPr>
              <a:t> him as he is </a:t>
            </a:r>
            <a:r>
              <a:rPr lang="en-US" sz="3600" b="1" dirty="0">
                <a:solidFill>
                  <a:srgbClr val="FF0000"/>
                </a:solidFill>
                <a:latin typeface="Times New Roman" panose="02020603050405020304" pitchFamily="18" charset="0"/>
                <a:cs typeface="Times New Roman" panose="02020603050405020304" pitchFamily="18" charset="0"/>
              </a:rPr>
              <a:t>industr</a:t>
            </a:r>
            <a:r>
              <a:rPr lang="en-US" sz="3600" b="1" dirty="0">
                <a:solidFill>
                  <a:srgbClr val="800000"/>
                </a:solidFill>
                <a:latin typeface="Times New Roman" panose="02020603050405020304" pitchFamily="18" charset="0"/>
                <a:cs typeface="Times New Roman" panose="02020603050405020304" pitchFamily="18" charset="0"/>
              </a:rPr>
              <a:t>ious.</a:t>
            </a:r>
          </a:p>
        </p:txBody>
      </p:sp>
      <p:sp>
        <p:nvSpPr>
          <p:cNvPr id="3" name="Date Placeholder 2">
            <a:extLst>
              <a:ext uri="{FF2B5EF4-FFF2-40B4-BE49-F238E27FC236}">
                <a16:creationId xmlns:a16="http://schemas.microsoft.com/office/drawing/2014/main" id="{3F7F41EB-670B-4A2D-8B95-9BC907D58CD6}"/>
              </a:ext>
            </a:extLst>
          </p:cNvPr>
          <p:cNvSpPr>
            <a:spLocks noGrp="1"/>
          </p:cNvSpPr>
          <p:nvPr>
            <p:ph type="dt" sz="half" idx="10"/>
          </p:nvPr>
        </p:nvSpPr>
        <p:spPr/>
        <p:txBody>
          <a:bodyPr/>
          <a:lstStyle/>
          <a:p>
            <a:fld id="{3D674DAC-B48A-470F-A8B5-B5220DA22A45}" type="datetime9">
              <a:rPr lang="en-US" smtClean="0"/>
              <a:t>03-Oct-20 08:36:58 PM</a:t>
            </a:fld>
            <a:endParaRPr lang="en-US"/>
          </a:p>
        </p:txBody>
      </p:sp>
      <p:sp>
        <p:nvSpPr>
          <p:cNvPr id="5" name="Slide Number Placeholder 4">
            <a:extLst>
              <a:ext uri="{FF2B5EF4-FFF2-40B4-BE49-F238E27FC236}">
                <a16:creationId xmlns:a16="http://schemas.microsoft.com/office/drawing/2014/main" id="{CF94C34E-64A3-42E8-B541-26FBD22A9C3B}"/>
              </a:ext>
            </a:extLst>
          </p:cNvPr>
          <p:cNvSpPr>
            <a:spLocks noGrp="1"/>
          </p:cNvSpPr>
          <p:nvPr>
            <p:ph type="sldNum" sz="quarter" idx="12"/>
          </p:nvPr>
        </p:nvSpPr>
        <p:spPr>
          <a:xfrm>
            <a:off x="10489474" y="6501286"/>
            <a:ext cx="864326" cy="328478"/>
          </a:xfrm>
        </p:spPr>
        <p:txBody>
          <a:bodyPr/>
          <a:lstStyle/>
          <a:p>
            <a:fld id="{C7EEC9BA-7523-43B4-8C15-4EDE6B8D7F05}" type="slidenum">
              <a:rPr lang="en-US" smtClean="0"/>
              <a:t>3</a:t>
            </a:fld>
            <a:endParaRPr lang="en-US"/>
          </a:p>
        </p:txBody>
      </p:sp>
      <p:sp>
        <p:nvSpPr>
          <p:cNvPr id="6" name="TextBox 5">
            <a:extLst>
              <a:ext uri="{FF2B5EF4-FFF2-40B4-BE49-F238E27FC236}">
                <a16:creationId xmlns:a16="http://schemas.microsoft.com/office/drawing/2014/main" id="{01D19921-49E9-49C2-B186-DFBA9152E958}"/>
              </a:ext>
            </a:extLst>
          </p:cNvPr>
          <p:cNvSpPr txBox="1"/>
          <p:nvPr/>
        </p:nvSpPr>
        <p:spPr>
          <a:xfrm>
            <a:off x="3348111" y="661181"/>
            <a:ext cx="5289452" cy="461665"/>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Rad the text attentively.</a:t>
            </a:r>
          </a:p>
        </p:txBody>
      </p:sp>
      <p:sp>
        <p:nvSpPr>
          <p:cNvPr id="8" name="TextBox 7">
            <a:extLst>
              <a:ext uri="{FF2B5EF4-FFF2-40B4-BE49-F238E27FC236}">
                <a16:creationId xmlns:a16="http://schemas.microsoft.com/office/drawing/2014/main" id="{21D53A10-E1C7-425E-89B7-E41EC02286C9}"/>
              </a:ext>
            </a:extLst>
          </p:cNvPr>
          <p:cNvSpPr txBox="1"/>
          <p:nvPr/>
        </p:nvSpPr>
        <p:spPr>
          <a:xfrm>
            <a:off x="1153551" y="4569645"/>
            <a:ext cx="974891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Can you guess what do indicate the </a:t>
            </a:r>
            <a:r>
              <a:rPr lang="en-US" sz="2400" b="1" dirty="0" err="1">
                <a:latin typeface="Times New Roman" panose="02020603050405020304" pitchFamily="18" charset="0"/>
                <a:cs typeface="Times New Roman" panose="02020603050405020304" pitchFamily="18" charset="0"/>
              </a:rPr>
              <a:t>coloured</a:t>
            </a:r>
            <a:r>
              <a:rPr lang="en-US" sz="2400" b="1" dirty="0">
                <a:latin typeface="Times New Roman" panose="02020603050405020304" pitchFamily="18" charset="0"/>
                <a:cs typeface="Times New Roman" panose="02020603050405020304" pitchFamily="18" charset="0"/>
              </a:rPr>
              <a:t> words of the text?</a:t>
            </a:r>
          </a:p>
        </p:txBody>
      </p:sp>
      <p:sp>
        <p:nvSpPr>
          <p:cNvPr id="10" name="TextBox 9">
            <a:extLst>
              <a:ext uri="{FF2B5EF4-FFF2-40B4-BE49-F238E27FC236}">
                <a16:creationId xmlns:a16="http://schemas.microsoft.com/office/drawing/2014/main" id="{D338478B-FCFC-4F66-84C1-B0628304EDD9}"/>
              </a:ext>
            </a:extLst>
          </p:cNvPr>
          <p:cNvSpPr txBox="1"/>
          <p:nvPr/>
        </p:nvSpPr>
        <p:spPr>
          <a:xfrm>
            <a:off x="2082016" y="5481706"/>
            <a:ext cx="7863841" cy="461665"/>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Here the </a:t>
            </a:r>
            <a:r>
              <a:rPr lang="en-US" sz="2400" b="1" dirty="0" err="1">
                <a:latin typeface="Times New Roman" panose="02020603050405020304" pitchFamily="18" charset="0"/>
                <a:cs typeface="Times New Roman" panose="02020603050405020304" pitchFamily="18" charset="0"/>
              </a:rPr>
              <a:t>coloured</a:t>
            </a:r>
            <a:r>
              <a:rPr lang="en-US" sz="2400" b="1" dirty="0">
                <a:latin typeface="Times New Roman" panose="02020603050405020304" pitchFamily="18" charset="0"/>
                <a:cs typeface="Times New Roman" panose="02020603050405020304" pitchFamily="18" charset="0"/>
              </a:rPr>
              <a:t> words of the text indicate affix.</a:t>
            </a:r>
          </a:p>
        </p:txBody>
      </p:sp>
    </p:spTree>
    <p:extLst>
      <p:ext uri="{BB962C8B-B14F-4D97-AF65-F5344CB8AC3E}">
        <p14:creationId xmlns:p14="http://schemas.microsoft.com/office/powerpoint/2010/main" val="4291179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7BA315-7803-4110-9803-0275A5D86D5A}"/>
              </a:ext>
            </a:extLst>
          </p:cNvPr>
          <p:cNvSpPr>
            <a:spLocks noGrp="1"/>
          </p:cNvSpPr>
          <p:nvPr>
            <p:ph type="dt" sz="half" idx="10"/>
          </p:nvPr>
        </p:nvSpPr>
        <p:spPr/>
        <p:txBody>
          <a:bodyPr/>
          <a:lstStyle/>
          <a:p>
            <a:fld id="{E48E7CDE-6ADE-4132-B4C1-F4CF10A8D7D3}" type="datetime9">
              <a:rPr lang="en-US" smtClean="0"/>
              <a:t>03-Oct-20 08:15:09 PM</a:t>
            </a:fld>
            <a:endParaRPr lang="en-US"/>
          </a:p>
        </p:txBody>
      </p:sp>
      <p:sp>
        <p:nvSpPr>
          <p:cNvPr id="3" name="Footer Placeholder 2">
            <a:extLst>
              <a:ext uri="{FF2B5EF4-FFF2-40B4-BE49-F238E27FC236}">
                <a16:creationId xmlns:a16="http://schemas.microsoft.com/office/drawing/2014/main" id="{F1401E79-ACD2-453D-89A8-48D57474FEC8}"/>
              </a:ext>
            </a:extLst>
          </p:cNvPr>
          <p:cNvSpPr>
            <a:spLocks noGrp="1"/>
          </p:cNvSpPr>
          <p:nvPr>
            <p:ph type="ftr" sz="quarter" idx="11"/>
          </p:nvPr>
        </p:nvSpPr>
        <p:spPr/>
        <p:txBody>
          <a:bodyPr/>
          <a:lstStyle/>
          <a:p>
            <a:r>
              <a:rPr lang="en-US"/>
              <a:t>Affix</a:t>
            </a:r>
          </a:p>
        </p:txBody>
      </p:sp>
      <p:sp>
        <p:nvSpPr>
          <p:cNvPr id="4" name="Slide Number Placeholder 3">
            <a:extLst>
              <a:ext uri="{FF2B5EF4-FFF2-40B4-BE49-F238E27FC236}">
                <a16:creationId xmlns:a16="http://schemas.microsoft.com/office/drawing/2014/main" id="{11547231-F72C-4626-8EC1-B2D204C7C25A}"/>
              </a:ext>
            </a:extLst>
          </p:cNvPr>
          <p:cNvSpPr>
            <a:spLocks noGrp="1"/>
          </p:cNvSpPr>
          <p:nvPr>
            <p:ph type="sldNum" sz="quarter" idx="12"/>
          </p:nvPr>
        </p:nvSpPr>
        <p:spPr/>
        <p:txBody>
          <a:bodyPr/>
          <a:lstStyle/>
          <a:p>
            <a:fld id="{C7EEC9BA-7523-43B4-8C15-4EDE6B8D7F05}" type="slidenum">
              <a:rPr lang="en-US" smtClean="0"/>
              <a:t>30</a:t>
            </a:fld>
            <a:endParaRPr lang="en-US"/>
          </a:p>
        </p:txBody>
      </p:sp>
      <p:sp>
        <p:nvSpPr>
          <p:cNvPr id="5" name="Oval 4">
            <a:extLst>
              <a:ext uri="{FF2B5EF4-FFF2-40B4-BE49-F238E27FC236}">
                <a16:creationId xmlns:a16="http://schemas.microsoft.com/office/drawing/2014/main" id="{51BA5D2E-C39D-4970-83AE-2EE73F3EB6BD}"/>
              </a:ext>
            </a:extLst>
          </p:cNvPr>
          <p:cNvSpPr/>
          <p:nvPr/>
        </p:nvSpPr>
        <p:spPr>
          <a:xfrm>
            <a:off x="3494564" y="303968"/>
            <a:ext cx="5410283" cy="948053"/>
          </a:xfrm>
          <a:prstGeom prst="ellipse">
            <a:avLst/>
          </a:prstGeom>
          <a:solidFill>
            <a:srgbClr val="800000"/>
          </a:solidFill>
          <a:ln w="76200">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Desired Answer:</a:t>
            </a:r>
          </a:p>
        </p:txBody>
      </p:sp>
      <p:sp>
        <p:nvSpPr>
          <p:cNvPr id="6" name="Rectangle 5">
            <a:extLst>
              <a:ext uri="{FF2B5EF4-FFF2-40B4-BE49-F238E27FC236}">
                <a16:creationId xmlns:a16="http://schemas.microsoft.com/office/drawing/2014/main" id="{49BC7A44-7286-4CFD-9E4A-36EC726FA57F}"/>
              </a:ext>
            </a:extLst>
          </p:cNvPr>
          <p:cNvSpPr/>
          <p:nvPr/>
        </p:nvSpPr>
        <p:spPr>
          <a:xfrm>
            <a:off x="267286" y="2197185"/>
            <a:ext cx="11535508" cy="28273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Student life is the (a) gold</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en</a:t>
            </a:r>
            <a:r>
              <a:rPr lang="en-US" sz="2800" b="1" dirty="0">
                <a:latin typeface="Times New Roman" panose="02020603050405020304" pitchFamily="18" charset="0"/>
                <a:ea typeface="Calibri" panose="020F0502020204030204" pitchFamily="34" charset="0"/>
                <a:cs typeface="Times New Roman" panose="02020603050405020304" pitchFamily="18" charset="0"/>
              </a:rPr>
              <a:t> season of life. This is a (b) form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ation</a:t>
            </a:r>
            <a:r>
              <a:rPr lang="en-US" sz="2800" b="1" dirty="0">
                <a:latin typeface="Times New Roman" panose="02020603050405020304" pitchFamily="18" charset="0"/>
                <a:ea typeface="Calibri" panose="020F0502020204030204" pitchFamily="34" charset="0"/>
                <a:cs typeface="Times New Roman" panose="02020603050405020304" pitchFamily="18" charset="0"/>
              </a:rPr>
              <a:t> period of life. This is the time for (c) prepar</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ation</a:t>
            </a:r>
            <a:r>
              <a:rPr lang="en-US" sz="2800" b="1" dirty="0">
                <a:latin typeface="Times New Roman" panose="02020603050405020304" pitchFamily="18" charset="0"/>
                <a:ea typeface="Calibri" panose="020F0502020204030204" pitchFamily="34" charset="0"/>
                <a:cs typeface="Times New Roman" panose="02020603050405020304" pitchFamily="18" charset="0"/>
              </a:rPr>
              <a:t> of future life. Students are the future (d) lead</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er</a:t>
            </a:r>
            <a:r>
              <a:rPr lang="en-US" sz="2800" b="1" dirty="0">
                <a:latin typeface="Times New Roman" panose="02020603050405020304" pitchFamily="18" charset="0"/>
                <a:ea typeface="Calibri" panose="020F0502020204030204" pitchFamily="34" charset="0"/>
                <a:cs typeface="Times New Roman" panose="02020603050405020304" pitchFamily="18" charset="0"/>
              </a:rPr>
              <a:t> of the country. They should have (e) patriot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ism</a:t>
            </a:r>
            <a:r>
              <a:rPr lang="en-US" sz="2800" b="1" dirty="0">
                <a:latin typeface="Times New Roman" panose="02020603050405020304" pitchFamily="18" charset="0"/>
                <a:ea typeface="Calibri" panose="020F0502020204030204" pitchFamily="34" charset="0"/>
                <a:cs typeface="Times New Roman" panose="02020603050405020304" pitchFamily="18" charset="0"/>
              </a:rPr>
              <a:t>. They should achieve quality (f) educat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ion</a:t>
            </a:r>
            <a:r>
              <a:rPr lang="en-US" sz="2800" b="1" dirty="0">
                <a:latin typeface="Times New Roman" panose="02020603050405020304" pitchFamily="18" charset="0"/>
                <a:ea typeface="Calibri" panose="020F0502020204030204" pitchFamily="34" charset="0"/>
                <a:cs typeface="Times New Roman" panose="02020603050405020304" pitchFamily="18" charset="0"/>
              </a:rPr>
              <a:t> and build themselves as (g) complete</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ly</a:t>
            </a:r>
            <a:r>
              <a:rPr lang="en-US" sz="2800" b="1" dirty="0">
                <a:latin typeface="Times New Roman" panose="02020603050405020304" pitchFamily="18" charset="0"/>
                <a:ea typeface="Calibri" panose="020F0502020204030204" pitchFamily="34" charset="0"/>
                <a:cs typeface="Times New Roman" panose="02020603050405020304" pitchFamily="18" charset="0"/>
              </a:rPr>
              <a:t> citizens. They should gain (h) know</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ledge</a:t>
            </a:r>
            <a:r>
              <a:rPr lang="en-US" sz="2800" b="1" dirty="0">
                <a:latin typeface="Times New Roman" panose="02020603050405020304" pitchFamily="18" charset="0"/>
                <a:ea typeface="Calibri" panose="020F0502020204030204" pitchFamily="34" charset="0"/>
                <a:cs typeface="Times New Roman" panose="02020603050405020304" pitchFamily="18" charset="0"/>
              </a:rPr>
              <a:t> and learn the art of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behava</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iour</a:t>
            </a:r>
            <a:r>
              <a:rPr lang="en-US" sz="2800" b="1" dirty="0">
                <a:latin typeface="Times New Roman" panose="02020603050405020304" pitchFamily="18" charset="0"/>
                <a:ea typeface="Calibri" panose="020F0502020204030204" pitchFamily="34" charset="0"/>
                <a:cs typeface="Times New Roman" panose="02020603050405020304" pitchFamily="18" charset="0"/>
              </a:rPr>
              <a:t> and (j) interac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tion</a:t>
            </a:r>
            <a:r>
              <a:rPr lang="en-US" sz="2800" b="1" dirty="0">
                <a:latin typeface="Times New Roman" panose="02020603050405020304" pitchFamily="18" charset="0"/>
                <a:ea typeface="Calibri" panose="020F0502020204030204" pitchFamily="34" charset="0"/>
                <a:cs typeface="Times New Roman" panose="02020603050405020304" pitchFamily="18" charset="0"/>
              </a:rPr>
              <a:t> before others.                       </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Cumilla</a:t>
            </a:r>
            <a:r>
              <a:rPr lang="en-US" sz="2000" b="1" dirty="0">
                <a:latin typeface="Times New Roman" panose="02020603050405020304" pitchFamily="18" charset="0"/>
                <a:ea typeface="Calibri" panose="020F0502020204030204" pitchFamily="34" charset="0"/>
                <a:cs typeface="Times New Roman" panose="02020603050405020304" pitchFamily="18" charset="0"/>
              </a:rPr>
              <a:t> Board-2015)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4328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8759" y="502584"/>
            <a:ext cx="5832763" cy="858981"/>
          </a:xfrm>
          <a:prstGeom prst="ellipse">
            <a:avLst/>
          </a:prstGeom>
          <a:solidFill>
            <a:srgbClr val="0000CC"/>
          </a:solidFill>
          <a:ln w="57150">
            <a:solidFill>
              <a:srgbClr val="8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latin typeface="Wide Latin" panose="020A0A07050505020404" pitchFamily="18" charset="0"/>
                <a:cs typeface="Times New Roman" panose="02020603050405020304" pitchFamily="18" charset="0"/>
              </a:rPr>
              <a:t>Evaluation</a:t>
            </a:r>
          </a:p>
        </p:txBody>
      </p:sp>
      <p:sp>
        <p:nvSpPr>
          <p:cNvPr id="3" name="Smiley Face 2"/>
          <p:cNvSpPr/>
          <p:nvPr/>
        </p:nvSpPr>
        <p:spPr>
          <a:xfrm>
            <a:off x="8768214" y="349137"/>
            <a:ext cx="2175164" cy="1149929"/>
          </a:xfrm>
          <a:prstGeom prst="smileyFace">
            <a:avLst/>
          </a:prstGeom>
          <a:solidFill>
            <a:srgbClr val="FFFF00"/>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Orally</a:t>
            </a:r>
          </a:p>
        </p:txBody>
      </p:sp>
      <p:sp>
        <p:nvSpPr>
          <p:cNvPr id="4" name="Date Placeholder 3">
            <a:extLst>
              <a:ext uri="{FF2B5EF4-FFF2-40B4-BE49-F238E27FC236}">
                <a16:creationId xmlns:a16="http://schemas.microsoft.com/office/drawing/2014/main" id="{4C39A387-4595-41FB-A7A1-1018D18506E9}"/>
              </a:ext>
            </a:extLst>
          </p:cNvPr>
          <p:cNvSpPr>
            <a:spLocks noGrp="1"/>
          </p:cNvSpPr>
          <p:nvPr>
            <p:ph type="dt" sz="half" idx="10"/>
          </p:nvPr>
        </p:nvSpPr>
        <p:spPr/>
        <p:txBody>
          <a:bodyPr/>
          <a:lstStyle/>
          <a:p>
            <a:fld id="{E5D12533-A24C-4A9F-A946-E05624E20E51}" type="datetime9">
              <a:rPr lang="en-US" smtClean="0"/>
              <a:t>03-Oct-20 08:15:09 PM</a:t>
            </a:fld>
            <a:endParaRPr lang="en-US"/>
          </a:p>
        </p:txBody>
      </p:sp>
      <p:sp>
        <p:nvSpPr>
          <p:cNvPr id="5" name="Footer Placeholder 4">
            <a:extLst>
              <a:ext uri="{FF2B5EF4-FFF2-40B4-BE49-F238E27FC236}">
                <a16:creationId xmlns:a16="http://schemas.microsoft.com/office/drawing/2014/main" id="{9F3F86C1-F093-4B9F-B77B-7B87DD01BE3A}"/>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186E6E43-03BC-4F8A-9897-615CB789AAA9}"/>
              </a:ext>
            </a:extLst>
          </p:cNvPr>
          <p:cNvSpPr>
            <a:spLocks noGrp="1"/>
          </p:cNvSpPr>
          <p:nvPr>
            <p:ph type="sldNum" sz="quarter" idx="12"/>
          </p:nvPr>
        </p:nvSpPr>
        <p:spPr/>
        <p:txBody>
          <a:bodyPr/>
          <a:lstStyle/>
          <a:p>
            <a:fld id="{C7EEC9BA-7523-43B4-8C15-4EDE6B8D7F05}" type="slidenum">
              <a:rPr lang="en-US" smtClean="0"/>
              <a:t>31</a:t>
            </a:fld>
            <a:endParaRPr lang="en-US"/>
          </a:p>
        </p:txBody>
      </p:sp>
      <p:sp>
        <p:nvSpPr>
          <p:cNvPr id="7" name="Rectangle 6">
            <a:extLst>
              <a:ext uri="{FF2B5EF4-FFF2-40B4-BE49-F238E27FC236}">
                <a16:creationId xmlns:a16="http://schemas.microsoft.com/office/drawing/2014/main" id="{7392AA5D-D3FF-48DD-ACB9-82321F282ABE}"/>
              </a:ext>
            </a:extLst>
          </p:cNvPr>
          <p:cNvSpPr/>
          <p:nvPr/>
        </p:nvSpPr>
        <p:spPr>
          <a:xfrm>
            <a:off x="773727" y="1672942"/>
            <a:ext cx="3264873" cy="481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Affix </a:t>
            </a:r>
            <a:r>
              <a:rPr lang="en-US" sz="2400" b="1" dirty="0" err="1">
                <a:latin typeface="SutonnyMJ" pitchFamily="2" charset="0"/>
                <a:ea typeface="Calibri" panose="020F0502020204030204" pitchFamily="34" charset="0"/>
                <a:cs typeface="Times New Roman" panose="02020603050405020304" pitchFamily="18" charset="0"/>
              </a:rPr>
              <a:t>Kv‡K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e‡j</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EA319B2-3C62-4006-80D4-23B692FD998F}"/>
              </a:ext>
            </a:extLst>
          </p:cNvPr>
          <p:cNvSpPr/>
          <p:nvPr/>
        </p:nvSpPr>
        <p:spPr>
          <a:xfrm>
            <a:off x="743255" y="2205170"/>
            <a:ext cx="3462990" cy="481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2. Suffix </a:t>
            </a:r>
            <a:r>
              <a:rPr lang="en-US" sz="2400" b="1" dirty="0" err="1">
                <a:latin typeface="SutonnyMJ" pitchFamily="2" charset="0"/>
                <a:ea typeface="Calibri" panose="020F0502020204030204" pitchFamily="34" charset="0"/>
                <a:cs typeface="Times New Roman" panose="02020603050405020304" pitchFamily="18" charset="0"/>
              </a:rPr>
              <a:t>ej‡Z</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eywS</a:t>
            </a:r>
            <a:r>
              <a:rPr lang="en-US" sz="2400" b="1" dirty="0">
                <a:latin typeface="SutonnyMJ" pitchFamily="2"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FC5A220-BE72-4276-8F17-F2CBA7D226D1}"/>
              </a:ext>
            </a:extLst>
          </p:cNvPr>
          <p:cNvSpPr/>
          <p:nvPr/>
        </p:nvSpPr>
        <p:spPr>
          <a:xfrm>
            <a:off x="726842" y="2751460"/>
            <a:ext cx="5261317" cy="481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3. Root Word </a:t>
            </a:r>
            <a:r>
              <a:rPr lang="en-US" sz="2400" b="1" dirty="0" err="1">
                <a:latin typeface="SutonnyMJ" pitchFamily="2" charset="0"/>
                <a:ea typeface="Calibri" panose="020F0502020204030204" pitchFamily="34" charset="0"/>
                <a:cs typeface="Times New Roman" panose="02020603050405020304" pitchFamily="18" charset="0"/>
              </a:rPr>
              <a:t>ej‡Z</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Avgiv</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eywS</a:t>
            </a:r>
            <a:r>
              <a:rPr lang="en-US" sz="2400" b="1" dirty="0">
                <a:latin typeface="SutonnyMJ" pitchFamily="2"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C05E396-D8C1-4901-BA60-39C82538760A}"/>
              </a:ext>
            </a:extLst>
          </p:cNvPr>
          <p:cNvSpPr/>
          <p:nvPr/>
        </p:nvSpPr>
        <p:spPr>
          <a:xfrm>
            <a:off x="724494" y="3311827"/>
            <a:ext cx="5261317" cy="481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4. ‘Educate’ </a:t>
            </a:r>
            <a:r>
              <a:rPr lang="en-US" sz="2400" b="1" dirty="0">
                <a:latin typeface="SutonnyMJ" pitchFamily="2" charset="0"/>
                <a:ea typeface="Calibri" panose="020F0502020204030204" pitchFamily="34" charset="0"/>
                <a:cs typeface="Times New Roman" panose="02020603050405020304" pitchFamily="18" charset="0"/>
              </a:rPr>
              <a:t>Gi </a:t>
            </a:r>
            <a:r>
              <a:rPr lang="en-US" sz="2400" b="1" dirty="0">
                <a:latin typeface="Times New Roman" panose="02020603050405020304" pitchFamily="18" charset="0"/>
                <a:ea typeface="Calibri" panose="020F0502020204030204" pitchFamily="34" charset="0"/>
                <a:cs typeface="Times New Roman" panose="02020603050405020304" pitchFamily="18" charset="0"/>
              </a:rPr>
              <a:t>Noun form</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n‡e</a:t>
            </a:r>
            <a:r>
              <a:rPr lang="en-US" sz="2400" b="1" dirty="0">
                <a:latin typeface="SutonnyMJ" pitchFamily="2"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B29B33D-B3FB-4449-A952-47875F2D0FFF}"/>
              </a:ext>
            </a:extLst>
          </p:cNvPr>
          <p:cNvSpPr/>
          <p:nvPr/>
        </p:nvSpPr>
        <p:spPr>
          <a:xfrm>
            <a:off x="764351" y="3886266"/>
            <a:ext cx="4722050" cy="4810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5. ‘Possible’ </a:t>
            </a:r>
            <a:r>
              <a:rPr lang="en-US" sz="2400" b="1" dirty="0">
                <a:latin typeface="SutonnyMJ" pitchFamily="2" charset="0"/>
                <a:ea typeface="Calibri" panose="020F0502020204030204" pitchFamily="34" charset="0"/>
                <a:cs typeface="Times New Roman" panose="02020603050405020304" pitchFamily="18" charset="0"/>
              </a:rPr>
              <a:t>Gi </a:t>
            </a:r>
            <a:r>
              <a:rPr lang="en-US" sz="2400" b="1" dirty="0" err="1">
                <a:latin typeface="SutonnyMJ" pitchFamily="2" charset="0"/>
                <a:ea typeface="Calibri" panose="020F0502020204030204" pitchFamily="34" charset="0"/>
                <a:cs typeface="Times New Roman" panose="02020603050405020304" pitchFamily="18" charset="0"/>
              </a:rPr>
              <a:t>wecixZ</a:t>
            </a:r>
            <a:r>
              <a:rPr lang="en-US" sz="2400" b="1" dirty="0">
                <a:latin typeface="Times New Roman" panose="02020603050405020304" pitchFamily="18" charset="0"/>
                <a:ea typeface="Calibri" panose="020F0502020204030204" pitchFamily="34" charset="0"/>
                <a:cs typeface="Times New Roman" panose="02020603050405020304" pitchFamily="18" charset="0"/>
              </a:rPr>
              <a:t> form</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n‡e</a:t>
            </a:r>
            <a:r>
              <a:rPr lang="en-US" sz="2400" b="1" dirty="0">
                <a:latin typeface="SutonnyMJ" pitchFamily="2"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0640535-51FD-4C07-8D09-2FF28033A2DE}"/>
              </a:ext>
            </a:extLst>
          </p:cNvPr>
          <p:cNvSpPr/>
          <p:nvPr/>
        </p:nvSpPr>
        <p:spPr>
          <a:xfrm>
            <a:off x="776071" y="4460693"/>
            <a:ext cx="8213184" cy="4875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6. ‘incorrect/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uncorrect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unlegal</a:t>
            </a:r>
            <a:r>
              <a:rPr lang="en-US" sz="2400" b="1" dirty="0">
                <a:latin typeface="Times New Roman" panose="02020603050405020304" pitchFamily="18" charset="0"/>
                <a:ea typeface="Calibri" panose="020F0502020204030204" pitchFamily="34" charset="0"/>
                <a:cs typeface="Times New Roman" panose="02020603050405020304" pitchFamily="18" charset="0"/>
              </a:rPr>
              <a:t>/ illegal’ </a:t>
            </a:r>
            <a:r>
              <a:rPr lang="en-US" sz="2400" b="1" dirty="0">
                <a:latin typeface="SutonnyMJ" pitchFamily="2" charset="0"/>
                <a:ea typeface="Calibri" panose="020F0502020204030204" pitchFamily="34" charset="0"/>
                <a:cs typeface="Times New Roman" panose="02020603050405020304" pitchFamily="18" charset="0"/>
              </a:rPr>
              <a:t>G‡`</a:t>
            </a:r>
            <a:r>
              <a:rPr lang="as-IN" sz="2400" b="1" dirty="0">
                <a:latin typeface="SutonnyMJ" pitchFamily="2" charset="0"/>
                <a:ea typeface="Calibri" panose="020F0502020204030204" pitchFamily="34" charset="0"/>
                <a:cs typeface="Times New Roman" panose="02020603050405020304" pitchFamily="18" charset="0"/>
              </a:rPr>
              <a:t>র</a:t>
            </a:r>
            <a:r>
              <a:rPr lang="en-US" sz="2400" b="1" dirty="0">
                <a:latin typeface="SutonnyMJ" pitchFamily="2" charset="0"/>
                <a:ea typeface="Calibri" panose="020F0502020204030204" pitchFamily="34" charset="0"/>
                <a:cs typeface="Times New Roman" panose="02020603050405020304" pitchFamily="18" charset="0"/>
              </a:rPr>
              <a:t> </a:t>
            </a:r>
            <a:r>
              <a:rPr lang="as-IN" sz="2400" b="1" dirty="0">
                <a:latin typeface="SutonnyMJ" pitchFamily="2" charset="0"/>
                <a:ea typeface="Calibri" panose="020F0502020204030204" pitchFamily="34" charset="0"/>
                <a:cs typeface="Times New Roman" panose="02020603050405020304" pitchFamily="18" charset="0"/>
              </a:rPr>
              <a:t>ম</a:t>
            </a:r>
            <a:r>
              <a:rPr lang="en-US" sz="2400" b="1" dirty="0" err="1">
                <a:latin typeface="SutonnyMJ" pitchFamily="2" charset="0"/>
                <a:ea typeface="Calibri" panose="020F0502020204030204" pitchFamily="34" charset="0"/>
                <a:cs typeface="Times New Roman" panose="02020603050405020304" pitchFamily="18" charset="0"/>
              </a:rPr>
              <a:t>ধ্যে</a:t>
            </a:r>
            <a:r>
              <a:rPr lang="en-US" sz="2400" b="1" dirty="0">
                <a:latin typeface="SutonnyMJ" pitchFamily="2" charset="0"/>
                <a:ea typeface="Calibri" panose="020F0502020204030204" pitchFamily="34" charset="0"/>
                <a:cs typeface="Times New Roman" panose="02020603050405020304" pitchFamily="18" charset="0"/>
              </a:rPr>
              <a:t> ক</a:t>
            </a:r>
            <a:r>
              <a:rPr lang="as-IN" sz="2400" b="1" dirty="0">
                <a:latin typeface="SutonnyMJ" pitchFamily="2" charset="0"/>
                <a:ea typeface="Calibri" panose="020F0502020204030204" pitchFamily="34" charset="0"/>
                <a:cs typeface="Times New Roman" panose="02020603050405020304" pitchFamily="18" charset="0"/>
              </a:rPr>
              <a:t>ো</a:t>
            </a:r>
            <a:r>
              <a:rPr lang="en-US" sz="2400" b="1" dirty="0">
                <a:latin typeface="SutonnyMJ" pitchFamily="2" charset="0"/>
                <a:ea typeface="Calibri" panose="020F0502020204030204" pitchFamily="34" charset="0"/>
                <a:cs typeface="Times New Roman" panose="02020603050405020304" pitchFamily="18" charset="0"/>
              </a:rPr>
              <a:t>ন </a:t>
            </a:r>
            <a:r>
              <a:rPr lang="as-IN" sz="2400" b="1" dirty="0">
                <a:latin typeface="SutonnyMJ" pitchFamily="2" charset="0"/>
                <a:ea typeface="Calibri" panose="020F0502020204030204" pitchFamily="34" charset="0"/>
                <a:cs typeface="Times New Roman" panose="02020603050405020304" pitchFamily="18" charset="0"/>
              </a:rPr>
              <a:t>দ</a:t>
            </a:r>
            <a:r>
              <a:rPr lang="en-US" sz="2400" b="1" dirty="0">
                <a:latin typeface="SutonnyMJ" pitchFamily="2" charset="0"/>
                <a:ea typeface="Calibri" panose="020F0502020204030204" pitchFamily="34" charset="0"/>
                <a:cs typeface="Times New Roman" panose="02020603050405020304" pitchFamily="18" charset="0"/>
              </a:rPr>
              <a:t>ু</a:t>
            </a:r>
            <a:r>
              <a:rPr lang="as-IN" sz="2400" b="1" dirty="0">
                <a:latin typeface="SutonnyMJ" pitchFamily="2" charset="0"/>
                <a:ea typeface="Calibri" panose="020F0502020204030204" pitchFamily="34" charset="0"/>
                <a:cs typeface="Times New Roman" panose="02020603050405020304" pitchFamily="18" charset="0"/>
              </a:rPr>
              <a:t>ট</a:t>
            </a:r>
            <a:r>
              <a:rPr lang="en-US" sz="2400" b="1" dirty="0">
                <a:latin typeface="SutonnyMJ" pitchFamily="2" charset="0"/>
                <a:ea typeface="Calibri" panose="020F0502020204030204" pitchFamily="34" charset="0"/>
                <a:cs typeface="Times New Roman" panose="02020603050405020304" pitchFamily="18" charset="0"/>
              </a:rPr>
              <a:t>ি </a:t>
            </a:r>
            <a:r>
              <a:rPr lang="as-IN" sz="2400" b="1" dirty="0">
                <a:latin typeface="SutonnyMJ" pitchFamily="2" charset="0"/>
                <a:ea typeface="Calibri" panose="020F0502020204030204" pitchFamily="34" charset="0"/>
                <a:cs typeface="Times New Roman" panose="02020603050405020304" pitchFamily="18" charset="0"/>
              </a:rPr>
              <a:t>স</a:t>
            </a:r>
            <a:r>
              <a:rPr lang="en-US" sz="2400" b="1" dirty="0">
                <a:latin typeface="SutonnyMJ" pitchFamily="2" charset="0"/>
                <a:ea typeface="Calibri" panose="020F0502020204030204" pitchFamily="34" charset="0"/>
                <a:cs typeface="Times New Roman" panose="02020603050405020304" pitchFamily="18" charset="0"/>
              </a:rPr>
              <a:t>ঠ</a:t>
            </a:r>
            <a:r>
              <a:rPr lang="as-IN" sz="2400" b="1" dirty="0">
                <a:latin typeface="SutonnyMJ" pitchFamily="2" charset="0"/>
                <a:ea typeface="Calibri" panose="020F0502020204030204" pitchFamily="34" charset="0"/>
                <a:cs typeface="Times New Roman" panose="02020603050405020304" pitchFamily="18" charset="0"/>
              </a:rPr>
              <a:t>ি</a:t>
            </a:r>
            <a:r>
              <a:rPr lang="en-US" sz="2400" b="1" dirty="0">
                <a:latin typeface="SutonnyMJ" pitchFamily="2" charset="0"/>
                <a:ea typeface="Calibri" panose="020F0502020204030204" pitchFamily="34" charset="0"/>
                <a:cs typeface="Times New Roman" panose="02020603050405020304" pitchFamily="18" charset="0"/>
              </a:rPr>
              <a:t>ক?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8DAA95F0-D2BD-4C1E-82B7-91E5C84DDCD9}"/>
              </a:ext>
            </a:extLst>
          </p:cNvPr>
          <p:cNvSpPr/>
          <p:nvPr/>
        </p:nvSpPr>
        <p:spPr>
          <a:xfrm>
            <a:off x="759659" y="5035120"/>
            <a:ext cx="7393741" cy="4875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R="0" lvl="0">
              <a:lnSpc>
                <a:spcPct val="107000"/>
              </a:lnSpc>
              <a:spcBef>
                <a:spcPts val="0"/>
              </a:spcBef>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7. </a:t>
            </a:r>
            <a:r>
              <a:rPr lang="en-US" sz="2400" b="1" dirty="0" err="1">
                <a:latin typeface="SutonnyMJ" pitchFamily="2" charset="0"/>
                <a:ea typeface="Calibri" panose="020F0502020204030204" pitchFamily="34" charset="0"/>
                <a:cs typeface="Times New Roman" panose="02020603050405020304" pitchFamily="18" charset="0"/>
              </a:rPr>
              <a:t>Bs‡iwR</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kã</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fvÛv‡i</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KqwU</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fvlvi</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Affix</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i‡q‡Q</a:t>
            </a:r>
            <a:r>
              <a:rPr lang="en-US" sz="2400" b="1" dirty="0">
                <a:latin typeface="SutonnyMJ" pitchFamily="2" charset="0"/>
                <a:ea typeface="Calibri" panose="020F0502020204030204" pitchFamily="34" charset="0"/>
                <a:cs typeface="Times New Roman" panose="02020603050405020304" pitchFamily="18" charset="0"/>
              </a:rPr>
              <a:t>? †m </a:t>
            </a:r>
            <a:r>
              <a:rPr lang="en-US" sz="2400" b="1" dirty="0" err="1">
                <a:latin typeface="SutonnyMJ" pitchFamily="2" charset="0"/>
                <a:ea typeface="Calibri" panose="020F0502020204030204" pitchFamily="34" charset="0"/>
                <a:cs typeface="Times New Roman" panose="02020603050405020304" pitchFamily="18" charset="0"/>
              </a:rPr>
              <a:t>fvlv</a:t>
            </a:r>
            <a:r>
              <a:rPr lang="en-US" sz="2400" b="1" dirty="0">
                <a:latin typeface="SutonnyMJ" pitchFamily="2" charset="0"/>
                <a:ea typeface="Calibri" panose="020F0502020204030204" pitchFamily="34" charset="0"/>
                <a:cs typeface="Times New Roman" panose="02020603050405020304" pitchFamily="18" charset="0"/>
              </a:rPr>
              <a:t>¸‡</a:t>
            </a:r>
            <a:r>
              <a:rPr lang="en-US" sz="2400" b="1" dirty="0" err="1">
                <a:latin typeface="SutonnyMJ" pitchFamily="2" charset="0"/>
                <a:ea typeface="Calibri" panose="020F0502020204030204" pitchFamily="34" charset="0"/>
                <a:cs typeface="Times New Roman" panose="02020603050405020304" pitchFamily="18" charset="0"/>
              </a:rPr>
              <a:t>jv</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r>
              <a:rPr lang="en-US" sz="2400" b="1" dirty="0" err="1">
                <a:latin typeface="SutonnyMJ" pitchFamily="2" charset="0"/>
                <a:ea typeface="Calibri" panose="020F0502020204030204" pitchFamily="34" charset="0"/>
                <a:cs typeface="Times New Roman" panose="02020603050405020304" pitchFamily="18" charset="0"/>
              </a:rPr>
              <a:t>wK</a:t>
            </a:r>
            <a:r>
              <a:rPr lang="en-US" sz="2400" b="1" dirty="0">
                <a:latin typeface="SutonnyMJ" pitchFamily="2"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E6964536-EBB2-4717-A6CF-F84640A01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036" y="1108345"/>
            <a:ext cx="1958719" cy="2901805"/>
          </a:xfrm>
          <a:prstGeom prst="rect">
            <a:avLst/>
          </a:prstGeom>
        </p:spPr>
      </p:pic>
    </p:spTree>
    <p:extLst>
      <p:ext uri="{BB962C8B-B14F-4D97-AF65-F5344CB8AC3E}">
        <p14:creationId xmlns:p14="http://schemas.microsoft.com/office/powerpoint/2010/main" val="38903582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0"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79417" y="1036319"/>
            <a:ext cx="5056909" cy="914400"/>
          </a:xfrm>
          <a:prstGeom prst="roundRect">
            <a:avLst/>
          </a:prstGeom>
          <a:solidFill>
            <a:schemeClr val="accent2">
              <a:lumMod val="50000"/>
            </a:schemeClr>
          </a:solidFill>
          <a:ln w="57150">
            <a:solidFill>
              <a:srgbClr val="0000CC"/>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Wide Latin" panose="020A0A07050505020404" pitchFamily="18" charset="0"/>
              </a:rPr>
              <a:t>Home Work</a:t>
            </a:r>
          </a:p>
        </p:txBody>
      </p:sp>
      <p:sp>
        <p:nvSpPr>
          <p:cNvPr id="3" name="Date Placeholder 2">
            <a:extLst>
              <a:ext uri="{FF2B5EF4-FFF2-40B4-BE49-F238E27FC236}">
                <a16:creationId xmlns:a16="http://schemas.microsoft.com/office/drawing/2014/main" id="{B7A9FB72-5FF1-4E68-9D66-5B07C38791CE}"/>
              </a:ext>
            </a:extLst>
          </p:cNvPr>
          <p:cNvSpPr>
            <a:spLocks noGrp="1"/>
          </p:cNvSpPr>
          <p:nvPr>
            <p:ph type="dt" sz="half" idx="10"/>
          </p:nvPr>
        </p:nvSpPr>
        <p:spPr/>
        <p:txBody>
          <a:bodyPr/>
          <a:lstStyle/>
          <a:p>
            <a:fld id="{C0F088F9-572D-432A-97B6-93F9CA610B29}" type="datetime9">
              <a:rPr lang="en-US" smtClean="0"/>
              <a:t>03-Oct-20 08:15:09 PM</a:t>
            </a:fld>
            <a:endParaRPr lang="en-US"/>
          </a:p>
        </p:txBody>
      </p:sp>
      <p:sp>
        <p:nvSpPr>
          <p:cNvPr id="4" name="Footer Placeholder 3">
            <a:extLst>
              <a:ext uri="{FF2B5EF4-FFF2-40B4-BE49-F238E27FC236}">
                <a16:creationId xmlns:a16="http://schemas.microsoft.com/office/drawing/2014/main" id="{8AD8C3D6-571A-4DFD-A1F3-B5D1BE05D2AF}"/>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4BDA700E-3595-41F4-819B-90908B83D7E0}"/>
              </a:ext>
            </a:extLst>
          </p:cNvPr>
          <p:cNvSpPr>
            <a:spLocks noGrp="1"/>
          </p:cNvSpPr>
          <p:nvPr>
            <p:ph type="sldNum" sz="quarter" idx="12"/>
          </p:nvPr>
        </p:nvSpPr>
        <p:spPr/>
        <p:txBody>
          <a:bodyPr/>
          <a:lstStyle/>
          <a:p>
            <a:fld id="{C7EEC9BA-7523-43B4-8C15-4EDE6B8D7F05}" type="slidenum">
              <a:rPr lang="en-US" smtClean="0"/>
              <a:t>32</a:t>
            </a:fld>
            <a:endParaRPr lang="en-US"/>
          </a:p>
        </p:txBody>
      </p:sp>
      <p:sp>
        <p:nvSpPr>
          <p:cNvPr id="6" name="Action Button: Go Home 5">
            <a:hlinkClick r:id="" action="ppaction://hlinkshowjump?jump=firstslide" highlightClick="1"/>
            <a:extLst>
              <a:ext uri="{FF2B5EF4-FFF2-40B4-BE49-F238E27FC236}">
                <a16:creationId xmlns:a16="http://schemas.microsoft.com/office/drawing/2014/main" id="{4C74091B-9F4C-4282-9092-15F3625D9871}"/>
              </a:ext>
            </a:extLst>
          </p:cNvPr>
          <p:cNvSpPr/>
          <p:nvPr/>
        </p:nvSpPr>
        <p:spPr>
          <a:xfrm>
            <a:off x="8707898" y="994113"/>
            <a:ext cx="2250831" cy="1735020"/>
          </a:xfrm>
          <a:prstGeom prst="actionButtonHome">
            <a:avLst/>
          </a:prstGeom>
          <a:solidFill>
            <a:srgbClr val="FFFF00"/>
          </a:solidFill>
          <a:ln>
            <a:solidFill>
              <a:srgbClr val="8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F18293-DD9F-4595-AAFD-B76F6E638D4F}"/>
              </a:ext>
            </a:extLst>
          </p:cNvPr>
          <p:cNvSpPr/>
          <p:nvPr/>
        </p:nvSpPr>
        <p:spPr>
          <a:xfrm>
            <a:off x="647114" y="3304794"/>
            <a:ext cx="11015003" cy="991618"/>
          </a:xfrm>
          <a:prstGeom prst="rect">
            <a:avLst/>
          </a:prstGeo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marR="0" lvl="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Complete a text from your exercise book adding suffixes, prefixes or both with the root words given in the parenthesis.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2623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6363" y="518595"/>
            <a:ext cx="7398328" cy="73429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Wide Latin" panose="020A0A07050505020404" pitchFamily="18" charset="0"/>
              </a:rPr>
              <a:t>Content Reference</a:t>
            </a:r>
          </a:p>
        </p:txBody>
      </p:sp>
      <p:sp>
        <p:nvSpPr>
          <p:cNvPr id="3" name="Date Placeholder 2">
            <a:extLst>
              <a:ext uri="{FF2B5EF4-FFF2-40B4-BE49-F238E27FC236}">
                <a16:creationId xmlns:a16="http://schemas.microsoft.com/office/drawing/2014/main" id="{EC86CBAD-B275-4B87-915A-0D331AD6AB53}"/>
              </a:ext>
            </a:extLst>
          </p:cNvPr>
          <p:cNvSpPr>
            <a:spLocks noGrp="1"/>
          </p:cNvSpPr>
          <p:nvPr>
            <p:ph type="dt" sz="half" idx="10"/>
          </p:nvPr>
        </p:nvSpPr>
        <p:spPr/>
        <p:txBody>
          <a:bodyPr/>
          <a:lstStyle/>
          <a:p>
            <a:fld id="{2620DE52-BEB9-4B32-AC0E-D22C41796D2B}" type="datetime9">
              <a:rPr lang="en-US" smtClean="0"/>
              <a:t>03-Oct-20 08:15:09 PM</a:t>
            </a:fld>
            <a:endParaRPr lang="en-US"/>
          </a:p>
        </p:txBody>
      </p:sp>
      <p:sp>
        <p:nvSpPr>
          <p:cNvPr id="4" name="Footer Placeholder 3">
            <a:extLst>
              <a:ext uri="{FF2B5EF4-FFF2-40B4-BE49-F238E27FC236}">
                <a16:creationId xmlns:a16="http://schemas.microsoft.com/office/drawing/2014/main" id="{8959CD1E-7B3A-4E88-890C-C16BF6013166}"/>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FDF336C0-995E-4E34-AB40-E470F86EE093}"/>
              </a:ext>
            </a:extLst>
          </p:cNvPr>
          <p:cNvSpPr>
            <a:spLocks noGrp="1"/>
          </p:cNvSpPr>
          <p:nvPr>
            <p:ph type="sldNum" sz="quarter" idx="12"/>
          </p:nvPr>
        </p:nvSpPr>
        <p:spPr/>
        <p:txBody>
          <a:bodyPr/>
          <a:lstStyle/>
          <a:p>
            <a:fld id="{C7EEC9BA-7523-43B4-8C15-4EDE6B8D7F05}" type="slidenum">
              <a:rPr lang="en-US" smtClean="0"/>
              <a:t>33</a:t>
            </a:fld>
            <a:endParaRPr lang="en-US"/>
          </a:p>
        </p:txBody>
      </p:sp>
      <p:pic>
        <p:nvPicPr>
          <p:cNvPr id="13" name="Picture 12" descr="A screenshot of a cell phone&#10;&#10;Description automatically generated">
            <a:extLst>
              <a:ext uri="{FF2B5EF4-FFF2-40B4-BE49-F238E27FC236}">
                <a16:creationId xmlns:a16="http://schemas.microsoft.com/office/drawing/2014/main" id="{3F40E2EE-0DDB-499B-AF8C-0911DB64985D}"/>
              </a:ext>
            </a:extLst>
          </p:cNvPr>
          <p:cNvPicPr>
            <a:picLocks noChangeAspect="1"/>
          </p:cNvPicPr>
          <p:nvPr/>
        </p:nvPicPr>
        <p:blipFill rotWithShape="1">
          <a:blip r:embed="rId2">
            <a:extLst>
              <a:ext uri="{28A0092B-C50C-407E-A947-70E740481C1C}">
                <a14:useLocalDpi xmlns:a14="http://schemas.microsoft.com/office/drawing/2010/main" val="0"/>
              </a:ext>
            </a:extLst>
          </a:blip>
          <a:srcRect l="12394" t="4946" r="13255" b="4485"/>
          <a:stretch/>
        </p:blipFill>
        <p:spPr>
          <a:xfrm>
            <a:off x="7500708" y="1491175"/>
            <a:ext cx="3299565" cy="4568628"/>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28018D4A-8A55-45BA-993F-B9515198FFC0}"/>
              </a:ext>
            </a:extLst>
          </p:cNvPr>
          <p:cNvSpPr txBox="1"/>
          <p:nvPr/>
        </p:nvSpPr>
        <p:spPr>
          <a:xfrm>
            <a:off x="1120086" y="1473931"/>
            <a:ext cx="5829354" cy="4585871"/>
          </a:xfrm>
          <a:prstGeom prst="rect">
            <a:avLst/>
          </a:prstGeom>
          <a:solidFill>
            <a:srgbClr val="1D077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b="1" dirty="0">
                <a:solidFill>
                  <a:srgbClr val="FFFF00"/>
                </a:solidFill>
                <a:latin typeface="Times New Roman" panose="02020603050405020304" pitchFamily="18" charset="0"/>
                <a:cs typeface="Times New Roman" panose="02020603050405020304" pitchFamily="18" charset="0"/>
              </a:rPr>
              <a:t>High School</a:t>
            </a:r>
          </a:p>
          <a:p>
            <a:r>
              <a:rPr lang="en-US" sz="3200" b="1" dirty="0">
                <a:latin typeface="Times New Roman" panose="02020603050405020304" pitchFamily="18" charset="0"/>
                <a:cs typeface="Times New Roman" panose="02020603050405020304" pitchFamily="18" charset="0"/>
              </a:rPr>
              <a:t>English </a:t>
            </a:r>
          </a:p>
          <a:p>
            <a:r>
              <a:rPr lang="en-US" sz="3200" b="1" dirty="0">
                <a:latin typeface="Times New Roman" panose="02020603050405020304" pitchFamily="18" charset="0"/>
                <a:cs typeface="Times New Roman" panose="02020603050405020304" pitchFamily="18" charset="0"/>
              </a:rPr>
              <a:t>Grammar &amp;</a:t>
            </a:r>
          </a:p>
          <a:p>
            <a:r>
              <a:rPr lang="en-US" sz="3200" b="1" dirty="0">
                <a:latin typeface="Times New Roman" panose="02020603050405020304" pitchFamily="18" charset="0"/>
                <a:cs typeface="Times New Roman" panose="02020603050405020304" pitchFamily="18" charset="0"/>
              </a:rPr>
              <a:t>Composition</a:t>
            </a:r>
          </a:p>
          <a:p>
            <a:endParaRPr lang="en-US" sz="3200" b="1" dirty="0">
              <a:latin typeface="Times New Roman" panose="02020603050405020304" pitchFamily="18" charset="0"/>
              <a:cs typeface="Times New Roman" panose="02020603050405020304" pitchFamily="18" charset="0"/>
            </a:endParaRPr>
          </a:p>
          <a:p>
            <a:r>
              <a:rPr lang="en-US" sz="3200" b="1" dirty="0">
                <a:solidFill>
                  <a:srgbClr val="FFFF00"/>
                </a:solidFill>
                <a:latin typeface="Times New Roman" panose="02020603050405020304" pitchFamily="18" charset="0"/>
                <a:cs typeface="Times New Roman" panose="02020603050405020304" pitchFamily="18" charset="0"/>
              </a:rPr>
              <a:t>Wren &amp; Martin</a:t>
            </a:r>
          </a:p>
          <a:p>
            <a:endParaRPr lang="en-US" sz="3200" b="1" dirty="0">
              <a:latin typeface="Times New Roman" panose="02020603050405020304" pitchFamily="18" charset="0"/>
              <a:cs typeface="Times New Roman" panose="02020603050405020304" pitchFamily="18" charset="0"/>
            </a:endParaRPr>
          </a:p>
          <a:p>
            <a:pPr algn="r"/>
            <a:r>
              <a:rPr lang="en-US" sz="2400" b="1" dirty="0">
                <a:latin typeface="Times New Roman" panose="02020603050405020304" pitchFamily="18" charset="0"/>
                <a:cs typeface="Times New Roman" panose="02020603050405020304" pitchFamily="18" charset="0"/>
              </a:rPr>
              <a:t>Revised by</a:t>
            </a:r>
          </a:p>
          <a:p>
            <a:pPr algn="r"/>
            <a:r>
              <a:rPr lang="en-US" sz="2400" b="1" dirty="0">
                <a:latin typeface="Times New Roman" panose="02020603050405020304" pitchFamily="18" charset="0"/>
                <a:cs typeface="Times New Roman" panose="02020603050405020304" pitchFamily="18" charset="0"/>
              </a:rPr>
              <a:t>Dr. N. D. V. </a:t>
            </a:r>
            <a:r>
              <a:rPr lang="en-US" sz="2400" b="1" dirty="0" err="1">
                <a:latin typeface="Times New Roman" panose="02020603050405020304" pitchFamily="18" charset="0"/>
                <a:cs typeface="Times New Roman" panose="02020603050405020304" pitchFamily="18" charset="0"/>
              </a:rPr>
              <a:t>Prasada</a:t>
            </a:r>
            <a:r>
              <a:rPr lang="en-US" sz="2400" b="1" dirty="0">
                <a:latin typeface="Times New Roman" panose="02020603050405020304" pitchFamily="18" charset="0"/>
                <a:cs typeface="Times New Roman" panose="02020603050405020304" pitchFamily="18" charset="0"/>
              </a:rPr>
              <a:t> Rao</a:t>
            </a:r>
          </a:p>
          <a:p>
            <a:pPr algn="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626905"/>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597" y="377583"/>
            <a:ext cx="8702878" cy="5891696"/>
          </a:xfrm>
          <a:prstGeom prst="rect">
            <a:avLst/>
          </a:prstGeom>
        </p:spPr>
      </p:pic>
      <p:sp>
        <p:nvSpPr>
          <p:cNvPr id="3" name="Rectangle 2"/>
          <p:cNvSpPr/>
          <p:nvPr/>
        </p:nvSpPr>
        <p:spPr>
          <a:xfrm>
            <a:off x="2660070" y="2297796"/>
            <a:ext cx="7024255" cy="2677656"/>
          </a:xfrm>
          <a:prstGeom prst="rect">
            <a:avLst/>
          </a:prstGeom>
        </p:spPr>
        <p:txBody>
          <a:bodyPr wrap="square">
            <a:spAutoFit/>
          </a:bodyPr>
          <a:lstStyle/>
          <a:p>
            <a:pPr algn="ctr"/>
            <a:r>
              <a:rPr lang="en-US" sz="4800" dirty="0">
                <a:solidFill>
                  <a:srgbClr val="0000CC"/>
                </a:solidFill>
                <a:latin typeface="Wide Latin" panose="020A0A07050505020404" pitchFamily="18" charset="0"/>
              </a:rPr>
              <a:t>Thanks</a:t>
            </a:r>
          </a:p>
          <a:p>
            <a:pPr algn="ctr"/>
            <a:endParaRPr lang="en-US" sz="2800" dirty="0">
              <a:solidFill>
                <a:srgbClr val="FF0000"/>
              </a:solidFill>
              <a:latin typeface="Wide Latin" panose="020A0A07050505020404" pitchFamily="18" charset="0"/>
            </a:endParaRPr>
          </a:p>
          <a:p>
            <a:pPr algn="ctr"/>
            <a:r>
              <a:rPr lang="en-US" sz="2800" dirty="0">
                <a:solidFill>
                  <a:srgbClr val="FFFF00"/>
                </a:solidFill>
                <a:latin typeface="Wide Latin" panose="020A0A07050505020404" pitchFamily="18" charset="0"/>
              </a:rPr>
              <a:t>to</a:t>
            </a:r>
          </a:p>
          <a:p>
            <a:pPr algn="ctr"/>
            <a:endParaRPr lang="en-US" sz="2800" dirty="0">
              <a:solidFill>
                <a:srgbClr val="FFFF00"/>
              </a:solidFill>
              <a:latin typeface="Wide Latin" panose="020A0A07050505020404" pitchFamily="18" charset="0"/>
            </a:endParaRPr>
          </a:p>
          <a:p>
            <a:pPr algn="ctr"/>
            <a:r>
              <a:rPr lang="en-US" sz="3600" dirty="0">
                <a:solidFill>
                  <a:schemeClr val="accent5">
                    <a:lumMod val="50000"/>
                  </a:schemeClr>
                </a:solidFill>
                <a:latin typeface="Wide Latin" panose="020A0A07050505020404" pitchFamily="18" charset="0"/>
              </a:rPr>
              <a:t>All</a:t>
            </a:r>
            <a:endParaRPr lang="en-US" sz="2800" dirty="0">
              <a:solidFill>
                <a:schemeClr val="accent5">
                  <a:lumMod val="50000"/>
                </a:schemeClr>
              </a:solidFill>
              <a:latin typeface="Wide Latin" panose="020A0A07050505020404" pitchFamily="18" charset="0"/>
            </a:endParaRPr>
          </a:p>
        </p:txBody>
      </p:sp>
      <p:sp>
        <p:nvSpPr>
          <p:cNvPr id="4" name="Date Placeholder 3">
            <a:extLst>
              <a:ext uri="{FF2B5EF4-FFF2-40B4-BE49-F238E27FC236}">
                <a16:creationId xmlns:a16="http://schemas.microsoft.com/office/drawing/2014/main" id="{1D73C1EA-B43D-43B9-B310-3E719F9BC0CE}"/>
              </a:ext>
            </a:extLst>
          </p:cNvPr>
          <p:cNvSpPr>
            <a:spLocks noGrp="1"/>
          </p:cNvSpPr>
          <p:nvPr>
            <p:ph type="dt" sz="half" idx="10"/>
          </p:nvPr>
        </p:nvSpPr>
        <p:spPr/>
        <p:txBody>
          <a:bodyPr/>
          <a:lstStyle/>
          <a:p>
            <a:fld id="{89E0BD6E-5801-4E66-B44B-7285F9F1FF18}" type="datetime9">
              <a:rPr lang="en-US" smtClean="0"/>
              <a:t>03-Oct-20 08:15:09 PM</a:t>
            </a:fld>
            <a:endParaRPr lang="en-US"/>
          </a:p>
        </p:txBody>
      </p:sp>
      <p:sp>
        <p:nvSpPr>
          <p:cNvPr id="5" name="Footer Placeholder 4">
            <a:extLst>
              <a:ext uri="{FF2B5EF4-FFF2-40B4-BE49-F238E27FC236}">
                <a16:creationId xmlns:a16="http://schemas.microsoft.com/office/drawing/2014/main" id="{8F6B07AB-253B-4D5E-A584-3EE3DC1773C6}"/>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080C9EDA-B4B6-4BD7-963B-0FA128C426CA}"/>
              </a:ext>
            </a:extLst>
          </p:cNvPr>
          <p:cNvSpPr>
            <a:spLocks noGrp="1"/>
          </p:cNvSpPr>
          <p:nvPr>
            <p:ph type="sldNum" sz="quarter" idx="12"/>
          </p:nvPr>
        </p:nvSpPr>
        <p:spPr/>
        <p:txBody>
          <a:bodyPr/>
          <a:lstStyle/>
          <a:p>
            <a:fld id="{C7EEC9BA-7523-43B4-8C15-4EDE6B8D7F05}" type="slidenum">
              <a:rPr lang="en-US" smtClean="0"/>
              <a:t>34</a:t>
            </a:fld>
            <a:endParaRPr lang="en-US"/>
          </a:p>
        </p:txBody>
      </p:sp>
    </p:spTree>
    <p:extLst>
      <p:ext uri="{BB962C8B-B14F-4D97-AF65-F5344CB8AC3E}">
        <p14:creationId xmlns:p14="http://schemas.microsoft.com/office/powerpoint/2010/main" val="419756304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2" end="2"/>
                                            </p:txEl>
                                          </p:spTgt>
                                        </p:tgtEl>
                                        <p:attrNameLst>
                                          <p:attrName>ppt_w</p:attrName>
                                        </p:attrNameLst>
                                      </p:cBhvr>
                                    </p:anim>
                                    <p:anim by="(#ppt_w*0.50)" calcmode="lin" valueType="num">
                                      <p:cBhvr>
                                        <p:cTn id="14" dur="500" decel="50000" autoRev="1" fill="hold">
                                          <p:stCondLst>
                                            <p:cond delay="0"/>
                                          </p:stCondLst>
                                        </p:cTn>
                                        <p:tgtEl>
                                          <p:spTgt spid="3">
                                            <p:txEl>
                                              <p:pRg st="2" end="2"/>
                                            </p:txEl>
                                          </p:spTgt>
                                        </p:tgtEl>
                                        <p:attrNameLst>
                                          <p:attrName>ppt_x</p:attrName>
                                        </p:attrNameLst>
                                      </p:cBhvr>
                                    </p:anim>
                                    <p:anim from="(-#ppt_h/2)" to="(#ppt_y)" calcmode="lin" valueType="num">
                                      <p:cBhvr>
                                        <p:cTn id="15" dur="1000" fill="hold">
                                          <p:stCondLst>
                                            <p:cond delay="0"/>
                                          </p:stCondLst>
                                        </p:cTn>
                                        <p:tgtEl>
                                          <p:spTgt spid="3">
                                            <p:txEl>
                                              <p:pRg st="2" end="2"/>
                                            </p:txEl>
                                          </p:spTgt>
                                        </p:tgtEl>
                                        <p:attrNameLst>
                                          <p:attrName>ppt_y</p:attrName>
                                        </p:attrNameLst>
                                      </p:cBhvr>
                                    </p:anim>
                                    <p:animRot by="21600000">
                                      <p:cBhvr>
                                        <p:cTn id="16" dur="1000" fill="hold">
                                          <p:stCondLst>
                                            <p:cond delay="0"/>
                                          </p:stCondLst>
                                        </p:cTn>
                                        <p:tgtEl>
                                          <p:spTgt spid="3">
                                            <p:txEl>
                                              <p:pRg st="2" end="2"/>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4" end="4"/>
                                            </p:txEl>
                                          </p:spTgt>
                                        </p:tgtEl>
                                        <p:attrNameLst>
                                          <p:attrName>ppt_w</p:attrName>
                                        </p:attrNameLst>
                                      </p:cBhvr>
                                    </p:anim>
                                    <p:anim by="(#ppt_w*0.50)" calcmode="lin" valueType="num">
                                      <p:cBhvr>
                                        <p:cTn id="20" dur="500" decel="50000" autoRev="1" fill="hold">
                                          <p:stCondLst>
                                            <p:cond delay="0"/>
                                          </p:stCondLst>
                                        </p:cTn>
                                        <p:tgtEl>
                                          <p:spTgt spid="3">
                                            <p:txEl>
                                              <p:pRg st="4" end="4"/>
                                            </p:txEl>
                                          </p:spTgt>
                                        </p:tgtEl>
                                        <p:attrNameLst>
                                          <p:attrName>ppt_x</p:attrName>
                                        </p:attrNameLst>
                                      </p:cBhvr>
                                    </p:anim>
                                    <p:anim from="(-#ppt_h/2)" to="(#ppt_y)" calcmode="lin" valueType="num">
                                      <p:cBhvr>
                                        <p:cTn id="21" dur="1000" fill="hold">
                                          <p:stCondLst>
                                            <p:cond delay="0"/>
                                          </p:stCondLst>
                                        </p:cTn>
                                        <p:tgtEl>
                                          <p:spTgt spid="3">
                                            <p:txEl>
                                              <p:pRg st="4" end="4"/>
                                            </p:txEl>
                                          </p:spTgt>
                                        </p:tgtEl>
                                        <p:attrNameLst>
                                          <p:attrName>ppt_y</p:attrName>
                                        </p:attrNameLst>
                                      </p:cBhvr>
                                    </p:anim>
                                    <p:animRot by="21600000">
                                      <p:cBhvr>
                                        <p:cTn id="2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1417648"/>
            <a:ext cx="5195455" cy="830997"/>
          </a:xfrm>
          <a:prstGeom prst="rect">
            <a:avLst/>
          </a:prstGeom>
          <a:solidFill>
            <a:srgbClr val="FFFF00"/>
          </a:solidFill>
          <a:ln w="57150">
            <a:solidFill>
              <a:srgbClr val="800000"/>
            </a:solidFill>
          </a:ln>
        </p:spPr>
        <p:txBody>
          <a:bodyPr wrap="square" rtlCol="0">
            <a:spAutoFit/>
            <a:scene3d>
              <a:camera prst="orthographicFront"/>
              <a:lightRig rig="threePt" dir="t"/>
            </a:scene3d>
            <a:sp3d extrusionH="57150">
              <a:bevelT w="38100" h="38100" prst="convex"/>
            </a:sp3d>
          </a:bodyPr>
          <a:lstStyle/>
          <a:p>
            <a:r>
              <a:rPr lang="en-US" sz="4800" dirty="0">
                <a:solidFill>
                  <a:srgbClr val="7030A0"/>
                </a:solidFill>
                <a:latin typeface="Bodoni MT Black" panose="02070A03080606020203" pitchFamily="18" charset="0"/>
              </a:rPr>
              <a:t>Announcement</a:t>
            </a:r>
          </a:p>
        </p:txBody>
      </p:sp>
      <p:sp>
        <p:nvSpPr>
          <p:cNvPr id="3" name="TextBox 2"/>
          <p:cNvSpPr txBox="1"/>
          <p:nvPr/>
        </p:nvSpPr>
        <p:spPr>
          <a:xfrm>
            <a:off x="3584916" y="2509597"/>
            <a:ext cx="5195455" cy="830997"/>
          </a:xfrm>
          <a:prstGeom prst="rect">
            <a:avLst/>
          </a:prstGeom>
          <a:noFill/>
        </p:spPr>
        <p:txBody>
          <a:bodyPr wrap="square" rtlCol="0">
            <a:spAutoFit/>
          </a:bodyPr>
          <a:lstStyle/>
          <a:p>
            <a:r>
              <a:rPr lang="en-US" sz="4800" dirty="0">
                <a:solidFill>
                  <a:srgbClr val="FF0000"/>
                </a:solidFill>
                <a:latin typeface="Bodoni MT Black" panose="02070A03080606020203" pitchFamily="18" charset="0"/>
              </a:rPr>
              <a:t>Today’s Lesson:-</a:t>
            </a:r>
          </a:p>
        </p:txBody>
      </p:sp>
      <p:sp>
        <p:nvSpPr>
          <p:cNvPr id="4" name="TextBox 3">
            <a:extLst>
              <a:ext uri="{FF2B5EF4-FFF2-40B4-BE49-F238E27FC236}">
                <a16:creationId xmlns:a16="http://schemas.microsoft.com/office/drawing/2014/main" id="{19B4ADDD-30E6-4394-8272-A629BD7E9385}"/>
              </a:ext>
            </a:extLst>
          </p:cNvPr>
          <p:cNvSpPr txBox="1"/>
          <p:nvPr/>
        </p:nvSpPr>
        <p:spPr>
          <a:xfrm>
            <a:off x="1997592" y="3615394"/>
            <a:ext cx="8496900" cy="1384995"/>
          </a:xfrm>
          <a:prstGeom prst="rect">
            <a:avLst/>
          </a:prstGeom>
          <a:gradFill flip="none" rotWithShape="1">
            <a:gsLst>
              <a:gs pos="0">
                <a:srgbClr val="800000"/>
              </a:gs>
              <a:gs pos="50000">
                <a:schemeClr val="accent6">
                  <a:lumMod val="50000"/>
                </a:schemeClr>
              </a:gs>
              <a:gs pos="100000">
                <a:srgbClr val="0000CC"/>
              </a:gs>
            </a:gsLst>
            <a:lin ang="8100000" scaled="1"/>
            <a:tileRect/>
          </a:gra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ide Latin" panose="020A0A07050505020404" pitchFamily="18" charset="0"/>
              </a:rPr>
              <a:t>Affix </a:t>
            </a:r>
          </a:p>
          <a:p>
            <a:pPr algn="ctr"/>
            <a:r>
              <a:rPr 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ide Latin" panose="020A0A07050505020404" pitchFamily="18" charset="0"/>
              </a:rPr>
              <a:t>(Suffix  and  Prefix)</a:t>
            </a:r>
            <a:endPar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Wide Latin" panose="020A0A07050505020404" pitchFamily="18" charset="0"/>
            </a:endParaRPr>
          </a:p>
        </p:txBody>
      </p:sp>
      <p:sp>
        <p:nvSpPr>
          <p:cNvPr id="5" name="Date Placeholder 4">
            <a:extLst>
              <a:ext uri="{FF2B5EF4-FFF2-40B4-BE49-F238E27FC236}">
                <a16:creationId xmlns:a16="http://schemas.microsoft.com/office/drawing/2014/main" id="{D32AEF45-DA24-4F1F-886B-E0748BC38315}"/>
              </a:ext>
            </a:extLst>
          </p:cNvPr>
          <p:cNvSpPr>
            <a:spLocks noGrp="1"/>
          </p:cNvSpPr>
          <p:nvPr>
            <p:ph type="dt" sz="half" idx="10"/>
          </p:nvPr>
        </p:nvSpPr>
        <p:spPr/>
        <p:txBody>
          <a:bodyPr/>
          <a:lstStyle/>
          <a:p>
            <a:fld id="{189E8BBD-CF5A-412D-A9B8-52053D4AC65E}" type="datetime9">
              <a:rPr lang="en-US" smtClean="0"/>
              <a:t>03-Oct-20 08:15:09 PM</a:t>
            </a:fld>
            <a:endParaRPr lang="en-US"/>
          </a:p>
        </p:txBody>
      </p:sp>
      <p:sp>
        <p:nvSpPr>
          <p:cNvPr id="7" name="Slide Number Placeholder 6">
            <a:extLst>
              <a:ext uri="{FF2B5EF4-FFF2-40B4-BE49-F238E27FC236}">
                <a16:creationId xmlns:a16="http://schemas.microsoft.com/office/drawing/2014/main" id="{8A85F0CC-21D2-4122-A08A-5E6CF5A04F4B}"/>
              </a:ext>
            </a:extLst>
          </p:cNvPr>
          <p:cNvSpPr>
            <a:spLocks noGrp="1"/>
          </p:cNvSpPr>
          <p:nvPr>
            <p:ph type="sldNum" sz="quarter" idx="12"/>
          </p:nvPr>
        </p:nvSpPr>
        <p:spPr/>
        <p:txBody>
          <a:bodyPr/>
          <a:lstStyle/>
          <a:p>
            <a:fld id="{C7EEC9BA-7523-43B4-8C15-4EDE6B8D7F05}" type="slidenum">
              <a:rPr lang="en-US" smtClean="0"/>
              <a:t>4</a:t>
            </a:fld>
            <a:endParaRPr lang="en-US"/>
          </a:p>
        </p:txBody>
      </p:sp>
      <p:sp>
        <p:nvSpPr>
          <p:cNvPr id="8" name="Frame 7">
            <a:extLst>
              <a:ext uri="{FF2B5EF4-FFF2-40B4-BE49-F238E27FC236}">
                <a16:creationId xmlns:a16="http://schemas.microsoft.com/office/drawing/2014/main" id="{E8E38E9B-4743-41FB-B253-3284B5D4CF6D}"/>
              </a:ext>
            </a:extLst>
          </p:cNvPr>
          <p:cNvSpPr/>
          <p:nvPr/>
        </p:nvSpPr>
        <p:spPr>
          <a:xfrm>
            <a:off x="731519" y="576774"/>
            <a:ext cx="10818055" cy="5613011"/>
          </a:xfrm>
          <a:prstGeom prst="frame">
            <a:avLst/>
          </a:prstGeom>
          <a:gradFill flip="none" rotWithShape="1">
            <a:gsLst>
              <a:gs pos="0">
                <a:srgbClr val="0000CC"/>
              </a:gs>
              <a:gs pos="35000">
                <a:srgbClr val="92D050"/>
              </a:gs>
              <a:gs pos="69000">
                <a:srgbClr val="FFFF00"/>
              </a:gs>
              <a:gs pos="100000">
                <a:srgbClr val="FF0000"/>
              </a:gs>
            </a:gsLst>
            <a:lin ang="27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02163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691" y="812724"/>
            <a:ext cx="6597748" cy="83099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4800" dirty="0">
                <a:solidFill>
                  <a:srgbClr val="FFFF00"/>
                </a:solidFill>
                <a:latin typeface="Bodoni MT Black" panose="02070A03080606020203" pitchFamily="18" charset="0"/>
              </a:rPr>
              <a:t>Learning Outcomes</a:t>
            </a:r>
          </a:p>
        </p:txBody>
      </p:sp>
      <p:sp>
        <p:nvSpPr>
          <p:cNvPr id="3" name="TextBox 2"/>
          <p:cNvSpPr txBox="1"/>
          <p:nvPr/>
        </p:nvSpPr>
        <p:spPr>
          <a:xfrm>
            <a:off x="745593" y="2543044"/>
            <a:ext cx="10747718" cy="2800767"/>
          </a:xfrm>
          <a:prstGeom prst="rect">
            <a:avLst/>
          </a:prstGeom>
          <a:gradFill>
            <a:gsLst>
              <a:gs pos="33500">
                <a:srgbClr val="FFFF00">
                  <a:alpha val="63000"/>
                </a:srgbClr>
              </a:gs>
              <a:gs pos="14000">
                <a:schemeClr val="accent4">
                  <a:lumMod val="40000"/>
                  <a:lumOff val="60000"/>
                </a:schemeClr>
              </a:gs>
              <a:gs pos="51000">
                <a:srgbClr val="FF66FF">
                  <a:alpha val="84706"/>
                </a:srgbClr>
              </a:gs>
              <a:gs pos="74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4400" b="1" dirty="0">
                <a:solidFill>
                  <a:schemeClr val="accent2">
                    <a:lumMod val="50000"/>
                  </a:schemeClr>
                </a:solidFill>
                <a:latin typeface="Times New Roman" panose="02020603050405020304" pitchFamily="18" charset="0"/>
                <a:cs typeface="Times New Roman" panose="02020603050405020304" pitchFamily="18" charset="0"/>
              </a:rPr>
              <a:t>After the End of the Lesson,</a:t>
            </a:r>
          </a:p>
          <a:p>
            <a:r>
              <a:rPr lang="en-US" sz="4400" b="1" dirty="0">
                <a:solidFill>
                  <a:schemeClr val="accent2">
                    <a:lumMod val="50000"/>
                  </a:schemeClr>
                </a:solidFill>
                <a:latin typeface="Times New Roman" panose="02020603050405020304" pitchFamily="18" charset="0"/>
                <a:cs typeface="Times New Roman" panose="02020603050405020304" pitchFamily="18" charset="0"/>
              </a:rPr>
              <a:t>Students will be able to-</a:t>
            </a:r>
          </a:p>
          <a:p>
            <a:pPr marL="685800" indent="-685800" algn="ctr">
              <a:buFont typeface="Wingdings" panose="05000000000000000000" pitchFamily="2" charset="2"/>
              <a:buChar char="v"/>
            </a:pPr>
            <a:r>
              <a:rPr lang="en-US" sz="4400" dirty="0">
                <a:solidFill>
                  <a:schemeClr val="accent2">
                    <a:lumMod val="50000"/>
                  </a:schemeClr>
                </a:solidFill>
                <a:latin typeface="Times New Roman" panose="02020603050405020304" pitchFamily="18" charset="0"/>
                <a:cs typeface="Times New Roman" panose="02020603050405020304" pitchFamily="18" charset="0"/>
              </a:rPr>
              <a:t> explain suffix and prefix,</a:t>
            </a:r>
          </a:p>
          <a:p>
            <a:pPr marL="685800" indent="-685800" algn="ctr">
              <a:buFont typeface="Wingdings" panose="05000000000000000000" pitchFamily="2" charset="2"/>
              <a:buChar char="v"/>
            </a:pPr>
            <a:r>
              <a:rPr lang="en-US" sz="4400" dirty="0">
                <a:solidFill>
                  <a:schemeClr val="accent2">
                    <a:lumMod val="50000"/>
                  </a:schemeClr>
                </a:solidFill>
                <a:latin typeface="Times New Roman" panose="02020603050405020304" pitchFamily="18" charset="0"/>
                <a:cs typeface="Times New Roman" panose="02020603050405020304" pitchFamily="18" charset="0"/>
              </a:rPr>
              <a:t>use properly the suffix and prefix,</a:t>
            </a:r>
          </a:p>
        </p:txBody>
      </p:sp>
      <p:sp>
        <p:nvSpPr>
          <p:cNvPr id="4" name="Date Placeholder 3">
            <a:extLst>
              <a:ext uri="{FF2B5EF4-FFF2-40B4-BE49-F238E27FC236}">
                <a16:creationId xmlns:a16="http://schemas.microsoft.com/office/drawing/2014/main" id="{DECC957F-7B50-4AE9-8AEC-435944EA21F1}"/>
              </a:ext>
            </a:extLst>
          </p:cNvPr>
          <p:cNvSpPr>
            <a:spLocks noGrp="1"/>
          </p:cNvSpPr>
          <p:nvPr>
            <p:ph type="dt" sz="half" idx="10"/>
          </p:nvPr>
        </p:nvSpPr>
        <p:spPr/>
        <p:txBody>
          <a:bodyPr/>
          <a:lstStyle/>
          <a:p>
            <a:fld id="{72AA1261-CE62-401C-9A11-797D5146940A}" type="datetime9">
              <a:rPr lang="en-US" smtClean="0"/>
              <a:t>03-Oct-20 08:15:09 PM</a:t>
            </a:fld>
            <a:endParaRPr lang="en-US"/>
          </a:p>
        </p:txBody>
      </p:sp>
      <p:sp>
        <p:nvSpPr>
          <p:cNvPr id="5" name="Footer Placeholder 4">
            <a:extLst>
              <a:ext uri="{FF2B5EF4-FFF2-40B4-BE49-F238E27FC236}">
                <a16:creationId xmlns:a16="http://schemas.microsoft.com/office/drawing/2014/main" id="{8A364066-22C1-4313-AAA5-24EC7A7AB0DB}"/>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8FD3D437-92BC-4C7F-9906-44D2C211FCFB}"/>
              </a:ext>
            </a:extLst>
          </p:cNvPr>
          <p:cNvSpPr>
            <a:spLocks noGrp="1"/>
          </p:cNvSpPr>
          <p:nvPr>
            <p:ph type="sldNum" sz="quarter" idx="12"/>
          </p:nvPr>
        </p:nvSpPr>
        <p:spPr/>
        <p:txBody>
          <a:bodyPr/>
          <a:lstStyle/>
          <a:p>
            <a:fld id="{C7EEC9BA-7523-43B4-8C15-4EDE6B8D7F05}" type="slidenum">
              <a:rPr lang="en-US" smtClean="0"/>
              <a:t>5</a:t>
            </a:fld>
            <a:endParaRPr lang="en-US"/>
          </a:p>
        </p:txBody>
      </p:sp>
    </p:spTree>
    <p:extLst>
      <p:ext uri="{BB962C8B-B14F-4D97-AF65-F5344CB8AC3E}">
        <p14:creationId xmlns:p14="http://schemas.microsoft.com/office/powerpoint/2010/main" val="24999180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561E7D-206B-4E3A-A344-CB0D856EB9A5}"/>
              </a:ext>
            </a:extLst>
          </p:cNvPr>
          <p:cNvSpPr txBox="1"/>
          <p:nvPr/>
        </p:nvSpPr>
        <p:spPr>
          <a:xfrm flipH="1">
            <a:off x="633038" y="1631851"/>
            <a:ext cx="10832125" cy="3416320"/>
          </a:xfrm>
          <a:prstGeom prst="rect">
            <a:avLst/>
          </a:prstGeom>
          <a:solidFill>
            <a:schemeClr val="tx2">
              <a:lumMod val="20000"/>
              <a:lumOff val="80000"/>
            </a:schemeClr>
          </a:solidFill>
        </p:spPr>
        <p:txBody>
          <a:bodyPr wrap="square" rtlCol="0">
            <a:spAutoFit/>
          </a:bodyPr>
          <a:lstStyle/>
          <a:p>
            <a:pPr algn="just"/>
            <a:r>
              <a:rPr lang="en-US" sz="3600" b="1" dirty="0" err="1">
                <a:latin typeface="SutonnySushreeOMJ" panose="00000400000000000000" pitchFamily="2" charset="0"/>
                <a:cs typeface="SutonnySushreeOMJ" panose="00000400000000000000" pitchFamily="2" charset="0"/>
              </a:rPr>
              <a:t>ইংরেজিতে</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৮</a:t>
            </a:r>
            <a:r>
              <a:rPr lang="en-US" sz="3600" b="1" dirty="0">
                <a:latin typeface="SutonnySushreeOMJ" panose="00000400000000000000" pitchFamily="2"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প্রকার</a:t>
            </a:r>
            <a:r>
              <a:rPr lang="en-US" sz="3600" b="1" dirty="0">
                <a:latin typeface="SutonnySushreeOMJ" panose="00000400000000000000" pitchFamily="2" charset="0"/>
                <a:cs typeface="SutonnySushreeOMJ" panose="00000400000000000000" pitchFamily="2" charset="0"/>
              </a:rPr>
              <a:t> </a:t>
            </a:r>
            <a:r>
              <a:rPr lang="en-US" sz="3600" b="1" dirty="0">
                <a:latin typeface="Times New Roman" panose="02020603050405020304" pitchFamily="18" charset="0"/>
                <a:cs typeface="Times New Roman" panose="02020603050405020304" pitchFamily="18" charset="0"/>
              </a:rPr>
              <a:t>Part of Speech </a:t>
            </a:r>
            <a:r>
              <a:rPr lang="en-US" sz="3600" b="1" dirty="0" err="1">
                <a:latin typeface="SutonnySushreeOMJ" panose="00000400000000000000" pitchFamily="2" charset="0"/>
                <a:cs typeface="SutonnySushreeOMJ" panose="00000400000000000000" pitchFamily="2" charset="0"/>
              </a:rPr>
              <a:t>রয়ে</a:t>
            </a:r>
            <a:r>
              <a:rPr lang="as-IN" sz="3600" b="1" dirty="0">
                <a:latin typeface="SutonnySushreeOMJ" panose="00000400000000000000" pitchFamily="2" charset="0"/>
                <a:cs typeface="SutonnySushreeOMJ" panose="00000400000000000000" pitchFamily="2" charset="0"/>
              </a:rPr>
              <a:t>ছ</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এ</a:t>
            </a:r>
            <a:r>
              <a:rPr lang="en-US" sz="3600" b="1" dirty="0">
                <a:latin typeface="SutonnySushreeOMJ" panose="00000400000000000000" pitchFamily="2" charset="0"/>
                <a:cs typeface="SutonnySushreeOMJ" panose="00000400000000000000" pitchFamily="2" charset="0"/>
              </a:rPr>
              <a:t>র </a:t>
            </a:r>
            <a:r>
              <a:rPr lang="as-IN" sz="3600" b="1" dirty="0">
                <a:latin typeface="SutonnySushreeOMJ" panose="00000400000000000000" pitchFamily="2" charset="0"/>
                <a:cs typeface="SutonnySushreeOMJ" panose="00000400000000000000" pitchFamily="2" charset="0"/>
              </a:rPr>
              <a:t>ম</a:t>
            </a:r>
            <a:r>
              <a:rPr lang="en-US" sz="3600" b="1" dirty="0" err="1">
                <a:latin typeface="SutonnySushreeOMJ" panose="00000400000000000000" pitchFamily="2" charset="0"/>
                <a:cs typeface="SutonnySushreeOMJ" panose="00000400000000000000" pitchFamily="2" charset="0"/>
              </a:rPr>
              <a:t>ধ্যে</a:t>
            </a:r>
            <a:r>
              <a:rPr lang="en-US" sz="3600" b="1" dirty="0">
                <a:latin typeface="SutonnySushreeOMJ" panose="00000400000000000000" pitchFamily="2" charset="0"/>
                <a:cs typeface="SutonnySushreeOMJ" panose="00000400000000000000" pitchFamily="2" charset="0"/>
              </a:rPr>
              <a:t> ৪টি </a:t>
            </a:r>
            <a:r>
              <a:rPr lang="en-US" sz="3600" b="1" dirty="0" err="1">
                <a:latin typeface="SutonnySushreeOMJ" panose="00000400000000000000" pitchFamily="2" charset="0"/>
                <a:cs typeface="SutonnySushreeOMJ" panose="00000400000000000000" pitchFamily="2" charset="0"/>
              </a:rPr>
              <a:t>যেমনঃ</a:t>
            </a:r>
            <a:r>
              <a:rPr lang="en-US" sz="3600" b="1" dirty="0">
                <a:latin typeface="SutonnySushreeOMJ" panose="00000400000000000000" pitchFamily="2" charset="0"/>
                <a:cs typeface="SutonnySushreeOMJ" panose="00000400000000000000" pitchFamily="2" charset="0"/>
              </a:rPr>
              <a:t> </a:t>
            </a:r>
            <a:r>
              <a:rPr lang="en-US" sz="3600" b="1" dirty="0">
                <a:solidFill>
                  <a:srgbClr val="FF0000"/>
                </a:solidFill>
                <a:latin typeface="Times New Roman" panose="02020603050405020304" pitchFamily="18" charset="0"/>
                <a:cs typeface="Times New Roman" panose="02020603050405020304" pitchFamily="18" charset="0"/>
              </a:rPr>
              <a:t>Noun, Verb, Adjective, Adverb </a:t>
            </a:r>
            <a:r>
              <a:rPr lang="as-IN" sz="3600" b="1" dirty="0">
                <a:latin typeface="SutonnySushreeOMJ" panose="00000400000000000000" pitchFamily="2" charset="0"/>
                <a:cs typeface="SutonnySushreeOMJ" panose="00000400000000000000" pitchFamily="2" charset="0"/>
              </a:rPr>
              <a:t>এ</a:t>
            </a:r>
            <a:r>
              <a:rPr lang="en-US" sz="3600" b="1" dirty="0">
                <a:latin typeface="SutonnySushreeOMJ" panose="00000400000000000000" pitchFamily="2" charset="0"/>
                <a:cs typeface="SutonnySushreeOMJ" panose="00000400000000000000" pitchFamily="2" charset="0"/>
              </a:rPr>
              <a:t>দ</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র</a:t>
            </a:r>
            <a:r>
              <a:rPr lang="as-IN" sz="3600" b="1" dirty="0">
                <a:latin typeface="SutonnySushreeOMJ" panose="00000400000000000000" pitchFamily="2" charset="0"/>
                <a:cs typeface="SutonnySushreeOMJ" panose="00000400000000000000" pitchFamily="2" charset="0"/>
              </a:rPr>
              <a:t>ক</a:t>
            </a:r>
            <a:r>
              <a:rPr lang="en-US" sz="3600" b="1" dirty="0">
                <a:latin typeface="SutonnySushreeOMJ" panose="00000400000000000000" pitchFamily="2" charset="0"/>
                <a:cs typeface="SutonnySushreeOMJ" panose="00000400000000000000" pitchFamily="2" charset="0"/>
              </a:rPr>
              <a:t>ে </a:t>
            </a:r>
            <a:r>
              <a:rPr lang="en-US" sz="3600" b="1" dirty="0">
                <a:solidFill>
                  <a:srgbClr val="800000"/>
                </a:solidFill>
                <a:latin typeface="Times New Roman" panose="02020603050405020304" pitchFamily="18" charset="0"/>
                <a:cs typeface="Times New Roman" panose="02020603050405020304" pitchFamily="18" charset="0"/>
              </a:rPr>
              <a:t>Root/Base word </a:t>
            </a:r>
            <a:r>
              <a:rPr lang="as-IN" sz="3600" b="1" dirty="0">
                <a:latin typeface="SutonnySushreeOMJ" panose="00000400000000000000" pitchFamily="2" charset="0"/>
                <a:cs typeface="SutonnySushreeOMJ" panose="00000400000000000000" pitchFamily="2" charset="0"/>
              </a:rPr>
              <a:t>ব</a:t>
            </a:r>
            <a:r>
              <a:rPr lang="en-US" sz="3600" b="1" dirty="0">
                <a:latin typeface="SutonnySushreeOMJ" panose="00000400000000000000" pitchFamily="2" charset="0"/>
                <a:cs typeface="SutonnySushreeOMJ" panose="00000400000000000000" pitchFamily="2" charset="0"/>
              </a:rPr>
              <a:t>ল</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এবং</a:t>
            </a:r>
            <a:r>
              <a:rPr lang="en-US" sz="3600" b="1" dirty="0">
                <a:latin typeface="SutonnySushreeOMJ" panose="00000400000000000000" pitchFamily="2"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বাকি</a:t>
            </a:r>
            <a:r>
              <a:rPr lang="en-US" sz="3600" b="1" dirty="0">
                <a:latin typeface="SutonnySushreeOMJ" panose="00000400000000000000" pitchFamily="2" charset="0"/>
                <a:cs typeface="SutonnySushreeOMJ" panose="00000400000000000000" pitchFamily="2" charset="0"/>
              </a:rPr>
              <a:t> ৪টি </a:t>
            </a:r>
            <a:r>
              <a:rPr lang="en-US" sz="3600" b="1" dirty="0" err="1">
                <a:latin typeface="SutonnySushreeOMJ" panose="00000400000000000000" pitchFamily="2" charset="0"/>
                <a:cs typeface="SutonnySushreeOMJ" panose="00000400000000000000" pitchFamily="2" charset="0"/>
              </a:rPr>
              <a:t>যেমনঃ</a:t>
            </a:r>
            <a:r>
              <a:rPr lang="en-US" sz="3600" b="1" dirty="0">
                <a:latin typeface="SutonnySushreeOMJ" panose="00000400000000000000" pitchFamily="2" charset="0"/>
                <a:cs typeface="SutonnySushreeOMJ" panose="00000400000000000000" pitchFamily="2" charset="0"/>
              </a:rPr>
              <a:t> </a:t>
            </a:r>
            <a:r>
              <a:rPr lang="en-US" sz="3600" b="1" dirty="0">
                <a:solidFill>
                  <a:srgbClr val="FF0000"/>
                </a:solidFill>
                <a:latin typeface="Times New Roman" panose="02020603050405020304" pitchFamily="18" charset="0"/>
                <a:cs typeface="Times New Roman" panose="02020603050405020304" pitchFamily="18" charset="0"/>
              </a:rPr>
              <a:t>Pronoun, Preposition Conjunction, Interjection</a:t>
            </a:r>
            <a:r>
              <a:rPr lang="en-US" sz="3600" b="1" dirty="0">
                <a:latin typeface="SutonnySushreeOMJ" panose="00000400000000000000" pitchFamily="2"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এদেরকে</a:t>
            </a:r>
            <a:r>
              <a:rPr lang="en-US" sz="3600" b="1" dirty="0">
                <a:latin typeface="SutonnySushreeOMJ" panose="00000400000000000000" pitchFamily="2" charset="0"/>
                <a:cs typeface="SutonnySushreeOMJ" panose="00000400000000000000" pitchFamily="2" charset="0"/>
              </a:rPr>
              <a:t> </a:t>
            </a:r>
            <a:r>
              <a:rPr lang="en-US" sz="3600" b="1" dirty="0">
                <a:solidFill>
                  <a:srgbClr val="800000"/>
                </a:solidFill>
                <a:latin typeface="Times New Roman" panose="02020603050405020304" pitchFamily="18" charset="0"/>
                <a:cs typeface="Times New Roman" panose="02020603050405020304" pitchFamily="18" charset="0"/>
              </a:rPr>
              <a:t>Subsidiary word </a:t>
            </a:r>
            <a:r>
              <a:rPr lang="as-IN" sz="3600" b="1" dirty="0">
                <a:latin typeface="SutonnySushreeOMJ" panose="00000400000000000000" pitchFamily="2" charset="0"/>
                <a:cs typeface="SutonnySushreeOMJ" panose="00000400000000000000" pitchFamily="2" charset="0"/>
              </a:rPr>
              <a:t>ব</a:t>
            </a:r>
            <a:r>
              <a:rPr lang="en-US" sz="3600" b="1" dirty="0">
                <a:latin typeface="SutonnySushreeOMJ" panose="00000400000000000000" pitchFamily="2" charset="0"/>
                <a:cs typeface="SutonnySushreeOMJ" panose="00000400000000000000" pitchFamily="2" charset="0"/>
              </a:rPr>
              <a:t>ল</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en-US" sz="3600" b="1" dirty="0">
                <a:solidFill>
                  <a:srgbClr val="7030A0"/>
                </a:solidFill>
                <a:latin typeface="Times New Roman" panose="02020603050405020304" pitchFamily="18" charset="0"/>
                <a:cs typeface="Times New Roman" panose="02020603050405020304" pitchFamily="18" charset="0"/>
              </a:rPr>
              <a:t>Root/Base word </a:t>
            </a:r>
            <a:r>
              <a:rPr lang="en-US" sz="3600" b="1" dirty="0" err="1">
                <a:solidFill>
                  <a:srgbClr val="7030A0"/>
                </a:solidFill>
                <a:latin typeface="SutonnySushreeOMJ" panose="00000400000000000000" pitchFamily="2" charset="0"/>
                <a:cs typeface="SutonnySushreeOMJ" panose="00000400000000000000" pitchFamily="2" charset="0"/>
              </a:rPr>
              <a:t>পরিব</a:t>
            </a:r>
            <a:r>
              <a:rPr lang="as-IN" sz="3600" b="1" dirty="0">
                <a:solidFill>
                  <a:srgbClr val="7030A0"/>
                </a:solidFill>
                <a:latin typeface="SutonnySushreeOMJ" panose="00000400000000000000" pitchFamily="2" charset="0"/>
                <a:cs typeface="SutonnySushreeOMJ" panose="00000400000000000000" pitchFamily="2" charset="0"/>
              </a:rPr>
              <a:t>র</a:t>
            </a:r>
            <a:r>
              <a:rPr lang="en-US" sz="3600" b="1" dirty="0" err="1">
                <a:solidFill>
                  <a:srgbClr val="7030A0"/>
                </a:solidFill>
                <a:latin typeface="SutonnySushreeOMJ" panose="00000400000000000000" pitchFamily="2" charset="0"/>
                <a:cs typeface="SutonnySushreeOMJ" panose="00000400000000000000" pitchFamily="2" charset="0"/>
              </a:rPr>
              <a:t>্তনশীল</a:t>
            </a:r>
            <a:r>
              <a:rPr lang="en-US" sz="3600" b="1" dirty="0">
                <a:solidFill>
                  <a:srgbClr val="7030A0"/>
                </a:solidFill>
                <a:latin typeface="SutonnySushreeOMJ" panose="00000400000000000000" pitchFamily="2" charset="0"/>
                <a:cs typeface="SutonnySushreeOMJ" panose="00000400000000000000" pitchFamily="2" charset="0"/>
              </a:rPr>
              <a:t> </a:t>
            </a:r>
            <a:r>
              <a:rPr lang="en-US" sz="3600" b="1" dirty="0" err="1">
                <a:solidFill>
                  <a:srgbClr val="7030A0"/>
                </a:solidFill>
                <a:latin typeface="SutonnySushreeOMJ" panose="00000400000000000000" pitchFamily="2" charset="0"/>
                <a:cs typeface="SutonnySushreeOMJ" panose="00000400000000000000" pitchFamily="2" charset="0"/>
              </a:rPr>
              <a:t>কিন্তু</a:t>
            </a:r>
            <a:r>
              <a:rPr lang="en-US" sz="3600" b="1" dirty="0">
                <a:solidFill>
                  <a:srgbClr val="7030A0"/>
                </a:solidFill>
                <a:latin typeface="SutonnySushreeOMJ" panose="00000400000000000000" pitchFamily="2" charset="0"/>
                <a:cs typeface="SutonnySushreeOMJ" panose="00000400000000000000" pitchFamily="2" charset="0"/>
              </a:rPr>
              <a:t> </a:t>
            </a:r>
            <a:r>
              <a:rPr lang="en-US" sz="3600" b="1" dirty="0">
                <a:solidFill>
                  <a:srgbClr val="7030A0"/>
                </a:solidFill>
                <a:latin typeface="Times New Roman" panose="02020603050405020304" pitchFamily="18" charset="0"/>
                <a:cs typeface="Times New Roman" panose="02020603050405020304" pitchFamily="18" charset="0"/>
              </a:rPr>
              <a:t>Subsidiary word </a:t>
            </a:r>
            <a:r>
              <a:rPr lang="as-IN" sz="3600" b="1" dirty="0">
                <a:solidFill>
                  <a:srgbClr val="7030A0"/>
                </a:solidFill>
                <a:latin typeface="SutonnySushreeOMJ" panose="00000400000000000000" pitchFamily="2" charset="0"/>
                <a:cs typeface="SutonnySushreeOMJ" panose="00000400000000000000" pitchFamily="2" charset="0"/>
              </a:rPr>
              <a:t>প</a:t>
            </a:r>
            <a:r>
              <a:rPr lang="en-US" sz="3600" b="1" dirty="0" err="1">
                <a:solidFill>
                  <a:srgbClr val="7030A0"/>
                </a:solidFill>
                <a:latin typeface="SutonnySushreeOMJ" panose="00000400000000000000" pitchFamily="2" charset="0"/>
                <a:cs typeface="SutonnySushreeOMJ" panose="00000400000000000000" pitchFamily="2" charset="0"/>
              </a:rPr>
              <a:t>রিবর্তন</a:t>
            </a:r>
            <a:r>
              <a:rPr lang="en-US" sz="3600" b="1" dirty="0">
                <a:solidFill>
                  <a:srgbClr val="7030A0"/>
                </a:solidFill>
                <a:latin typeface="SutonnySushreeOMJ" panose="00000400000000000000" pitchFamily="2" charset="0"/>
                <a:cs typeface="SutonnySushreeOMJ" panose="00000400000000000000" pitchFamily="2" charset="0"/>
              </a:rPr>
              <a:t> </a:t>
            </a:r>
            <a:r>
              <a:rPr lang="en-US" sz="3600" b="1" dirty="0" err="1">
                <a:solidFill>
                  <a:srgbClr val="7030A0"/>
                </a:solidFill>
                <a:latin typeface="SutonnySushreeOMJ" panose="00000400000000000000" pitchFamily="2" charset="0"/>
                <a:cs typeface="SutonnySushreeOMJ" panose="00000400000000000000" pitchFamily="2" charset="0"/>
              </a:rPr>
              <a:t>করা</a:t>
            </a:r>
            <a:r>
              <a:rPr lang="en-US" sz="3600" b="1" dirty="0">
                <a:solidFill>
                  <a:srgbClr val="7030A0"/>
                </a:solidFill>
                <a:latin typeface="SutonnySushreeOMJ" panose="00000400000000000000" pitchFamily="2" charset="0"/>
                <a:cs typeface="SutonnySushreeOMJ" panose="00000400000000000000" pitchFamily="2" charset="0"/>
              </a:rPr>
              <a:t> </a:t>
            </a:r>
            <a:r>
              <a:rPr lang="en-US" sz="3600" b="1" dirty="0" err="1">
                <a:solidFill>
                  <a:srgbClr val="7030A0"/>
                </a:solidFill>
                <a:latin typeface="SutonnySushreeOMJ" panose="00000400000000000000" pitchFamily="2" charset="0"/>
                <a:cs typeface="SutonnySushreeOMJ" panose="00000400000000000000" pitchFamily="2" charset="0"/>
              </a:rPr>
              <a:t>যায়না</a:t>
            </a:r>
            <a:r>
              <a:rPr lang="en-US" sz="3600" b="1" dirty="0">
                <a:solidFill>
                  <a:srgbClr val="7030A0"/>
                </a:solidFill>
                <a:latin typeface="SutonnySushreeOMJ" panose="00000400000000000000" pitchFamily="2" charset="0"/>
                <a:cs typeface="SutonnySushreeOMJ" panose="00000400000000000000" pitchFamily="2" charset="0"/>
              </a:rPr>
              <a:t>।</a:t>
            </a:r>
          </a:p>
        </p:txBody>
      </p:sp>
      <p:sp>
        <p:nvSpPr>
          <p:cNvPr id="4" name="TextBox 3">
            <a:extLst>
              <a:ext uri="{FF2B5EF4-FFF2-40B4-BE49-F238E27FC236}">
                <a16:creationId xmlns:a16="http://schemas.microsoft.com/office/drawing/2014/main" id="{AE958EBC-3801-488D-AAD0-7FB8E167E213}"/>
              </a:ext>
            </a:extLst>
          </p:cNvPr>
          <p:cNvSpPr txBox="1"/>
          <p:nvPr/>
        </p:nvSpPr>
        <p:spPr>
          <a:xfrm>
            <a:off x="3663696" y="578556"/>
            <a:ext cx="621182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dirty="0">
                <a:solidFill>
                  <a:srgbClr val="800000"/>
                </a:solidFill>
                <a:latin typeface="Bodoni MT Black" panose="02070A03080606020203" pitchFamily="18" charset="0"/>
              </a:rPr>
              <a:t>Primary Concept:-</a:t>
            </a:r>
          </a:p>
        </p:txBody>
      </p:sp>
      <p:sp>
        <p:nvSpPr>
          <p:cNvPr id="2" name="Date Placeholder 1">
            <a:extLst>
              <a:ext uri="{FF2B5EF4-FFF2-40B4-BE49-F238E27FC236}">
                <a16:creationId xmlns:a16="http://schemas.microsoft.com/office/drawing/2014/main" id="{7BCDCCB5-2E38-454D-9F2A-805E849B5A89}"/>
              </a:ext>
            </a:extLst>
          </p:cNvPr>
          <p:cNvSpPr>
            <a:spLocks noGrp="1"/>
          </p:cNvSpPr>
          <p:nvPr>
            <p:ph type="dt" sz="half" idx="10"/>
          </p:nvPr>
        </p:nvSpPr>
        <p:spPr/>
        <p:txBody>
          <a:bodyPr/>
          <a:lstStyle/>
          <a:p>
            <a:fld id="{56ABF399-23D8-45C4-84A1-384D64402340}" type="datetime9">
              <a:rPr lang="en-US" smtClean="0"/>
              <a:t>03-Oct-20 08:15:09 PM</a:t>
            </a:fld>
            <a:endParaRPr lang="en-US"/>
          </a:p>
        </p:txBody>
      </p:sp>
      <p:sp>
        <p:nvSpPr>
          <p:cNvPr id="5" name="Footer Placeholder 4">
            <a:extLst>
              <a:ext uri="{FF2B5EF4-FFF2-40B4-BE49-F238E27FC236}">
                <a16:creationId xmlns:a16="http://schemas.microsoft.com/office/drawing/2014/main" id="{D56EFB98-D6BC-4F5D-9D73-FDD01504DDFF}"/>
              </a:ext>
            </a:extLst>
          </p:cNvPr>
          <p:cNvSpPr>
            <a:spLocks noGrp="1"/>
          </p:cNvSpPr>
          <p:nvPr>
            <p:ph type="ftr" sz="quarter" idx="11"/>
          </p:nvPr>
        </p:nvSpPr>
        <p:spPr/>
        <p:txBody>
          <a:bodyPr/>
          <a:lstStyle/>
          <a:p>
            <a:r>
              <a:rPr lang="en-US"/>
              <a:t>Affix</a:t>
            </a:r>
          </a:p>
        </p:txBody>
      </p:sp>
      <p:sp>
        <p:nvSpPr>
          <p:cNvPr id="6" name="Slide Number Placeholder 5">
            <a:extLst>
              <a:ext uri="{FF2B5EF4-FFF2-40B4-BE49-F238E27FC236}">
                <a16:creationId xmlns:a16="http://schemas.microsoft.com/office/drawing/2014/main" id="{CDDB5BFA-6000-478D-9725-D81C9F14A4A6}"/>
              </a:ext>
            </a:extLst>
          </p:cNvPr>
          <p:cNvSpPr>
            <a:spLocks noGrp="1"/>
          </p:cNvSpPr>
          <p:nvPr>
            <p:ph type="sldNum" sz="quarter" idx="12"/>
          </p:nvPr>
        </p:nvSpPr>
        <p:spPr/>
        <p:txBody>
          <a:bodyPr/>
          <a:lstStyle/>
          <a:p>
            <a:fld id="{C7EEC9BA-7523-43B4-8C15-4EDE6B8D7F05}" type="slidenum">
              <a:rPr lang="en-US" smtClean="0"/>
              <a:t>6</a:t>
            </a:fld>
            <a:endParaRPr lang="en-US"/>
          </a:p>
        </p:txBody>
      </p:sp>
    </p:spTree>
    <p:extLst>
      <p:ext uri="{BB962C8B-B14F-4D97-AF65-F5344CB8AC3E}">
        <p14:creationId xmlns:p14="http://schemas.microsoft.com/office/powerpoint/2010/main" val="29374127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3F470C-B212-49C3-82FE-593585AECF4E}"/>
              </a:ext>
            </a:extLst>
          </p:cNvPr>
          <p:cNvSpPr txBox="1"/>
          <p:nvPr/>
        </p:nvSpPr>
        <p:spPr>
          <a:xfrm flipH="1">
            <a:off x="942534" y="1835369"/>
            <a:ext cx="10677378" cy="1815882"/>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Root</a:t>
            </a:r>
            <a:r>
              <a:rPr lang="bn-BD" sz="3600" b="1" dirty="0">
                <a:latin typeface="Times New Roman" panose="02020603050405020304" pitchFamily="18" charset="0"/>
                <a:cs typeface="SutonnySushreeOMJ" panose="00000400000000000000" pitchFamily="2" charset="0"/>
              </a:rPr>
              <a:t> </a:t>
            </a:r>
            <a:r>
              <a:rPr lang="en-US" sz="3600" b="1" dirty="0">
                <a:latin typeface="Times New Roman" panose="02020603050405020304" pitchFamily="18" charset="0"/>
                <a:cs typeface="Times New Roman" panose="02020603050405020304" pitchFamily="18" charset="0"/>
              </a:rPr>
              <a:t>word </a:t>
            </a:r>
            <a:r>
              <a:rPr lang="bn-BD" sz="3600" b="1" dirty="0">
                <a:latin typeface="SutonnySushreeOMJ" panose="00000400000000000000" pitchFamily="2" charset="0"/>
                <a:cs typeface="SutonnySushreeOMJ" panose="00000400000000000000" pitchFamily="2" charset="0"/>
              </a:rPr>
              <a:t>বা </a:t>
            </a:r>
            <a:r>
              <a:rPr lang="en-US" sz="3600" b="1" dirty="0">
                <a:latin typeface="Times New Roman" panose="02020603050405020304" pitchFamily="18" charset="0"/>
                <a:cs typeface="Times New Roman" panose="02020603050405020304" pitchFamily="18" charset="0"/>
              </a:rPr>
              <a:t>Base word </a:t>
            </a:r>
            <a:r>
              <a:rPr lang="bn-BD" sz="3600" b="1" dirty="0">
                <a:latin typeface="SutonnySushreeOMJ" panose="00000400000000000000" pitchFamily="2" charset="0"/>
                <a:cs typeface="SutonnySushreeOMJ" panose="00000400000000000000" pitchFamily="2" charset="0"/>
              </a:rPr>
              <a:t>এর শুরুতে বা শেষে</a:t>
            </a:r>
            <a:r>
              <a:rPr lang="en-US" sz="3600" b="1" dirty="0">
                <a:latin typeface="SutonnySushreeOMJ" panose="00000400000000000000" pitchFamily="2" charset="0"/>
                <a:cs typeface="SutonnySushreeOMJ" panose="00000400000000000000" pitchFamily="2" charset="0"/>
              </a:rPr>
              <a:t> </a:t>
            </a:r>
            <a:r>
              <a:rPr lang="bn-BD" sz="3600" b="1" dirty="0">
                <a:latin typeface="SutonnySushreeOMJ" panose="00000400000000000000" pitchFamily="2" charset="0"/>
                <a:cs typeface="SutonnySushreeOMJ" panose="00000400000000000000" pitchFamily="2" charset="0"/>
              </a:rPr>
              <a:t>বর্ণ বা বর্ণসমষ্টি যুক্ত হয়ে নতুন শব্দ গঠন করা যায়</a:t>
            </a:r>
            <a:r>
              <a:rPr lang="en-US" sz="3600" b="1" dirty="0">
                <a:latin typeface="SutonnySushreeOMJ" panose="00000400000000000000" pitchFamily="2" charset="0"/>
                <a:cs typeface="SutonnySushreeOMJ" panose="00000400000000000000" pitchFamily="2" charset="0"/>
              </a:rPr>
              <a:t>।</a:t>
            </a:r>
            <a:r>
              <a:rPr lang="bn-BD" sz="3600" b="1" dirty="0">
                <a:latin typeface="SutonnySushreeOMJ" panose="00000400000000000000" pitchFamily="2" charset="0"/>
                <a:cs typeface="SutonnySushreeOMJ" panose="00000400000000000000" pitchFamily="2" charset="0"/>
              </a:rPr>
              <a:t> এ পদ্ধতিকে </a:t>
            </a:r>
            <a:r>
              <a:rPr lang="bn-BD" sz="4000" b="1" dirty="0">
                <a:solidFill>
                  <a:srgbClr val="FF0000"/>
                </a:solidFill>
                <a:latin typeface="Times New Roman" panose="02020603050405020304" pitchFamily="18" charset="0"/>
                <a:cs typeface="SutonnySushreeOMJ" panose="00000400000000000000" pitchFamily="2" charset="0"/>
              </a:rPr>
              <a:t>Affix</a:t>
            </a:r>
            <a:r>
              <a:rPr lang="bn-BD" sz="3600" b="1" dirty="0">
                <a:solidFill>
                  <a:srgbClr val="FF0000"/>
                </a:solidFill>
                <a:latin typeface="Times New Roman" panose="02020603050405020304" pitchFamily="18" charset="0"/>
                <a:cs typeface="SutonnySushreeOMJ" panose="00000400000000000000" pitchFamily="2" charset="0"/>
              </a:rPr>
              <a:t> </a:t>
            </a:r>
            <a:r>
              <a:rPr lang="en-US" sz="3600" b="1" dirty="0" err="1">
                <a:latin typeface="SutonnySushreeOMJ" panose="00000400000000000000" pitchFamily="2" charset="0"/>
                <a:cs typeface="SutonnySushreeOMJ" panose="00000400000000000000" pitchFamily="2" charset="0"/>
              </a:rPr>
              <a:t>বলে</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আ</a:t>
            </a:r>
            <a:r>
              <a:rPr lang="en-US" sz="3600" b="1" dirty="0">
                <a:latin typeface="SutonnySushreeOMJ" panose="00000400000000000000" pitchFamily="2" charset="0"/>
                <a:cs typeface="SutonnySushreeOMJ" panose="00000400000000000000" pitchFamily="2" charset="0"/>
              </a:rPr>
              <a:t>র </a:t>
            </a:r>
            <a:r>
              <a:rPr lang="bn-BD" sz="3600" b="1" dirty="0">
                <a:latin typeface="SutonnySushreeOMJ" panose="00000400000000000000" pitchFamily="2" charset="0"/>
                <a:cs typeface="SutonnySushreeOMJ" panose="00000400000000000000" pitchFamily="2" charset="0"/>
              </a:rPr>
              <a:t>এ পদ্ধতি</a:t>
            </a:r>
            <a:r>
              <a:rPr lang="en-US" sz="3600" b="1" dirty="0">
                <a:latin typeface="SutonnySushreeOMJ" panose="00000400000000000000" pitchFamily="2" charset="0"/>
                <a:cs typeface="SutonnySushreeOMJ" panose="00000400000000000000" pitchFamily="2" charset="0"/>
              </a:rPr>
              <a:t>ত</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as-IN" sz="3600" b="1" dirty="0">
                <a:latin typeface="SutonnySushreeOMJ" panose="00000400000000000000" pitchFamily="2" charset="0"/>
                <a:cs typeface="SutonnySushreeOMJ" panose="00000400000000000000" pitchFamily="2" charset="0"/>
              </a:rPr>
              <a:t>উ</a:t>
            </a:r>
            <a:r>
              <a:rPr lang="en-US" sz="3600" b="1" dirty="0">
                <a:latin typeface="SutonnySushreeOMJ" panose="00000400000000000000" pitchFamily="2" charset="0"/>
                <a:cs typeface="SutonnySushreeOMJ" panose="00000400000000000000" pitchFamily="2" charset="0"/>
              </a:rPr>
              <a:t>ৎ</a:t>
            </a:r>
            <a:r>
              <a:rPr lang="en-US" sz="3600" b="1" dirty="0" err="1">
                <a:latin typeface="SutonnySushreeOMJ" panose="00000400000000000000" pitchFamily="2" charset="0"/>
                <a:cs typeface="SutonnySushreeOMJ" panose="00000400000000000000" pitchFamily="2" charset="0"/>
              </a:rPr>
              <a:t>পন্ন</a:t>
            </a:r>
            <a:r>
              <a:rPr lang="en-US" sz="3600" b="1" dirty="0">
                <a:latin typeface="SutonnySushreeOMJ" panose="00000400000000000000" pitchFamily="2" charset="0"/>
                <a:cs typeface="SutonnySushreeOMJ" panose="00000400000000000000" pitchFamily="2" charset="0"/>
              </a:rPr>
              <a:t> </a:t>
            </a:r>
            <a:r>
              <a:rPr lang="bn-BD" sz="3600" b="1" dirty="0">
                <a:latin typeface="SutonnySushreeOMJ" panose="00000400000000000000" pitchFamily="2" charset="0"/>
                <a:cs typeface="SutonnySushreeOMJ" panose="00000400000000000000" pitchFamily="2" charset="0"/>
              </a:rPr>
              <a:t>নতুন শব্দ</a:t>
            </a:r>
            <a:r>
              <a:rPr lang="en-US" sz="3600" b="1" dirty="0">
                <a:latin typeface="SutonnySushreeOMJ" panose="00000400000000000000" pitchFamily="2" charset="0"/>
                <a:cs typeface="SutonnySushreeOMJ" panose="00000400000000000000" pitchFamily="2" charset="0"/>
              </a:rPr>
              <a:t>ক</a:t>
            </a:r>
            <a:r>
              <a:rPr lang="as-IN" sz="3600" b="1" dirty="0">
                <a:latin typeface="SutonnySushreeOMJ" panose="00000400000000000000" pitchFamily="2" charset="0"/>
                <a:cs typeface="SutonnySushreeOMJ" panose="00000400000000000000" pitchFamily="2" charset="0"/>
              </a:rPr>
              <a:t>ে</a:t>
            </a:r>
            <a:r>
              <a:rPr lang="en-US" sz="3600" b="1" dirty="0">
                <a:latin typeface="SutonnySushreeOMJ" panose="00000400000000000000" pitchFamily="2" charset="0"/>
                <a:cs typeface="SutonnySushreeOMJ" panose="00000400000000000000" pitchFamily="2" charset="0"/>
              </a:rPr>
              <a:t> </a:t>
            </a:r>
            <a:r>
              <a:rPr lang="en-US" sz="3600" b="1" dirty="0">
                <a:latin typeface="Times New Roman" panose="02020603050405020304" pitchFamily="18" charset="0"/>
                <a:cs typeface="Times New Roman" panose="02020603050405020304" pitchFamily="18" charset="0"/>
              </a:rPr>
              <a:t>Derivatives </a:t>
            </a:r>
            <a:r>
              <a:rPr lang="as-IN" sz="3600" b="1" dirty="0">
                <a:latin typeface="SutonnySushreeOMJ" panose="00000400000000000000" pitchFamily="2" charset="0"/>
                <a:cs typeface="SutonnySushreeOMJ" panose="00000400000000000000" pitchFamily="2" charset="0"/>
              </a:rPr>
              <a:t>ব</a:t>
            </a:r>
            <a:r>
              <a:rPr lang="en-US" sz="3600" b="1" dirty="0" err="1">
                <a:latin typeface="SutonnySushreeOMJ" panose="00000400000000000000" pitchFamily="2" charset="0"/>
                <a:cs typeface="SutonnySushreeOMJ" panose="00000400000000000000" pitchFamily="2" charset="0"/>
              </a:rPr>
              <a:t>লে</a:t>
            </a:r>
            <a:r>
              <a:rPr lang="en-US" sz="3600" b="1" dirty="0">
                <a:latin typeface="SutonnySushreeOMJ" panose="00000400000000000000" pitchFamily="2" charset="0"/>
                <a:cs typeface="SutonnySushreeOMJ" panose="00000400000000000000" pitchFamily="2" charset="0"/>
              </a:rPr>
              <a:t>।</a:t>
            </a:r>
            <a:r>
              <a:rPr lang="bn-BD" sz="3600" b="1" dirty="0">
                <a:latin typeface="SutonnySushreeOMJ" panose="00000400000000000000" pitchFamily="2" charset="0"/>
                <a:cs typeface="SutonnySushreeOMJ" panose="00000400000000000000" pitchFamily="2" charset="0"/>
              </a:rPr>
              <a:t> </a:t>
            </a:r>
            <a:endParaRPr lang="en-US" sz="3600" b="1" dirty="0">
              <a:latin typeface="SutonnySushreeOMJ" panose="00000400000000000000" pitchFamily="2" charset="0"/>
              <a:cs typeface="SutonnySushreeOMJ" panose="00000400000000000000" pitchFamily="2" charset="0"/>
            </a:endParaRPr>
          </a:p>
        </p:txBody>
      </p:sp>
      <p:sp>
        <p:nvSpPr>
          <p:cNvPr id="3" name="TextBox 2">
            <a:extLst>
              <a:ext uri="{FF2B5EF4-FFF2-40B4-BE49-F238E27FC236}">
                <a16:creationId xmlns:a16="http://schemas.microsoft.com/office/drawing/2014/main" id="{0DCA10E8-20AC-4ABC-9221-F400330D98F7}"/>
              </a:ext>
            </a:extLst>
          </p:cNvPr>
          <p:cNvSpPr txBox="1"/>
          <p:nvPr/>
        </p:nvSpPr>
        <p:spPr>
          <a:xfrm flipH="1">
            <a:off x="2009344" y="4358647"/>
            <a:ext cx="8653967" cy="70788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bn-BD" sz="4000" b="1" dirty="0">
                <a:solidFill>
                  <a:srgbClr val="800000"/>
                </a:solidFill>
                <a:latin typeface="Nikosh" panose="02000000000000000000" pitchFamily="2" charset="0"/>
                <a:cs typeface="Nikosh" panose="02000000000000000000" pitchFamily="2" charset="0"/>
              </a:rPr>
              <a:t>Affix </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উপযোজনা</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উপাংগ</a:t>
            </a:r>
            <a:r>
              <a:rPr lang="en-US" sz="4000" b="1" dirty="0">
                <a:solidFill>
                  <a:srgbClr val="800000"/>
                </a:solidFill>
                <a:latin typeface="Nikosh" panose="02000000000000000000" pitchFamily="2" charset="0"/>
                <a:cs typeface="Nikosh" panose="02000000000000000000" pitchFamily="2" charset="0"/>
              </a:rPr>
              <a:t>, </a:t>
            </a:r>
            <a:r>
              <a:rPr lang="en-US" sz="4000" b="1" dirty="0" err="1">
                <a:solidFill>
                  <a:srgbClr val="800000"/>
                </a:solidFill>
                <a:latin typeface="Nikosh" panose="02000000000000000000" pitchFamily="2" charset="0"/>
                <a:cs typeface="Nikosh" panose="02000000000000000000" pitchFamily="2" charset="0"/>
              </a:rPr>
              <a:t>বাড়তি</a:t>
            </a:r>
            <a:r>
              <a:rPr lang="en-US" sz="4000" b="1" dirty="0">
                <a:solidFill>
                  <a:srgbClr val="800000"/>
                </a:solidFill>
                <a:latin typeface="Nikosh" panose="02000000000000000000" pitchFamily="2" charset="0"/>
                <a:cs typeface="Nikosh" panose="02000000000000000000" pitchFamily="2" charset="0"/>
              </a:rPr>
              <a:t>, </a:t>
            </a:r>
            <a:r>
              <a:rPr lang="as-IN" sz="4000" b="1" dirty="0">
                <a:solidFill>
                  <a:srgbClr val="800000"/>
                </a:solidFill>
                <a:latin typeface="Nikosh" panose="02000000000000000000" pitchFamily="2" charset="0"/>
                <a:cs typeface="Nikosh" panose="02000000000000000000" pitchFamily="2" charset="0"/>
              </a:rPr>
              <a:t>ব</a:t>
            </a:r>
            <a:r>
              <a:rPr lang="en-US" sz="4000" b="1" dirty="0" err="1">
                <a:solidFill>
                  <a:srgbClr val="800000"/>
                </a:solidFill>
                <a:latin typeface="Nikosh" panose="02000000000000000000" pitchFamily="2" charset="0"/>
                <a:cs typeface="Nikosh" panose="02000000000000000000" pitchFamily="2" charset="0"/>
              </a:rPr>
              <a:t>র্ধন</a:t>
            </a:r>
            <a:r>
              <a:rPr lang="en-US" sz="4000" b="1" dirty="0">
                <a:solidFill>
                  <a:srgbClr val="800000"/>
                </a:solidFill>
                <a:latin typeface="Nikosh" panose="02000000000000000000" pitchFamily="2" charset="0"/>
                <a:cs typeface="Nikosh" panose="02000000000000000000" pitchFamily="2" charset="0"/>
              </a:rPr>
              <a:t>……</a:t>
            </a:r>
          </a:p>
        </p:txBody>
      </p:sp>
      <p:sp>
        <p:nvSpPr>
          <p:cNvPr id="4" name="TextBox 3">
            <a:extLst>
              <a:ext uri="{FF2B5EF4-FFF2-40B4-BE49-F238E27FC236}">
                <a16:creationId xmlns:a16="http://schemas.microsoft.com/office/drawing/2014/main" id="{59832CAF-9B02-4D50-A113-905BFDBE16E5}"/>
              </a:ext>
            </a:extLst>
          </p:cNvPr>
          <p:cNvSpPr txBox="1"/>
          <p:nvPr/>
        </p:nvSpPr>
        <p:spPr>
          <a:xfrm>
            <a:off x="5173160" y="518632"/>
            <a:ext cx="2145793"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800" dirty="0">
                <a:solidFill>
                  <a:srgbClr val="800000"/>
                </a:solidFill>
                <a:latin typeface="Bodoni MT Black" panose="02070A03080606020203" pitchFamily="18" charset="0"/>
              </a:rPr>
              <a:t>Affix</a:t>
            </a:r>
          </a:p>
        </p:txBody>
      </p:sp>
      <p:sp>
        <p:nvSpPr>
          <p:cNvPr id="5" name="Date Placeholder 4">
            <a:extLst>
              <a:ext uri="{FF2B5EF4-FFF2-40B4-BE49-F238E27FC236}">
                <a16:creationId xmlns:a16="http://schemas.microsoft.com/office/drawing/2014/main" id="{F6384C92-64E9-4643-8B9E-155FD42D1D6C}"/>
              </a:ext>
            </a:extLst>
          </p:cNvPr>
          <p:cNvSpPr>
            <a:spLocks noGrp="1"/>
          </p:cNvSpPr>
          <p:nvPr>
            <p:ph type="dt" sz="half" idx="10"/>
          </p:nvPr>
        </p:nvSpPr>
        <p:spPr/>
        <p:txBody>
          <a:bodyPr/>
          <a:lstStyle/>
          <a:p>
            <a:fld id="{91DD05B2-996D-4C47-947D-E068F3D3540C}" type="datetime9">
              <a:rPr lang="en-US" smtClean="0"/>
              <a:t>03-Oct-20 08:15:09 PM</a:t>
            </a:fld>
            <a:endParaRPr lang="en-US"/>
          </a:p>
        </p:txBody>
      </p:sp>
      <p:sp>
        <p:nvSpPr>
          <p:cNvPr id="6" name="Footer Placeholder 5">
            <a:extLst>
              <a:ext uri="{FF2B5EF4-FFF2-40B4-BE49-F238E27FC236}">
                <a16:creationId xmlns:a16="http://schemas.microsoft.com/office/drawing/2014/main" id="{888B3D47-4608-4BBF-A2B5-1086538C6C1C}"/>
              </a:ext>
            </a:extLst>
          </p:cNvPr>
          <p:cNvSpPr>
            <a:spLocks noGrp="1"/>
          </p:cNvSpPr>
          <p:nvPr>
            <p:ph type="ftr" sz="quarter" idx="11"/>
          </p:nvPr>
        </p:nvSpPr>
        <p:spPr/>
        <p:txBody>
          <a:bodyPr/>
          <a:lstStyle/>
          <a:p>
            <a:r>
              <a:rPr lang="en-US"/>
              <a:t>Affix</a:t>
            </a:r>
          </a:p>
        </p:txBody>
      </p:sp>
      <p:sp>
        <p:nvSpPr>
          <p:cNvPr id="7" name="Slide Number Placeholder 6">
            <a:extLst>
              <a:ext uri="{FF2B5EF4-FFF2-40B4-BE49-F238E27FC236}">
                <a16:creationId xmlns:a16="http://schemas.microsoft.com/office/drawing/2014/main" id="{74B54280-C7FC-44E4-A328-56C84B14BAF0}"/>
              </a:ext>
            </a:extLst>
          </p:cNvPr>
          <p:cNvSpPr>
            <a:spLocks noGrp="1"/>
          </p:cNvSpPr>
          <p:nvPr>
            <p:ph type="sldNum" sz="quarter" idx="12"/>
          </p:nvPr>
        </p:nvSpPr>
        <p:spPr/>
        <p:txBody>
          <a:bodyPr/>
          <a:lstStyle/>
          <a:p>
            <a:fld id="{C7EEC9BA-7523-43B4-8C15-4EDE6B8D7F05}" type="slidenum">
              <a:rPr lang="en-US" smtClean="0"/>
              <a:t>7</a:t>
            </a:fld>
            <a:endParaRPr lang="en-US"/>
          </a:p>
        </p:txBody>
      </p:sp>
    </p:spTree>
    <p:extLst>
      <p:ext uri="{BB962C8B-B14F-4D97-AF65-F5344CB8AC3E}">
        <p14:creationId xmlns:p14="http://schemas.microsoft.com/office/powerpoint/2010/main" val="905246538"/>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891273-77D1-48E7-A7FA-6E452AB8B00A}"/>
              </a:ext>
            </a:extLst>
          </p:cNvPr>
          <p:cNvSpPr txBox="1"/>
          <p:nvPr/>
        </p:nvSpPr>
        <p:spPr>
          <a:xfrm flipH="1">
            <a:off x="1235619" y="560362"/>
            <a:ext cx="9891925" cy="144655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800" b="1" dirty="0">
                <a:solidFill>
                  <a:srgbClr val="800000"/>
                </a:solidFill>
                <a:latin typeface="Times New Roman" panose="02020603050405020304" pitchFamily="18" charset="0"/>
                <a:cs typeface="SutonnyOMJ" panose="01010600010101010101" pitchFamily="2" charset="0"/>
              </a:rPr>
              <a:t>Affix</a:t>
            </a:r>
            <a:r>
              <a:rPr lang="en-US" sz="4800" b="1" dirty="0">
                <a:solidFill>
                  <a:srgbClr val="800000"/>
                </a:solidFill>
                <a:latin typeface="SutonnyOMJ" panose="01010600010101010101" pitchFamily="2" charset="0"/>
                <a:cs typeface="SutonnyOMJ" panose="01010600010101010101" pitchFamily="2" charset="0"/>
              </a:rPr>
              <a:t> (</a:t>
            </a:r>
            <a:r>
              <a:rPr lang="en-US" sz="4800" b="1" dirty="0" err="1">
                <a:solidFill>
                  <a:srgbClr val="800000"/>
                </a:solidFill>
                <a:latin typeface="SutonnyOMJ" panose="01010600010101010101" pitchFamily="2" charset="0"/>
                <a:cs typeface="SutonnyOMJ" panose="01010600010101010101" pitchFamily="2" charset="0"/>
              </a:rPr>
              <a:t>উপযোজনা</a:t>
            </a:r>
            <a:r>
              <a:rPr lang="en-US" sz="4800" b="1" dirty="0">
                <a:solidFill>
                  <a:srgbClr val="800000"/>
                </a:solidFill>
                <a:latin typeface="SutonnyOMJ" panose="01010600010101010101" pitchFamily="2" charset="0"/>
                <a:cs typeface="SutonnyOMJ" panose="01010600010101010101" pitchFamily="2" charset="0"/>
              </a:rPr>
              <a:t>)</a:t>
            </a:r>
            <a:r>
              <a:rPr lang="bn-BD" sz="4800" b="1" dirty="0">
                <a:solidFill>
                  <a:srgbClr val="800000"/>
                </a:solidFill>
                <a:latin typeface="SutonnyOMJ" panose="01010600010101010101" pitchFamily="2" charset="0"/>
                <a:cs typeface="SutonnyOMJ" panose="01010600010101010101" pitchFamily="2" charset="0"/>
              </a:rPr>
              <a:t> দুই প্রকারঃ</a:t>
            </a:r>
          </a:p>
          <a:p>
            <a:pPr algn="ctr"/>
            <a:r>
              <a:rPr lang="bn-BD" sz="4000" b="1" dirty="0">
                <a:solidFill>
                  <a:srgbClr val="002060"/>
                </a:solidFill>
                <a:latin typeface="SutonnyOMJ" panose="01010600010101010101" pitchFamily="2" charset="0"/>
                <a:cs typeface="SutonnyOMJ" panose="01010600010101010101" pitchFamily="2" charset="0"/>
              </a:rPr>
              <a:t>1. </a:t>
            </a:r>
            <a:r>
              <a:rPr lang="bn-BD" sz="4000" b="1" dirty="0">
                <a:solidFill>
                  <a:srgbClr val="002060"/>
                </a:solidFill>
                <a:latin typeface="Times New Roman" panose="02020603050405020304" pitchFamily="18" charset="0"/>
                <a:cs typeface="SutonnyOMJ" panose="01010600010101010101" pitchFamily="2" charset="0"/>
              </a:rPr>
              <a:t>Prefix</a:t>
            </a:r>
            <a:r>
              <a:rPr lang="en-US" sz="4000" b="1" dirty="0">
                <a:solidFill>
                  <a:srgbClr val="002060"/>
                </a:solidFill>
                <a:latin typeface="SutonnyOMJ" panose="01010600010101010101" pitchFamily="2" charset="0"/>
                <a:cs typeface="SutonnyOMJ" panose="01010600010101010101" pitchFamily="2" charset="0"/>
              </a:rPr>
              <a:t> (</a:t>
            </a:r>
            <a:r>
              <a:rPr lang="as-IN" sz="4000" b="1" dirty="0">
                <a:solidFill>
                  <a:srgbClr val="002060"/>
                </a:solidFill>
                <a:latin typeface="SutonnyOMJ" panose="01010600010101010101" pitchFamily="2" charset="0"/>
                <a:cs typeface="SutonnyOMJ" panose="01010600010101010101" pitchFamily="2" charset="0"/>
              </a:rPr>
              <a:t>উ</a:t>
            </a:r>
            <a:r>
              <a:rPr lang="en-US" sz="4000" b="1" dirty="0" err="1">
                <a:solidFill>
                  <a:srgbClr val="002060"/>
                </a:solidFill>
                <a:latin typeface="SutonnyOMJ" panose="01010600010101010101" pitchFamily="2" charset="0"/>
                <a:cs typeface="SutonnyOMJ" panose="01010600010101010101" pitchFamily="2" charset="0"/>
              </a:rPr>
              <a:t>পসর্গ</a:t>
            </a:r>
            <a:r>
              <a:rPr lang="en-US" sz="4000" b="1" dirty="0">
                <a:solidFill>
                  <a:srgbClr val="002060"/>
                </a:solidFill>
                <a:latin typeface="SutonnyOMJ" panose="01010600010101010101" pitchFamily="2" charset="0"/>
                <a:cs typeface="SutonnyOMJ" panose="01010600010101010101" pitchFamily="2" charset="0"/>
              </a:rPr>
              <a:t>)</a:t>
            </a:r>
            <a:r>
              <a:rPr lang="bn-BD" sz="4000" b="1" dirty="0">
                <a:solidFill>
                  <a:srgbClr val="002060"/>
                </a:solidFill>
                <a:latin typeface="SutonnyOMJ" panose="01010600010101010101" pitchFamily="2" charset="0"/>
                <a:cs typeface="SutonnyOMJ" panose="01010600010101010101" pitchFamily="2" charset="0"/>
              </a:rPr>
              <a:t> </a:t>
            </a:r>
            <a:r>
              <a:rPr lang="en-US" sz="4000" b="1" dirty="0">
                <a:solidFill>
                  <a:srgbClr val="002060"/>
                </a:solidFill>
                <a:latin typeface="SutonnyOMJ" panose="01010600010101010101" pitchFamily="2" charset="0"/>
                <a:cs typeface="SutonnyOMJ" panose="01010600010101010101" pitchFamily="2" charset="0"/>
              </a:rPr>
              <a:t>            </a:t>
            </a:r>
            <a:r>
              <a:rPr lang="bn-BD" sz="4000" b="1" dirty="0">
                <a:solidFill>
                  <a:srgbClr val="002060"/>
                </a:solidFill>
                <a:latin typeface="SutonnyOMJ" panose="01010600010101010101" pitchFamily="2" charset="0"/>
                <a:cs typeface="SutonnyOMJ" panose="01010600010101010101" pitchFamily="2" charset="0"/>
              </a:rPr>
              <a:t>2. </a:t>
            </a:r>
            <a:r>
              <a:rPr lang="bn-BD" sz="4000" b="1" dirty="0">
                <a:solidFill>
                  <a:srgbClr val="002060"/>
                </a:solidFill>
                <a:latin typeface="Times New Roman" panose="02020603050405020304" pitchFamily="18" charset="0"/>
                <a:cs typeface="SutonnyOMJ" panose="01010600010101010101" pitchFamily="2" charset="0"/>
              </a:rPr>
              <a:t>Suffix</a:t>
            </a:r>
            <a:r>
              <a:rPr lang="bn-BD" sz="4000" b="1" dirty="0">
                <a:solidFill>
                  <a:srgbClr val="002060"/>
                </a:solidFill>
                <a:latin typeface="SutonnyOMJ" panose="01010600010101010101" pitchFamily="2" charset="0"/>
                <a:cs typeface="SutonnyOMJ" panose="01010600010101010101" pitchFamily="2" charset="0"/>
              </a:rPr>
              <a:t> (</a:t>
            </a:r>
            <a:r>
              <a:rPr lang="en-US" sz="4000" b="1" dirty="0" err="1">
                <a:solidFill>
                  <a:srgbClr val="002060"/>
                </a:solidFill>
                <a:latin typeface="SutonnyOMJ" panose="01010600010101010101" pitchFamily="2" charset="0"/>
                <a:cs typeface="SutonnyOMJ" panose="01010600010101010101" pitchFamily="2" charset="0"/>
              </a:rPr>
              <a:t>প্রত্যয়</a:t>
            </a:r>
            <a:r>
              <a:rPr lang="en-US" sz="4000" b="1" dirty="0">
                <a:solidFill>
                  <a:schemeClr val="tx1">
                    <a:lumMod val="95000"/>
                    <a:lumOff val="5000"/>
                  </a:schemeClr>
                </a:solidFill>
                <a:latin typeface="SutonnyOMJ" panose="01010600010101010101" pitchFamily="2" charset="0"/>
                <a:cs typeface="SutonnyOMJ" panose="01010600010101010101" pitchFamily="2" charset="0"/>
              </a:rPr>
              <a:t>)</a:t>
            </a:r>
            <a:r>
              <a:rPr lang="bn-BD" sz="4000" b="1" dirty="0">
                <a:solidFill>
                  <a:schemeClr val="tx1">
                    <a:lumMod val="95000"/>
                    <a:lumOff val="5000"/>
                  </a:schemeClr>
                </a:solidFill>
                <a:latin typeface="Nikosh" panose="02000000000000000000" pitchFamily="2" charset="0"/>
                <a:cs typeface="Nikosh" panose="02000000000000000000" pitchFamily="2" charset="0"/>
              </a:rPr>
              <a:t> </a:t>
            </a:r>
            <a:endParaRPr lang="en-US" sz="4000" b="1" dirty="0">
              <a:solidFill>
                <a:schemeClr val="tx1">
                  <a:lumMod val="95000"/>
                  <a:lumOff val="5000"/>
                </a:schemeClr>
              </a:solidFill>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id="{28A72DB1-DF72-4722-AB1F-E9FF9E7E5F55}"/>
              </a:ext>
            </a:extLst>
          </p:cNvPr>
          <p:cNvSpPr txBox="1"/>
          <p:nvPr/>
        </p:nvSpPr>
        <p:spPr>
          <a:xfrm flipH="1">
            <a:off x="1939003" y="2232066"/>
            <a:ext cx="8231937"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buFontTx/>
              <a:buAutoNum type="arabicPeriod"/>
            </a:pPr>
            <a:r>
              <a:rPr lang="bn-BD" sz="3200" b="1" dirty="0">
                <a:solidFill>
                  <a:schemeClr val="tx1">
                    <a:lumMod val="95000"/>
                    <a:lumOff val="5000"/>
                  </a:schemeClr>
                </a:solidFill>
                <a:latin typeface="Times New Roman" panose="02020603050405020304" pitchFamily="18" charset="0"/>
                <a:cs typeface="SutonnyOMJ" panose="01010600010101010101" pitchFamily="2" charset="0"/>
              </a:rPr>
              <a:t>pre</a:t>
            </a:r>
            <a:r>
              <a:rPr lang="en-US" sz="3200" b="1" dirty="0">
                <a:solidFill>
                  <a:schemeClr val="tx1">
                    <a:lumMod val="95000"/>
                    <a:lumOff val="5000"/>
                  </a:schemeClr>
                </a:solidFill>
                <a:latin typeface="SutonnyOMJ" panose="01010600010101010101" pitchFamily="2" charset="0"/>
                <a:cs typeface="SutonnyOMJ" panose="01010600010101010101" pitchFamily="2" charset="0"/>
              </a:rPr>
              <a:t> (</a:t>
            </a:r>
            <a:r>
              <a:rPr lang="en-US" sz="3200" b="1" dirty="0" err="1">
                <a:solidFill>
                  <a:schemeClr val="tx1">
                    <a:lumMod val="95000"/>
                    <a:lumOff val="5000"/>
                  </a:schemeClr>
                </a:solidFill>
                <a:latin typeface="SutonnyOMJ" panose="01010600010101010101" pitchFamily="2" charset="0"/>
                <a:cs typeface="SutonnyOMJ" panose="01010600010101010101" pitchFamily="2" charset="0"/>
              </a:rPr>
              <a:t>পূর্বে</a:t>
            </a:r>
            <a:r>
              <a:rPr lang="en-US" sz="3200" b="1" dirty="0">
                <a:solidFill>
                  <a:schemeClr val="tx1">
                    <a:lumMod val="95000"/>
                    <a:lumOff val="5000"/>
                  </a:schemeClr>
                </a:solidFill>
                <a:latin typeface="SutonnyOMJ" panose="01010600010101010101" pitchFamily="2" charset="0"/>
                <a:cs typeface="SutonnyOMJ" panose="01010600010101010101" pitchFamily="2" charset="0"/>
              </a:rPr>
              <a:t>)</a:t>
            </a:r>
            <a:r>
              <a:rPr lang="bn-BD" sz="3200" b="1" dirty="0">
                <a:solidFill>
                  <a:schemeClr val="tx1">
                    <a:lumMod val="95000"/>
                    <a:lumOff val="5000"/>
                  </a:schemeClr>
                </a:solidFill>
                <a:latin typeface="SutonnyOMJ" panose="01010600010101010101" pitchFamily="2" charset="0"/>
                <a:cs typeface="SutonnyOMJ" panose="01010600010101010101" pitchFamily="2" charset="0"/>
              </a:rPr>
              <a:t> +</a:t>
            </a:r>
            <a:r>
              <a:rPr lang="bn-BD" sz="3200" b="1" dirty="0">
                <a:solidFill>
                  <a:schemeClr val="tx1">
                    <a:lumMod val="95000"/>
                    <a:lumOff val="5000"/>
                  </a:schemeClr>
                </a:solidFill>
                <a:latin typeface="Times New Roman" panose="02020603050405020304" pitchFamily="18" charset="0"/>
                <a:cs typeface="SutonnyOMJ" panose="01010600010101010101" pitchFamily="2" charset="0"/>
              </a:rPr>
              <a:t>fix</a:t>
            </a:r>
            <a:r>
              <a:rPr lang="en-US" sz="3200" b="1" dirty="0">
                <a:solidFill>
                  <a:schemeClr val="tx1">
                    <a:lumMod val="95000"/>
                    <a:lumOff val="5000"/>
                  </a:schemeClr>
                </a:solidFill>
                <a:latin typeface="SutonnyOMJ" panose="01010600010101010101" pitchFamily="2" charset="0"/>
                <a:cs typeface="SutonnyOMJ" panose="01010600010101010101" pitchFamily="2" charset="0"/>
              </a:rPr>
              <a:t> (</a:t>
            </a:r>
            <a:r>
              <a:rPr lang="en-US" sz="3200" b="1" dirty="0" err="1">
                <a:solidFill>
                  <a:schemeClr val="tx1">
                    <a:lumMod val="95000"/>
                    <a:lumOff val="5000"/>
                  </a:schemeClr>
                </a:solidFill>
                <a:latin typeface="SutonnyOMJ" panose="01010600010101010101" pitchFamily="2" charset="0"/>
                <a:cs typeface="SutonnyOMJ" panose="01010600010101010101" pitchFamily="2" charset="0"/>
              </a:rPr>
              <a:t>অবস্থান</a:t>
            </a:r>
            <a:r>
              <a:rPr lang="en-US" sz="3200" b="1" dirty="0">
                <a:solidFill>
                  <a:schemeClr val="tx1">
                    <a:lumMod val="95000"/>
                    <a:lumOff val="5000"/>
                  </a:schemeClr>
                </a:solidFill>
                <a:latin typeface="SutonnyOMJ" panose="01010600010101010101" pitchFamily="2" charset="0"/>
                <a:cs typeface="SutonnyOMJ" panose="01010600010101010101" pitchFamily="2" charset="0"/>
              </a:rPr>
              <a:t>) = </a:t>
            </a:r>
            <a:r>
              <a:rPr lang="bn-BD" sz="3200" b="1" dirty="0">
                <a:solidFill>
                  <a:schemeClr val="tx1">
                    <a:lumMod val="95000"/>
                    <a:lumOff val="5000"/>
                  </a:schemeClr>
                </a:solidFill>
                <a:latin typeface="Times New Roman" panose="02020603050405020304" pitchFamily="18" charset="0"/>
                <a:cs typeface="SutonnyOMJ" panose="01010600010101010101" pitchFamily="2" charset="0"/>
              </a:rPr>
              <a:t>Prefix</a:t>
            </a:r>
            <a:r>
              <a:rPr lang="en-US" sz="3200" b="1" dirty="0">
                <a:solidFill>
                  <a:schemeClr val="tx1">
                    <a:lumMod val="95000"/>
                    <a:lumOff val="5000"/>
                  </a:schemeClr>
                </a:solidFill>
                <a:latin typeface="SutonnyOMJ" panose="01010600010101010101" pitchFamily="2" charset="0"/>
                <a:cs typeface="SutonnyOMJ" panose="01010600010101010101" pitchFamily="2" charset="0"/>
              </a:rPr>
              <a:t> (</a:t>
            </a:r>
            <a:r>
              <a:rPr lang="as-IN" sz="3200" b="1" dirty="0">
                <a:solidFill>
                  <a:schemeClr val="tx1">
                    <a:lumMod val="95000"/>
                    <a:lumOff val="5000"/>
                  </a:schemeClr>
                </a:solidFill>
                <a:latin typeface="SutonnyOMJ" panose="01010600010101010101" pitchFamily="2" charset="0"/>
                <a:cs typeface="SutonnyOMJ" panose="01010600010101010101" pitchFamily="2" charset="0"/>
              </a:rPr>
              <a:t>উ</a:t>
            </a:r>
            <a:r>
              <a:rPr lang="en-US" sz="3200" b="1" dirty="0" err="1">
                <a:solidFill>
                  <a:schemeClr val="tx1">
                    <a:lumMod val="95000"/>
                    <a:lumOff val="5000"/>
                  </a:schemeClr>
                </a:solidFill>
                <a:latin typeface="SutonnyOMJ" panose="01010600010101010101" pitchFamily="2" charset="0"/>
                <a:cs typeface="SutonnyOMJ" panose="01010600010101010101" pitchFamily="2" charset="0"/>
              </a:rPr>
              <a:t>পসর্গ</a:t>
            </a:r>
            <a:r>
              <a:rPr lang="en-US" sz="3200" b="1" dirty="0">
                <a:solidFill>
                  <a:schemeClr val="tx1">
                    <a:lumMod val="95000"/>
                    <a:lumOff val="5000"/>
                  </a:schemeClr>
                </a:solidFill>
                <a:latin typeface="SutonnyOMJ" panose="01010600010101010101" pitchFamily="2" charset="0"/>
                <a:cs typeface="SutonnyOMJ" panose="01010600010101010101" pitchFamily="2" charset="0"/>
              </a:rPr>
              <a:t>)</a:t>
            </a:r>
          </a:p>
          <a:p>
            <a:pPr marL="514350" indent="-514350">
              <a:buAutoNum type="arabicPeriod"/>
            </a:pP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suf</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SutonnyOMJ" panose="01010600010101010101" pitchFamily="2" charset="0"/>
                <a:cs typeface="SutonnyOMJ" panose="01010600010101010101" pitchFamily="2" charset="0"/>
              </a:rPr>
              <a:t>(প</a:t>
            </a:r>
            <a:r>
              <a:rPr lang="as-IN" sz="3200" b="1" dirty="0">
                <a:solidFill>
                  <a:schemeClr val="tx1">
                    <a:lumMod val="95000"/>
                    <a:lumOff val="5000"/>
                  </a:schemeClr>
                </a:solidFill>
                <a:latin typeface="SutonnyOMJ" panose="01010600010101010101" pitchFamily="2" charset="0"/>
                <a:cs typeface="SutonnyOMJ" panose="01010600010101010101" pitchFamily="2" charset="0"/>
              </a:rPr>
              <a:t>র</a:t>
            </a:r>
            <a:r>
              <a:rPr lang="en-US" sz="3200" b="1" dirty="0">
                <a:solidFill>
                  <a:schemeClr val="tx1">
                    <a:lumMod val="95000"/>
                    <a:lumOff val="5000"/>
                  </a:schemeClr>
                </a:solidFill>
                <a:latin typeface="SutonnyOMJ" panose="01010600010101010101" pitchFamily="2" charset="0"/>
                <a:cs typeface="SutonnyOMJ" panose="01010600010101010101" pitchFamily="2" charset="0"/>
              </a:rPr>
              <a:t>ে)</a:t>
            </a:r>
            <a:r>
              <a:rPr lang="bn-BD" sz="3200" b="1" dirty="0">
                <a:solidFill>
                  <a:schemeClr val="tx1">
                    <a:lumMod val="95000"/>
                    <a:lumOff val="5000"/>
                  </a:schemeClr>
                </a:solidFill>
                <a:latin typeface="SutonnyOMJ" panose="01010600010101010101" pitchFamily="2" charset="0"/>
                <a:cs typeface="SutonnyOMJ" panose="01010600010101010101" pitchFamily="2" charset="0"/>
              </a:rPr>
              <a:t> +</a:t>
            </a:r>
            <a:r>
              <a:rPr lang="bn-BD" sz="3200" b="1" dirty="0">
                <a:solidFill>
                  <a:schemeClr val="tx1">
                    <a:lumMod val="95000"/>
                    <a:lumOff val="5000"/>
                  </a:schemeClr>
                </a:solidFill>
                <a:latin typeface="Times New Roman" panose="02020603050405020304" pitchFamily="18" charset="0"/>
                <a:cs typeface="SutonnyOMJ" panose="01010600010101010101" pitchFamily="2" charset="0"/>
              </a:rPr>
              <a:t>fix</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a:solidFill>
                  <a:schemeClr val="tx1">
                    <a:lumMod val="95000"/>
                    <a:lumOff val="5000"/>
                  </a:schemeClr>
                </a:solidFill>
                <a:latin typeface="SutonnyOMJ" panose="01010600010101010101" pitchFamily="2" charset="0"/>
                <a:cs typeface="SutonnyOMJ" panose="01010600010101010101" pitchFamily="2" charset="0"/>
              </a:rPr>
              <a:t>(</a:t>
            </a:r>
            <a:r>
              <a:rPr lang="en-US" sz="3200" b="1" dirty="0" err="1">
                <a:solidFill>
                  <a:schemeClr val="tx1">
                    <a:lumMod val="95000"/>
                    <a:lumOff val="5000"/>
                  </a:schemeClr>
                </a:solidFill>
                <a:latin typeface="SutonnyOMJ" panose="01010600010101010101" pitchFamily="2" charset="0"/>
                <a:cs typeface="SutonnyOMJ" panose="01010600010101010101" pitchFamily="2" charset="0"/>
              </a:rPr>
              <a:t>অবস্থান</a:t>
            </a:r>
            <a:r>
              <a:rPr lang="en-US" sz="3200" b="1" dirty="0">
                <a:solidFill>
                  <a:schemeClr val="tx1">
                    <a:lumMod val="95000"/>
                    <a:lumOff val="5000"/>
                  </a:schemeClr>
                </a:solidFill>
                <a:latin typeface="SutonnyOMJ" panose="01010600010101010101" pitchFamily="2" charset="0"/>
                <a:cs typeface="SutonnyOMJ" panose="01010600010101010101" pitchFamily="2" charset="0"/>
              </a:rPr>
              <a:t>) = </a:t>
            </a:r>
            <a:r>
              <a:rPr lang="bn-BD" sz="3200" b="1" dirty="0">
                <a:solidFill>
                  <a:schemeClr val="tx1">
                    <a:lumMod val="95000"/>
                    <a:lumOff val="5000"/>
                  </a:schemeClr>
                </a:solidFill>
                <a:latin typeface="Times New Roman" panose="02020603050405020304" pitchFamily="18" charset="0"/>
                <a:cs typeface="SutonnyOMJ" panose="01010600010101010101" pitchFamily="2" charset="0"/>
              </a:rPr>
              <a:t>Suffix </a:t>
            </a:r>
            <a:r>
              <a:rPr lang="bn-BD" sz="3200" b="1" dirty="0">
                <a:solidFill>
                  <a:schemeClr val="tx1">
                    <a:lumMod val="95000"/>
                    <a:lumOff val="5000"/>
                  </a:schemeClr>
                </a:solidFill>
                <a:latin typeface="SutonnyOMJ" panose="01010600010101010101" pitchFamily="2" charset="0"/>
                <a:cs typeface="SutonnyOMJ" panose="01010600010101010101" pitchFamily="2" charset="0"/>
              </a:rPr>
              <a:t>(</a:t>
            </a:r>
            <a:r>
              <a:rPr lang="en-US" sz="3200" b="1" dirty="0" err="1">
                <a:solidFill>
                  <a:schemeClr val="tx1">
                    <a:lumMod val="95000"/>
                    <a:lumOff val="5000"/>
                  </a:schemeClr>
                </a:solidFill>
                <a:latin typeface="SutonnyOMJ" panose="01010600010101010101" pitchFamily="2" charset="0"/>
                <a:cs typeface="SutonnyOMJ" panose="01010600010101010101" pitchFamily="2" charset="0"/>
              </a:rPr>
              <a:t>প্রত্যয়</a:t>
            </a:r>
            <a:r>
              <a:rPr lang="en-US" sz="3200" b="1" dirty="0">
                <a:solidFill>
                  <a:schemeClr val="tx1">
                    <a:lumMod val="95000"/>
                    <a:lumOff val="5000"/>
                  </a:schemeClr>
                </a:solidFill>
                <a:latin typeface="SutonnyOMJ" panose="01010600010101010101" pitchFamily="2" charset="0"/>
                <a:cs typeface="SutonnyOMJ" panose="01010600010101010101" pitchFamily="2" charset="0"/>
              </a:rPr>
              <a:t>)</a:t>
            </a:r>
          </a:p>
        </p:txBody>
      </p:sp>
      <p:sp>
        <p:nvSpPr>
          <p:cNvPr id="4" name="Speech Bubble: Oval 3">
            <a:extLst>
              <a:ext uri="{FF2B5EF4-FFF2-40B4-BE49-F238E27FC236}">
                <a16:creationId xmlns:a16="http://schemas.microsoft.com/office/drawing/2014/main" id="{05533F37-D37E-4307-81C4-996152DC777D}"/>
              </a:ext>
            </a:extLst>
          </p:cNvPr>
          <p:cNvSpPr/>
          <p:nvPr/>
        </p:nvSpPr>
        <p:spPr>
          <a:xfrm>
            <a:off x="182880" y="3685735"/>
            <a:ext cx="2743200" cy="759656"/>
          </a:xfrm>
          <a:prstGeom prst="wedgeEllipseCallout">
            <a:avLst>
              <a:gd name="adj1" fmla="val 53609"/>
              <a:gd name="adj2" fmla="val 65240"/>
            </a:avLst>
          </a:prstGeom>
          <a:solidFill>
            <a:srgbClr val="1D077D"/>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Elephant" panose="02020904090505020303" pitchFamily="18" charset="0"/>
              </a:rPr>
              <a:t>Example</a:t>
            </a:r>
          </a:p>
        </p:txBody>
      </p:sp>
      <p:sp>
        <p:nvSpPr>
          <p:cNvPr id="5" name="TextBox 4">
            <a:extLst>
              <a:ext uri="{FF2B5EF4-FFF2-40B4-BE49-F238E27FC236}">
                <a16:creationId xmlns:a16="http://schemas.microsoft.com/office/drawing/2014/main" id="{E4699AF0-BF71-4C90-ABAA-87B5E4C73224}"/>
              </a:ext>
            </a:extLst>
          </p:cNvPr>
          <p:cNvSpPr txBox="1"/>
          <p:nvPr/>
        </p:nvSpPr>
        <p:spPr>
          <a:xfrm flipH="1">
            <a:off x="2077336" y="4916646"/>
            <a:ext cx="8231937"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14350" indent="-514350">
              <a:buFontTx/>
              <a:buAutoNum type="arabicPeriod"/>
            </a:pPr>
            <a:r>
              <a:rPr lang="en-US" sz="3200" b="1" dirty="0">
                <a:solidFill>
                  <a:srgbClr val="7030A0"/>
                </a:solidFill>
                <a:latin typeface="Times New Roman" panose="02020603050405020304" pitchFamily="18" charset="0"/>
                <a:cs typeface="Times New Roman" panose="02020603050405020304" pitchFamily="18" charset="0"/>
              </a:rPr>
              <a:t>I </a:t>
            </a:r>
            <a:r>
              <a:rPr lang="en-US" sz="3200" b="1" dirty="0">
                <a:solidFill>
                  <a:srgbClr val="FF0000"/>
                </a:solidFill>
                <a:latin typeface="Times New Roman" panose="02020603050405020304" pitchFamily="18" charset="0"/>
                <a:cs typeface="Times New Roman" panose="02020603050405020304" pitchFamily="18" charset="0"/>
              </a:rPr>
              <a:t>dis</a:t>
            </a:r>
            <a:r>
              <a:rPr lang="en-US" sz="3200" b="1" dirty="0">
                <a:solidFill>
                  <a:srgbClr val="800000"/>
                </a:solidFill>
                <a:latin typeface="Times New Roman" panose="02020603050405020304" pitchFamily="18" charset="0"/>
                <a:cs typeface="Times New Roman" panose="02020603050405020304" pitchFamily="18" charset="0"/>
              </a:rPr>
              <a:t>like</a:t>
            </a:r>
            <a:r>
              <a:rPr lang="en-US" sz="3200" b="1" dirty="0">
                <a:solidFill>
                  <a:srgbClr val="7030A0"/>
                </a:solidFill>
                <a:latin typeface="Times New Roman" panose="02020603050405020304" pitchFamily="18" charset="0"/>
                <a:cs typeface="Times New Roman" panose="02020603050405020304" pitchFamily="18" charset="0"/>
              </a:rPr>
              <a:t> his manner.</a:t>
            </a:r>
          </a:p>
          <a:p>
            <a:pPr marL="514350" indent="-514350">
              <a:buAutoNum type="arabicPeriod"/>
            </a:pPr>
            <a:r>
              <a:rPr lang="en-US" sz="3200" b="1" dirty="0" err="1">
                <a:solidFill>
                  <a:srgbClr val="7030A0"/>
                </a:solidFill>
                <a:latin typeface="Times New Roman" panose="02020603050405020304" pitchFamily="18" charset="0"/>
                <a:cs typeface="Times New Roman" panose="02020603050405020304" pitchFamily="18" charset="0"/>
              </a:rPr>
              <a:t>Charu</a:t>
            </a:r>
            <a:r>
              <a:rPr lang="en-US" sz="3200" b="1" dirty="0">
                <a:solidFill>
                  <a:srgbClr val="7030A0"/>
                </a:solidFill>
                <a:latin typeface="Times New Roman" panose="02020603050405020304" pitchFamily="18" charset="0"/>
                <a:cs typeface="Times New Roman" panose="02020603050405020304" pitchFamily="18" charset="0"/>
              </a:rPr>
              <a:t> is my </a:t>
            </a:r>
            <a:r>
              <a:rPr lang="en-US" sz="3200" b="1" dirty="0">
                <a:solidFill>
                  <a:srgbClr val="800000"/>
                </a:solidFill>
                <a:latin typeface="Times New Roman" panose="02020603050405020304" pitchFamily="18" charset="0"/>
                <a:cs typeface="Times New Roman" panose="02020603050405020304" pitchFamily="18" charset="0"/>
              </a:rPr>
              <a:t>faith</a:t>
            </a:r>
            <a:r>
              <a:rPr lang="en-US" sz="3200" b="1" dirty="0">
                <a:solidFill>
                  <a:srgbClr val="FF0000"/>
                </a:solidFill>
                <a:latin typeface="Times New Roman" panose="02020603050405020304" pitchFamily="18" charset="0"/>
                <a:cs typeface="Times New Roman" panose="02020603050405020304" pitchFamily="18" charset="0"/>
              </a:rPr>
              <a:t>ful</a:t>
            </a:r>
            <a:r>
              <a:rPr lang="en-US" sz="3200" b="1" dirty="0">
                <a:solidFill>
                  <a:srgbClr val="7030A0"/>
                </a:solidFill>
                <a:latin typeface="Times New Roman" panose="02020603050405020304" pitchFamily="18" charset="0"/>
                <a:cs typeface="Times New Roman" panose="02020603050405020304" pitchFamily="18" charset="0"/>
              </a:rPr>
              <a:t> friend.</a:t>
            </a:r>
          </a:p>
        </p:txBody>
      </p:sp>
      <p:sp>
        <p:nvSpPr>
          <p:cNvPr id="6" name="Date Placeholder 5">
            <a:extLst>
              <a:ext uri="{FF2B5EF4-FFF2-40B4-BE49-F238E27FC236}">
                <a16:creationId xmlns:a16="http://schemas.microsoft.com/office/drawing/2014/main" id="{AA19FA09-55BE-45C6-A742-ECBCAFCC9BC9}"/>
              </a:ext>
            </a:extLst>
          </p:cNvPr>
          <p:cNvSpPr>
            <a:spLocks noGrp="1"/>
          </p:cNvSpPr>
          <p:nvPr>
            <p:ph type="dt" sz="half" idx="10"/>
          </p:nvPr>
        </p:nvSpPr>
        <p:spPr/>
        <p:txBody>
          <a:bodyPr/>
          <a:lstStyle/>
          <a:p>
            <a:fld id="{EB2A3197-B9A7-44C0-87F0-A347A9851EA3}" type="datetime9">
              <a:rPr lang="en-US" smtClean="0"/>
              <a:t>03-Oct-20 08:15:09 PM</a:t>
            </a:fld>
            <a:endParaRPr lang="en-US"/>
          </a:p>
        </p:txBody>
      </p:sp>
      <p:sp>
        <p:nvSpPr>
          <p:cNvPr id="7" name="Footer Placeholder 6">
            <a:extLst>
              <a:ext uri="{FF2B5EF4-FFF2-40B4-BE49-F238E27FC236}">
                <a16:creationId xmlns:a16="http://schemas.microsoft.com/office/drawing/2014/main" id="{3EF79ABC-C8DD-40FF-9131-E4B25953217A}"/>
              </a:ext>
            </a:extLst>
          </p:cNvPr>
          <p:cNvSpPr>
            <a:spLocks noGrp="1"/>
          </p:cNvSpPr>
          <p:nvPr>
            <p:ph type="ftr" sz="quarter" idx="11"/>
          </p:nvPr>
        </p:nvSpPr>
        <p:spPr/>
        <p:txBody>
          <a:bodyPr/>
          <a:lstStyle/>
          <a:p>
            <a:r>
              <a:rPr lang="en-US"/>
              <a:t>Affix</a:t>
            </a:r>
          </a:p>
        </p:txBody>
      </p:sp>
      <p:sp>
        <p:nvSpPr>
          <p:cNvPr id="8" name="Slide Number Placeholder 7">
            <a:extLst>
              <a:ext uri="{FF2B5EF4-FFF2-40B4-BE49-F238E27FC236}">
                <a16:creationId xmlns:a16="http://schemas.microsoft.com/office/drawing/2014/main" id="{F6D01A60-B40D-46C1-9B7D-3198068CD448}"/>
              </a:ext>
            </a:extLst>
          </p:cNvPr>
          <p:cNvSpPr>
            <a:spLocks noGrp="1"/>
          </p:cNvSpPr>
          <p:nvPr>
            <p:ph type="sldNum" sz="quarter" idx="12"/>
          </p:nvPr>
        </p:nvSpPr>
        <p:spPr/>
        <p:txBody>
          <a:bodyPr/>
          <a:lstStyle/>
          <a:p>
            <a:fld id="{C7EEC9BA-7523-43B4-8C15-4EDE6B8D7F05}" type="slidenum">
              <a:rPr lang="en-US" smtClean="0"/>
              <a:t>8</a:t>
            </a:fld>
            <a:endParaRPr lang="en-US"/>
          </a:p>
        </p:txBody>
      </p:sp>
    </p:spTree>
    <p:extLst>
      <p:ext uri="{BB962C8B-B14F-4D97-AF65-F5344CB8AC3E}">
        <p14:creationId xmlns:p14="http://schemas.microsoft.com/office/powerpoint/2010/main" val="18998609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0F246C-53EF-4BB2-AFCA-53F956A91349}"/>
              </a:ext>
            </a:extLst>
          </p:cNvPr>
          <p:cNvSpPr txBox="1"/>
          <p:nvPr/>
        </p:nvSpPr>
        <p:spPr>
          <a:xfrm flipH="1">
            <a:off x="897993" y="1111810"/>
            <a:ext cx="10764124" cy="4031873"/>
          </a:xfrm>
          <a:prstGeom prst="rect">
            <a:avLst/>
          </a:prstGeom>
          <a:solidFill>
            <a:schemeClr val="accent5">
              <a:lumMod val="20000"/>
              <a:lumOff val="80000"/>
            </a:schemeClr>
          </a:solidFill>
          <a:ln w="76200">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4800" b="1" i="1" dirty="0">
                <a:solidFill>
                  <a:srgbClr val="800000"/>
                </a:solidFill>
                <a:latin typeface="Times New Roman" panose="02020603050405020304" pitchFamily="18" charset="0"/>
                <a:cs typeface="Times New Roman" panose="02020603050405020304" pitchFamily="18" charset="0"/>
              </a:rPr>
              <a:t>Note:</a:t>
            </a:r>
          </a:p>
          <a:p>
            <a:pPr algn="just"/>
            <a:r>
              <a:rPr lang="en-US" sz="4000" b="1" dirty="0">
                <a:solidFill>
                  <a:srgbClr val="800000"/>
                </a:solidFill>
                <a:latin typeface="Nikosh" panose="02000000000000000000" pitchFamily="2" charset="0"/>
                <a:cs typeface="Nikosh" panose="02000000000000000000" pitchFamily="2" charset="0"/>
              </a:rPr>
              <a:t> </a:t>
            </a:r>
            <a:r>
              <a:rPr lang="as-IN" sz="4000" b="1" dirty="0">
                <a:solidFill>
                  <a:srgbClr val="800000"/>
                </a:solidFill>
                <a:latin typeface="SutonnySushreeOMJ" panose="00000400000000000000" pitchFamily="2" charset="0"/>
                <a:cs typeface="SutonnySushreeOMJ" panose="00000400000000000000" pitchFamily="2" charset="0"/>
              </a:rPr>
              <a:t>ই</a:t>
            </a:r>
            <a:r>
              <a:rPr lang="en-US" sz="4000" b="1" dirty="0" err="1">
                <a:solidFill>
                  <a:srgbClr val="800000"/>
                </a:solidFill>
                <a:latin typeface="SutonnySushreeOMJ" panose="00000400000000000000" pitchFamily="2" charset="0"/>
                <a:cs typeface="SutonnySushreeOMJ" panose="00000400000000000000" pitchFamily="2" charset="0"/>
              </a:rPr>
              <a:t>ংরে</a:t>
            </a:r>
            <a:r>
              <a:rPr lang="as-IN" sz="4000" b="1" dirty="0">
                <a:solidFill>
                  <a:srgbClr val="800000"/>
                </a:solidFill>
                <a:latin typeface="SutonnySushreeOMJ" panose="00000400000000000000" pitchFamily="2" charset="0"/>
                <a:cs typeface="SutonnySushreeOMJ" panose="00000400000000000000" pitchFamily="2" charset="0"/>
              </a:rPr>
              <a:t>জ</a:t>
            </a:r>
            <a:r>
              <a:rPr lang="en-US" sz="4000" b="1" dirty="0">
                <a:solidFill>
                  <a:srgbClr val="800000"/>
                </a:solidFill>
                <a:latin typeface="SutonnySushreeOMJ" panose="00000400000000000000" pitchFamily="2" charset="0"/>
                <a:cs typeface="SutonnySushreeOMJ" panose="00000400000000000000" pitchFamily="2" charset="0"/>
              </a:rPr>
              <a:t>ি </a:t>
            </a:r>
            <a:r>
              <a:rPr lang="en-US" sz="4000" b="1" dirty="0" err="1">
                <a:solidFill>
                  <a:srgbClr val="800000"/>
                </a:solidFill>
                <a:latin typeface="SutonnySushreeOMJ" panose="00000400000000000000" pitchFamily="2" charset="0"/>
                <a:cs typeface="SutonnySushreeOMJ" panose="00000400000000000000" pitchFamily="2" charset="0"/>
              </a:rPr>
              <a:t>শব্দভা</a:t>
            </a:r>
            <a:r>
              <a:rPr lang="as-IN" sz="4000" b="1" dirty="0">
                <a:solidFill>
                  <a:srgbClr val="800000"/>
                </a:solidFill>
                <a:latin typeface="SutonnySushreeOMJ" panose="00000400000000000000" pitchFamily="2" charset="0"/>
                <a:cs typeface="SutonnySushreeOMJ" panose="00000400000000000000" pitchFamily="2" charset="0"/>
              </a:rPr>
              <a:t>ণ</a:t>
            </a:r>
            <a:r>
              <a:rPr lang="en-US" sz="4000" b="1" dirty="0">
                <a:solidFill>
                  <a:srgbClr val="800000"/>
                </a:solidFill>
                <a:latin typeface="SutonnySushreeOMJ" panose="00000400000000000000" pitchFamily="2" charset="0"/>
                <a:cs typeface="SutonnySushreeOMJ" panose="00000400000000000000" pitchFamily="2" charset="0"/>
              </a:rPr>
              <a:t>্</a:t>
            </a:r>
            <a:r>
              <a:rPr lang="as-IN" sz="4000" b="1" dirty="0">
                <a:solidFill>
                  <a:srgbClr val="800000"/>
                </a:solidFill>
                <a:latin typeface="SutonnySushreeOMJ" panose="00000400000000000000" pitchFamily="2" charset="0"/>
                <a:cs typeface="SutonnySushreeOMJ" panose="00000400000000000000" pitchFamily="2" charset="0"/>
              </a:rPr>
              <a:t>ড</a:t>
            </a:r>
            <a:r>
              <a:rPr lang="en-US" sz="4000" b="1" dirty="0">
                <a:solidFill>
                  <a:srgbClr val="800000"/>
                </a:solidFill>
                <a:latin typeface="SutonnySushreeOMJ" panose="00000400000000000000" pitchFamily="2" charset="0"/>
                <a:cs typeface="SutonnySushreeOMJ" panose="00000400000000000000" pitchFamily="2" charset="0"/>
              </a:rPr>
              <a:t>া</a:t>
            </a:r>
            <a:r>
              <a:rPr lang="as-IN" sz="4000" b="1" dirty="0">
                <a:solidFill>
                  <a:srgbClr val="800000"/>
                </a:solidFill>
                <a:latin typeface="SutonnySushreeOMJ" panose="00000400000000000000" pitchFamily="2" charset="0"/>
                <a:cs typeface="SutonnySushreeOMJ" panose="00000400000000000000" pitchFamily="2" charset="0"/>
              </a:rPr>
              <a:t>র</a:t>
            </a:r>
            <a:r>
              <a:rPr lang="en-US" sz="4000" b="1" dirty="0">
                <a:solidFill>
                  <a:srgbClr val="800000"/>
                </a:solidFill>
                <a:latin typeface="SutonnySushreeOMJ" panose="00000400000000000000" pitchFamily="2" charset="0"/>
                <a:cs typeface="SutonnySushreeOMJ" panose="00000400000000000000" pitchFamily="2" charset="0"/>
              </a:rPr>
              <a:t>ে </a:t>
            </a:r>
            <a:r>
              <a:rPr lang="as-IN" sz="4000" b="1" dirty="0">
                <a:solidFill>
                  <a:srgbClr val="800000"/>
                </a:solidFill>
                <a:latin typeface="SutonnySushreeOMJ" panose="00000400000000000000" pitchFamily="2" charset="0"/>
                <a:cs typeface="SutonnySushreeOMJ" panose="00000400000000000000" pitchFamily="2" charset="0"/>
              </a:rPr>
              <a:t>ম</a:t>
            </a:r>
            <a:r>
              <a:rPr lang="en-US" sz="4000" b="1" dirty="0">
                <a:solidFill>
                  <a:srgbClr val="800000"/>
                </a:solidFill>
                <a:latin typeface="SutonnySushreeOMJ" panose="00000400000000000000" pitchFamily="2" charset="0"/>
                <a:cs typeface="SutonnySushreeOMJ" panose="00000400000000000000" pitchFamily="2" charset="0"/>
              </a:rPr>
              <a:t>ো</a:t>
            </a:r>
            <a:r>
              <a:rPr lang="as-IN" sz="4000" b="1" dirty="0">
                <a:solidFill>
                  <a:srgbClr val="800000"/>
                </a:solidFill>
                <a:latin typeface="SutonnySushreeOMJ" panose="00000400000000000000" pitchFamily="2" charset="0"/>
                <a:cs typeface="SutonnySushreeOMJ" panose="00000400000000000000" pitchFamily="2" charset="0"/>
              </a:rPr>
              <a:t>ট</a:t>
            </a:r>
            <a:r>
              <a:rPr lang="en-US" sz="4000" b="1" dirty="0">
                <a:solidFill>
                  <a:srgbClr val="800000"/>
                </a:solidFill>
                <a:latin typeface="SutonnySushreeOMJ" panose="00000400000000000000" pitchFamily="2" charset="0"/>
                <a:cs typeface="SutonnySushreeOMJ" panose="00000400000000000000" pitchFamily="2" charset="0"/>
              </a:rPr>
              <a:t> </a:t>
            </a:r>
            <a:r>
              <a:rPr lang="en-US" sz="4000" b="1" dirty="0" err="1">
                <a:solidFill>
                  <a:srgbClr val="800000"/>
                </a:solidFill>
                <a:latin typeface="SutonnySushreeOMJ" panose="00000400000000000000" pitchFamily="2" charset="0"/>
                <a:cs typeface="SutonnySushreeOMJ" panose="00000400000000000000" pitchFamily="2" charset="0"/>
              </a:rPr>
              <a:t>চারট</a:t>
            </a:r>
            <a:r>
              <a:rPr lang="as-IN" sz="4000" b="1" dirty="0">
                <a:solidFill>
                  <a:srgbClr val="800000"/>
                </a:solidFill>
                <a:latin typeface="SutonnySushreeOMJ" panose="00000400000000000000" pitchFamily="2" charset="0"/>
                <a:cs typeface="SutonnySushreeOMJ" panose="00000400000000000000" pitchFamily="2" charset="0"/>
              </a:rPr>
              <a:t>ি</a:t>
            </a:r>
            <a:r>
              <a:rPr lang="en-US" sz="4000" b="1" dirty="0">
                <a:solidFill>
                  <a:srgbClr val="800000"/>
                </a:solidFill>
                <a:latin typeface="SutonnySushreeOMJ" panose="00000400000000000000" pitchFamily="2" charset="0"/>
                <a:cs typeface="SutonnySushreeOMJ" panose="00000400000000000000" pitchFamily="2" charset="0"/>
              </a:rPr>
              <a:t> </a:t>
            </a:r>
            <a:r>
              <a:rPr lang="as-IN" sz="4000" b="1" dirty="0">
                <a:solidFill>
                  <a:srgbClr val="800000"/>
                </a:solidFill>
                <a:latin typeface="SutonnySushreeOMJ" panose="00000400000000000000" pitchFamily="2" charset="0"/>
                <a:cs typeface="SutonnySushreeOMJ" panose="00000400000000000000" pitchFamily="2" charset="0"/>
              </a:rPr>
              <a:t>ভ</a:t>
            </a:r>
            <a:r>
              <a:rPr lang="en-US" sz="4000" b="1" dirty="0" err="1">
                <a:solidFill>
                  <a:srgbClr val="800000"/>
                </a:solidFill>
                <a:latin typeface="SutonnySushreeOMJ" panose="00000400000000000000" pitchFamily="2" charset="0"/>
                <a:cs typeface="SutonnySushreeOMJ" panose="00000400000000000000" pitchFamily="2" charset="0"/>
              </a:rPr>
              <a:t>াষার</a:t>
            </a:r>
            <a:r>
              <a:rPr lang="en-US" sz="4000" b="1" dirty="0">
                <a:solidFill>
                  <a:srgbClr val="800000"/>
                </a:solidFill>
                <a:latin typeface="SutonnySushreeOMJ" panose="00000400000000000000" pitchFamily="2" charset="0"/>
                <a:cs typeface="SutonnySushreeOMJ" panose="00000400000000000000" pitchFamily="2" charset="0"/>
              </a:rPr>
              <a:t> </a:t>
            </a:r>
            <a:r>
              <a:rPr lang="bn-BD" sz="4000" b="1" dirty="0">
                <a:solidFill>
                  <a:srgbClr val="800000"/>
                </a:solidFill>
                <a:latin typeface="Times New Roman" panose="02020603050405020304" pitchFamily="18" charset="0"/>
                <a:cs typeface="SutonnySushreeOMJ" panose="00000400000000000000" pitchFamily="2" charset="0"/>
              </a:rPr>
              <a:t>Af</a:t>
            </a:r>
            <a:r>
              <a:rPr lang="en-US" sz="4000" b="1" dirty="0">
                <a:solidFill>
                  <a:srgbClr val="800000"/>
                </a:solidFill>
                <a:latin typeface="Times New Roman" panose="02020603050405020304" pitchFamily="18" charset="0"/>
                <a:cs typeface="Times New Roman" panose="02020603050405020304" pitchFamily="18" charset="0"/>
              </a:rPr>
              <a:t>f</a:t>
            </a:r>
            <a:r>
              <a:rPr lang="bn-BD" sz="4000" b="1" dirty="0">
                <a:solidFill>
                  <a:srgbClr val="800000"/>
                </a:solidFill>
                <a:latin typeface="Times New Roman" panose="02020603050405020304" pitchFamily="18" charset="0"/>
                <a:cs typeface="SutonnySushreeOMJ" panose="00000400000000000000" pitchFamily="2" charset="0"/>
              </a:rPr>
              <a:t>ix </a:t>
            </a:r>
            <a:r>
              <a:rPr lang="en-US" sz="4000" b="1" dirty="0" err="1">
                <a:solidFill>
                  <a:srgbClr val="800000"/>
                </a:solidFill>
                <a:latin typeface="SutonnySushreeOMJ" panose="00000400000000000000" pitchFamily="2" charset="0"/>
                <a:cs typeface="SutonnySushreeOMJ" panose="00000400000000000000" pitchFamily="2" charset="0"/>
              </a:rPr>
              <a:t>এর</a:t>
            </a:r>
            <a:r>
              <a:rPr lang="bn-BD" sz="4000" b="1" dirty="0">
                <a:solidFill>
                  <a:srgbClr val="800000"/>
                </a:solidFill>
                <a:latin typeface="SutonnySushreeOMJ" panose="00000400000000000000" pitchFamily="2" charset="0"/>
                <a:cs typeface="SutonnySushreeOMJ" panose="00000400000000000000" pitchFamily="2" charset="0"/>
              </a:rPr>
              <a:t> </a:t>
            </a:r>
            <a:r>
              <a:rPr lang="en-US" sz="4000" b="1" dirty="0" err="1">
                <a:solidFill>
                  <a:srgbClr val="800000"/>
                </a:solidFill>
                <a:latin typeface="SutonnySushreeOMJ" panose="00000400000000000000" pitchFamily="2" charset="0"/>
                <a:cs typeface="SutonnySushreeOMJ" panose="00000400000000000000" pitchFamily="2" charset="0"/>
              </a:rPr>
              <a:t>ব্যবহার</a:t>
            </a:r>
            <a:r>
              <a:rPr lang="en-US" sz="4000" b="1" dirty="0">
                <a:solidFill>
                  <a:srgbClr val="800000"/>
                </a:solidFill>
                <a:latin typeface="SutonnySushreeOMJ" panose="00000400000000000000" pitchFamily="2" charset="0"/>
                <a:cs typeface="SutonnySushreeOMJ" panose="00000400000000000000" pitchFamily="2" charset="0"/>
              </a:rPr>
              <a:t> </a:t>
            </a:r>
            <a:r>
              <a:rPr lang="en-US" sz="4000" b="1" dirty="0" err="1">
                <a:solidFill>
                  <a:srgbClr val="800000"/>
                </a:solidFill>
                <a:latin typeface="SutonnySushreeOMJ" panose="00000400000000000000" pitchFamily="2" charset="0"/>
                <a:cs typeface="SutonnySushreeOMJ" panose="00000400000000000000" pitchFamily="2" charset="0"/>
              </a:rPr>
              <a:t>রয়ে</a:t>
            </a:r>
            <a:r>
              <a:rPr lang="bn-BD" sz="4000" b="1" dirty="0">
                <a:solidFill>
                  <a:srgbClr val="800000"/>
                </a:solidFill>
                <a:latin typeface="SutonnySushreeOMJ" panose="00000400000000000000" pitchFamily="2" charset="0"/>
                <a:cs typeface="SutonnySushreeOMJ" panose="00000400000000000000" pitchFamily="2" charset="0"/>
              </a:rPr>
              <a:t>ছে</a:t>
            </a:r>
            <a:r>
              <a:rPr lang="en-US" sz="4000" b="1" dirty="0">
                <a:solidFill>
                  <a:srgbClr val="800000"/>
                </a:solidFill>
                <a:latin typeface="SutonnySushreeOMJ" panose="00000400000000000000" pitchFamily="2" charset="0"/>
                <a:cs typeface="SutonnySushreeOMJ" panose="00000400000000000000" pitchFamily="2" charset="0"/>
              </a:rPr>
              <a:t>।</a:t>
            </a:r>
          </a:p>
          <a:p>
            <a:pPr algn="just"/>
            <a:r>
              <a:rPr lang="en-US" sz="4000" b="1" dirty="0">
                <a:solidFill>
                  <a:srgbClr val="800000"/>
                </a:solidFill>
                <a:latin typeface="SutonnySushreeOMJ" panose="00000400000000000000" pitchFamily="2" charset="0"/>
                <a:cs typeface="SutonnySushreeOMJ" panose="00000400000000000000" pitchFamily="2" charset="0"/>
              </a:rPr>
              <a:t> </a:t>
            </a:r>
            <a:r>
              <a:rPr lang="en-US" sz="4000" b="1" dirty="0" err="1">
                <a:solidFill>
                  <a:srgbClr val="800000"/>
                </a:solidFill>
                <a:latin typeface="SutonnySushreeOMJ" panose="00000400000000000000" pitchFamily="2" charset="0"/>
                <a:cs typeface="SutonnySushreeOMJ" panose="00000400000000000000" pitchFamily="2" charset="0"/>
              </a:rPr>
              <a:t>যেমনঃ</a:t>
            </a:r>
            <a:r>
              <a:rPr lang="bn-BD" sz="4000" b="1" dirty="0">
                <a:solidFill>
                  <a:srgbClr val="800000"/>
                </a:solidFill>
                <a:latin typeface="SutonnySushreeOMJ" panose="00000400000000000000" pitchFamily="2" charset="0"/>
                <a:cs typeface="SutonnySushreeOMJ" panose="00000400000000000000" pitchFamily="2" charset="0"/>
              </a:rPr>
              <a:t> </a:t>
            </a:r>
          </a:p>
          <a:p>
            <a:pPr marL="571500" indent="-571500" algn="ctr">
              <a:buFont typeface="Wingdings" panose="05000000000000000000" pitchFamily="2" charset="2"/>
              <a:buChar char="Ø"/>
            </a:pPr>
            <a:r>
              <a:rPr lang="bn-BD" sz="3200" b="1" dirty="0">
                <a:solidFill>
                  <a:srgbClr val="0000CC"/>
                </a:solidFill>
                <a:latin typeface="Nikosh" panose="02000000000000000000" pitchFamily="2" charset="0"/>
                <a:cs typeface="Nikosh" panose="02000000000000000000" pitchFamily="2" charset="0"/>
              </a:rPr>
              <a:t>1.</a:t>
            </a:r>
            <a:r>
              <a:rPr lang="en-US" sz="3200" b="1" dirty="0">
                <a:solidFill>
                  <a:srgbClr val="0000CC"/>
                </a:solidFill>
                <a:latin typeface="Nikosh" panose="02000000000000000000" pitchFamily="2" charset="0"/>
                <a:cs typeface="Nikosh" panose="02000000000000000000" pitchFamily="2" charset="0"/>
              </a:rPr>
              <a:t> </a:t>
            </a:r>
            <a:r>
              <a:rPr lang="bn-BD" sz="3200" b="1" dirty="0">
                <a:solidFill>
                  <a:srgbClr val="0000CC"/>
                </a:solidFill>
                <a:latin typeface="Times New Roman" panose="02020603050405020304" pitchFamily="18" charset="0"/>
                <a:cs typeface="Nikosh" panose="02000000000000000000" pitchFamily="2" charset="0"/>
              </a:rPr>
              <a:t>English</a:t>
            </a:r>
          </a:p>
          <a:p>
            <a:pPr marL="571500" indent="-571500" algn="ctr">
              <a:buFont typeface="Wingdings" panose="05000000000000000000" pitchFamily="2" charset="2"/>
              <a:buChar char="Ø"/>
            </a:pPr>
            <a:r>
              <a:rPr lang="bn-BD" sz="3200" b="1" dirty="0">
                <a:solidFill>
                  <a:srgbClr val="0000CC"/>
                </a:solidFill>
                <a:latin typeface="Times New Roman" panose="02020603050405020304" pitchFamily="18" charset="0"/>
                <a:cs typeface="Nikosh" panose="02000000000000000000" pitchFamily="2" charset="0"/>
              </a:rPr>
              <a:t>2. </a:t>
            </a:r>
            <a:r>
              <a:rPr lang="en-US" sz="3200" b="1" dirty="0">
                <a:solidFill>
                  <a:srgbClr val="0000CC"/>
                </a:solidFill>
                <a:latin typeface="Times New Roman" panose="02020603050405020304" pitchFamily="18" charset="0"/>
                <a:cs typeface="Times New Roman" panose="02020603050405020304" pitchFamily="18" charset="0"/>
              </a:rPr>
              <a:t>L</a:t>
            </a:r>
            <a:r>
              <a:rPr lang="bn-BD" sz="3200" b="1" dirty="0">
                <a:solidFill>
                  <a:srgbClr val="0000CC"/>
                </a:solidFill>
                <a:latin typeface="Times New Roman" panose="02020603050405020304" pitchFamily="18" charset="0"/>
                <a:cs typeface="Nikosh" panose="02000000000000000000" pitchFamily="2" charset="0"/>
              </a:rPr>
              <a:t>atin</a:t>
            </a:r>
          </a:p>
          <a:p>
            <a:pPr marL="571500" indent="-571500" algn="ctr">
              <a:buFont typeface="Wingdings" panose="05000000000000000000" pitchFamily="2" charset="2"/>
              <a:buChar char="Ø"/>
            </a:pPr>
            <a:r>
              <a:rPr lang="en-US" sz="3200" b="1" dirty="0">
                <a:solidFill>
                  <a:srgbClr val="0000CC"/>
                </a:solidFill>
                <a:latin typeface="Times New Roman" panose="02020603050405020304" pitchFamily="18" charset="0"/>
                <a:cs typeface="Times New Roman" panose="02020603050405020304" pitchFamily="18" charset="0"/>
              </a:rPr>
              <a:t>3</a:t>
            </a:r>
            <a:r>
              <a:rPr lang="bn-BD" sz="3200" b="1" dirty="0">
                <a:solidFill>
                  <a:srgbClr val="0000CC"/>
                </a:solidFill>
                <a:latin typeface="Times New Roman" panose="02020603050405020304" pitchFamily="18" charset="0"/>
                <a:cs typeface="Nikosh" panose="02000000000000000000" pitchFamily="2" charset="0"/>
              </a:rPr>
              <a:t>. Greek</a:t>
            </a:r>
            <a:endParaRPr lang="en-US" sz="3200" b="1" dirty="0">
              <a:solidFill>
                <a:srgbClr val="0000CC"/>
              </a:solidFill>
              <a:latin typeface="Times New Roman" panose="02020603050405020304" pitchFamily="18" charset="0"/>
              <a:cs typeface="Times New Roman" panose="02020603050405020304" pitchFamily="18" charset="0"/>
            </a:endParaRPr>
          </a:p>
          <a:p>
            <a:pPr marL="571500" indent="-571500" algn="ctr">
              <a:buFont typeface="Wingdings" panose="05000000000000000000" pitchFamily="2" charset="2"/>
              <a:buChar char="Ø"/>
            </a:pPr>
            <a:r>
              <a:rPr lang="en-US" sz="3200" b="1" dirty="0">
                <a:solidFill>
                  <a:srgbClr val="0000CC"/>
                </a:solidFill>
                <a:latin typeface="Times New Roman" panose="02020603050405020304" pitchFamily="18" charset="0"/>
                <a:cs typeface="Times New Roman" panose="02020603050405020304" pitchFamily="18" charset="0"/>
              </a:rPr>
              <a:t>4. French</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E5D22C4E-DCEE-40F2-BC1D-D3CD6B4CCC00}"/>
              </a:ext>
            </a:extLst>
          </p:cNvPr>
          <p:cNvSpPr>
            <a:spLocks noGrp="1"/>
          </p:cNvSpPr>
          <p:nvPr>
            <p:ph type="dt" sz="half" idx="10"/>
          </p:nvPr>
        </p:nvSpPr>
        <p:spPr/>
        <p:txBody>
          <a:bodyPr/>
          <a:lstStyle/>
          <a:p>
            <a:fld id="{63266C1B-B7AC-4D6C-B7CE-7A4529AA3DF2}" type="datetime9">
              <a:rPr lang="en-US" smtClean="0"/>
              <a:t>03-Oct-20 08:15:09 PM</a:t>
            </a:fld>
            <a:endParaRPr lang="en-US"/>
          </a:p>
        </p:txBody>
      </p:sp>
      <p:sp>
        <p:nvSpPr>
          <p:cNvPr id="4" name="Footer Placeholder 3">
            <a:extLst>
              <a:ext uri="{FF2B5EF4-FFF2-40B4-BE49-F238E27FC236}">
                <a16:creationId xmlns:a16="http://schemas.microsoft.com/office/drawing/2014/main" id="{DDF7D6DA-4A0C-4C12-A56F-EE9B160B0C67}"/>
              </a:ext>
            </a:extLst>
          </p:cNvPr>
          <p:cNvSpPr>
            <a:spLocks noGrp="1"/>
          </p:cNvSpPr>
          <p:nvPr>
            <p:ph type="ftr" sz="quarter" idx="11"/>
          </p:nvPr>
        </p:nvSpPr>
        <p:spPr/>
        <p:txBody>
          <a:bodyPr/>
          <a:lstStyle/>
          <a:p>
            <a:r>
              <a:rPr lang="en-US"/>
              <a:t>Affix</a:t>
            </a:r>
          </a:p>
        </p:txBody>
      </p:sp>
      <p:sp>
        <p:nvSpPr>
          <p:cNvPr id="5" name="Slide Number Placeholder 4">
            <a:extLst>
              <a:ext uri="{FF2B5EF4-FFF2-40B4-BE49-F238E27FC236}">
                <a16:creationId xmlns:a16="http://schemas.microsoft.com/office/drawing/2014/main" id="{A08BA094-0E9D-4267-A4B0-E64A8566D195}"/>
              </a:ext>
            </a:extLst>
          </p:cNvPr>
          <p:cNvSpPr>
            <a:spLocks noGrp="1"/>
          </p:cNvSpPr>
          <p:nvPr>
            <p:ph type="sldNum" sz="quarter" idx="12"/>
          </p:nvPr>
        </p:nvSpPr>
        <p:spPr/>
        <p:txBody>
          <a:bodyPr/>
          <a:lstStyle/>
          <a:p>
            <a:fld id="{C7EEC9BA-7523-43B4-8C15-4EDE6B8D7F05}" type="slidenum">
              <a:rPr lang="en-US" smtClean="0"/>
              <a:t>9</a:t>
            </a:fld>
            <a:endParaRPr lang="en-US"/>
          </a:p>
        </p:txBody>
      </p:sp>
    </p:spTree>
    <p:extLst>
      <p:ext uri="{BB962C8B-B14F-4D97-AF65-F5344CB8AC3E}">
        <p14:creationId xmlns:p14="http://schemas.microsoft.com/office/powerpoint/2010/main" val="13535196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2172</TotalTime>
  <Words>2896</Words>
  <Application>Microsoft Office PowerPoint</Application>
  <PresentationFormat>Widescreen</PresentationFormat>
  <Paragraphs>332</Paragraphs>
  <Slides>34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Arial</vt:lpstr>
      <vt:lpstr>Bauhaus 93</vt:lpstr>
      <vt:lpstr>Bernard MT Condensed</vt:lpstr>
      <vt:lpstr>Bodoni MT Black</vt:lpstr>
      <vt:lpstr>Calibri</vt:lpstr>
      <vt:lpstr>Calibri Light</vt:lpstr>
      <vt:lpstr>Cooper Black</vt:lpstr>
      <vt:lpstr>Elephant</vt:lpstr>
      <vt:lpstr>Nikosh</vt:lpstr>
      <vt:lpstr>Snap ITC</vt:lpstr>
      <vt:lpstr>SutonnyMJ</vt:lpstr>
      <vt:lpstr>SutonnyOMJ</vt:lpstr>
      <vt:lpstr>SutonnySushreeOMJ</vt:lpstr>
      <vt:lpstr>Times New Roman</vt:lpstr>
      <vt:lpstr>Wide 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39Q8N72</dc:creator>
  <cp:lastModifiedBy>8801712310595</cp:lastModifiedBy>
  <cp:revision>190</cp:revision>
  <dcterms:created xsi:type="dcterms:W3CDTF">2017-04-24T15:24:47Z</dcterms:created>
  <dcterms:modified xsi:type="dcterms:W3CDTF">2020-10-03T14:55:22Z</dcterms:modified>
</cp:coreProperties>
</file>