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70" r:id="rId3"/>
    <p:sldId id="265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DEE884"/>
    <a:srgbClr val="982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C691B-E708-47B6-B6F9-B01FAEDBC497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9B66F-AF2A-46DB-AFD8-019F9319A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5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AA1B-8219-4D32-B618-172F2A8F1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26D8D-629E-4C0A-B057-D75E8A8E4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B853-7834-4FD5-8741-B9F15329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B7B60-FEC3-42A9-8D57-7446DF73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F6F14-8C92-44B4-B69A-E83BF4E0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7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E3C7-D7FA-4DD6-821C-56A68C21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9D8FF-4F95-48A3-9169-B5FB2AC62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8252-90C9-4340-9E3F-9DA504BD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9B93B-88C2-4779-B317-54B3CBE5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8F477-7214-4376-A88A-3CC36B96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B2A6A-EF89-48FB-95A4-35B11DB45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E7C8-EED2-4987-9B24-ADC28DDB2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80A2-E0A2-4377-A3C5-B8A3E43F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7222C-781D-401D-B492-CC442149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14524-D033-4030-B677-24822482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7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4E1F6-E272-49BB-93DE-469EDD65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1B4D5-EF1A-43CD-ABF8-CE8156F2E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C0AD1-A576-4FC6-AEB9-077328A2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438DC-3420-4AF0-BFF4-A566FA48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4BDD7-348C-43DE-A6EA-830D196D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8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D8CE-FE25-4929-86F2-FB885B5D3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FC12E-161C-4040-A859-A26BAB857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78C4B-1C9B-42A0-9F93-A3D6A610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200A-A7A4-425D-BC31-4D196131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863DF-EACA-4EB7-AA06-AA3F02DB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CF98-5EB9-4B4D-A410-A6A109C4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1BEF-B61A-44CD-9720-3B3B9DC04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FD201-59AE-4B48-B793-8A15DCDD8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BFF60-C191-4143-8AA7-F7E146BF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C441D-9E08-46B4-80A6-C2CC8DB2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1C1EC-D311-42DF-AD48-5D8F34B6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9A1DD-43E2-4FEF-BC60-E26DD567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5CE85-41D5-47F0-B79C-27B77FF74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11FC3-BDA5-47D2-B78E-B47E694E4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6F5A5-B0CE-4325-8E79-1D1677C4F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64821-893B-42D2-887B-3B26BC583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B1D48-9264-4FD5-A43D-6042D280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4B7F7F-DBBB-4D68-B310-0C7A6727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197CC4-CEB3-413F-AF80-057A8C8C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7784-E28A-48E9-B723-8017AD23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29B4D-03C7-4912-BF17-9AF3554C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BC1B5-E000-4B23-8E6F-9FC81AA1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D8081-D49A-4646-9BB1-A8D9F24C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34A81-B0DF-443E-819E-BB019B63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9235C9-3EFC-4DEB-B2EE-40C5300A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12711-B4BC-4D23-863B-AB44D500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E393-0A83-40B6-9C96-1523CEBC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49C8-FCA6-4F4A-B710-5D2F89563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1242E-62A9-4044-A06B-E89BEAB07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2968F-F665-483D-95EE-281DE7A4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0C50F-8F1E-4512-A029-7A45561E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F8098-0F09-4EED-B60F-4E96288B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7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9D82-CDCE-4F12-BA6F-22613311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9598FF-C74C-4079-92AF-C3F800A08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0CF8-91CE-40C2-95A5-863C77C24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0A2A0-170F-4BE5-B4C5-EC34C4B6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89042-DE49-4E2C-8630-38A864B3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2E7B5-B203-4FCD-8F8D-85055586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6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A2CC1-D08E-4A9B-B99A-89E2D679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1BCB4-6752-4E62-951E-4FBB4378D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F7B82-FCCB-4174-A6B5-7DA07A338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F9DE-6C1B-44D2-9FA1-863189015CF2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428C8-04FD-483B-860E-0147EEFEF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45BD-8AE1-43C6-8A2F-54C0A185E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8268-590B-4FA0-9B7B-D7F251C5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0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B19877-370D-4272-A368-36BB97A50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6972">
            <a:off x="150708" y="2301063"/>
            <a:ext cx="3203558" cy="18020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FDBBE7-CCC7-4AB1-8052-B391611CB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7355">
            <a:off x="945205" y="4107095"/>
            <a:ext cx="3215735" cy="18088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FAFBEB-E232-4C50-A3C8-C338128ED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83" y="4740480"/>
            <a:ext cx="2659626" cy="1496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13969D-770A-4379-BE9A-AC5C8DE500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7486">
            <a:off x="4040082" y="2524649"/>
            <a:ext cx="2556387" cy="1437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41109B-9997-4AB2-B58C-7A5D35DF24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7048">
            <a:off x="7082458" y="4404906"/>
            <a:ext cx="2428569" cy="13660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A865F-2CE5-471E-8495-F36D5ECABE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5775">
            <a:off x="6742683" y="2266949"/>
            <a:ext cx="2703871" cy="15209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E204283-B856-4435-8F3C-09F7BAA9B9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80855" y="2964704"/>
            <a:ext cx="3505199" cy="197167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4FDD40E-E5F8-4EB4-A8F3-8BE788470332}"/>
              </a:ext>
            </a:extLst>
          </p:cNvPr>
          <p:cNvSpPr/>
          <p:nvPr/>
        </p:nvSpPr>
        <p:spPr>
          <a:xfrm>
            <a:off x="97578" y="618295"/>
            <a:ext cx="11982450" cy="1188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rgbClr val="FF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D49AE66-7012-465C-8ED7-6A6D473A573B}"/>
              </a:ext>
            </a:extLst>
          </p:cNvPr>
          <p:cNvGrpSpPr/>
          <p:nvPr/>
        </p:nvGrpSpPr>
        <p:grpSpPr>
          <a:xfrm>
            <a:off x="-2995787" y="328748"/>
            <a:ext cx="1661160" cy="4065731"/>
            <a:chOff x="6139543" y="328748"/>
            <a:chExt cx="1661160" cy="4065731"/>
          </a:xfrm>
          <a:solidFill>
            <a:srgbClr val="C00000"/>
          </a:solidFill>
        </p:grpSpPr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35751935-66C8-49C5-A193-E29B99513B27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5A76FE4-C379-4AB3-8697-85F264537C6A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C004A5D-5D37-45FB-B85C-7C80C7AF03FA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2D23130-4F50-416B-82CB-635D5EBE4EE9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5BC54F6-16A2-459A-832F-7F1B7984BB1B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3145647-8D0F-430C-B30F-E8B15D49491C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3004E3D-971A-461D-BF1F-99F73EEA2558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F20B447C-9DFA-4045-8A5A-C914E07DF8BA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A7BDBF1-2F3F-4864-B8DB-9E8692CE7B4F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C9B493B-D209-4738-BD2A-C8FCAF9E2B3D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69CC7749-F168-4F89-8B63-F15DF25D7F17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98652A1-FCFB-47AA-B1FD-B2B1AB236027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01258CB-CA58-4B50-B33A-DB51B1FF80BB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ounded Rectangle 88">
              <a:extLst>
                <a:ext uri="{FF2B5EF4-FFF2-40B4-BE49-F238E27FC236}">
                  <a16:creationId xmlns:a16="http://schemas.microsoft.com/office/drawing/2014/main" id="{8F9A0957-6939-4EE2-86B8-CE04D7CC6623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2C1BF9-810C-47C1-ABEF-BB45FA822EE0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117A836-0BD2-4298-88C7-50E7DD14D358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ম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D677959-455C-4DA5-9C37-892A7A122F78}"/>
              </a:ext>
            </a:extLst>
          </p:cNvPr>
          <p:cNvGrpSpPr/>
          <p:nvPr/>
        </p:nvGrpSpPr>
        <p:grpSpPr>
          <a:xfrm>
            <a:off x="-3681832" y="350982"/>
            <a:ext cx="1661160" cy="4075256"/>
            <a:chOff x="6139543" y="319223"/>
            <a:chExt cx="1661160" cy="4075256"/>
          </a:xfrm>
          <a:solidFill>
            <a:srgbClr val="0070C0"/>
          </a:solidFill>
        </p:grpSpPr>
        <p:sp>
          <p:nvSpPr>
            <p:cNvPr id="35" name="Freeform 103">
              <a:extLst>
                <a:ext uri="{FF2B5EF4-FFF2-40B4-BE49-F238E27FC236}">
                  <a16:creationId xmlns:a16="http://schemas.microsoft.com/office/drawing/2014/main" id="{3CC37667-B573-4236-88F4-6A3A53148393}"/>
                </a:ext>
              </a:extLst>
            </p:cNvPr>
            <p:cNvSpPr/>
            <p:nvPr/>
          </p:nvSpPr>
          <p:spPr>
            <a:xfrm>
              <a:off x="6607927" y="319223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856AD14-D315-4FC9-987E-0E34839C4F4C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9C7E56-6DAB-4081-A0A5-B98960E17A61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55B4A2C-165E-42F1-85CE-61C3CBFF30C2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377E276D-5FDC-4ED3-B983-DC3C6363F308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1A0F94F5-64C3-4D10-AA34-E85EA0F92B22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914CD4D-95AA-4953-84E8-B7DE34CE5B4A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E4EDC1B-FD29-4F27-9B6C-1430730A4B29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CB142A79-DB9B-4368-AACC-4D4304354F1E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A17927F-1365-4C7F-BF6E-11A05A99F274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53DDDC0-DDC8-4468-8EB4-624EDA892B95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91D98FD-FD0B-4581-8182-8EF17A741793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B3CD966-F894-4E18-8F45-6B85B4D6B939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ounded Rectangle 105">
              <a:extLst>
                <a:ext uri="{FF2B5EF4-FFF2-40B4-BE49-F238E27FC236}">
                  <a16:creationId xmlns:a16="http://schemas.microsoft.com/office/drawing/2014/main" id="{2F45DB60-ED6F-4E75-A559-CDE65C50971E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1B4FCD0-C943-4E52-8805-CA676CA9BE39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F6E9ACA-6A29-49A5-95EB-14AD1433738A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ত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4F78C7C-28C8-4E9A-9B2F-56D06CD66341}"/>
              </a:ext>
            </a:extLst>
          </p:cNvPr>
          <p:cNvGrpSpPr/>
          <p:nvPr/>
        </p:nvGrpSpPr>
        <p:grpSpPr>
          <a:xfrm>
            <a:off x="-5209821" y="322692"/>
            <a:ext cx="1661160" cy="4065731"/>
            <a:chOff x="6139543" y="328748"/>
            <a:chExt cx="1661160" cy="4065731"/>
          </a:xfrm>
        </p:grpSpPr>
        <p:sp>
          <p:nvSpPr>
            <p:cNvPr id="52" name="Freeform 120">
              <a:extLst>
                <a:ext uri="{FF2B5EF4-FFF2-40B4-BE49-F238E27FC236}">
                  <a16:creationId xmlns:a16="http://schemas.microsoft.com/office/drawing/2014/main" id="{FDE27E14-20BF-44DA-8CAA-FD6AB2B00736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DAA8BC9-0E66-4BC3-8D75-DEE6DFC6B13A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solidFill>
              <a:srgbClr val="FF0000"/>
            </a:solidFill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58D133AA-C65A-47DF-A50B-EE8FAE5FFC54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E96D3E66-8920-4A7E-8615-A2C152ED23D7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158605DA-E981-4D62-B8C4-C9BD74044164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7B97FF95-90CB-4236-A8A1-567C4C050B21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0E0BBC2-13C6-4E49-96CC-6F133934D1E2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FA882C6B-C1A7-4E39-8EF8-8036F1470107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8EF920C-6C5E-4A55-9B0D-154D9721C92F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3A4F56C-9EAA-4F37-8A3D-EF0DEB7564E0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7B7E154B-4E53-4915-9F81-720A51609A90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E81E858-9737-46DC-B9C3-0CDF64CA648A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A08D6CD-7F44-4EFF-B20A-BB9BE45A1AB1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ounded Rectangle 122">
              <a:extLst>
                <a:ext uri="{FF2B5EF4-FFF2-40B4-BE49-F238E27FC236}">
                  <a16:creationId xmlns:a16="http://schemas.microsoft.com/office/drawing/2014/main" id="{CA62A620-8958-4B22-BA6C-670EC792D868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7B02268-2258-489C-B611-40F778E037C6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A73DD2-1F80-40EC-AD7B-662F6906D33E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গ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3A4C785-F0D7-44AB-81A1-A15E7E41D457}"/>
              </a:ext>
            </a:extLst>
          </p:cNvPr>
          <p:cNvGrpSpPr/>
          <p:nvPr/>
        </p:nvGrpSpPr>
        <p:grpSpPr>
          <a:xfrm>
            <a:off x="-5986386" y="322692"/>
            <a:ext cx="1554533" cy="4065731"/>
            <a:chOff x="6139543" y="328748"/>
            <a:chExt cx="1661160" cy="4065731"/>
          </a:xfrm>
          <a:solidFill>
            <a:srgbClr val="00B0F0"/>
          </a:solidFill>
        </p:grpSpPr>
        <p:sp>
          <p:nvSpPr>
            <p:cNvPr id="69" name="Freeform 137">
              <a:extLst>
                <a:ext uri="{FF2B5EF4-FFF2-40B4-BE49-F238E27FC236}">
                  <a16:creationId xmlns:a16="http://schemas.microsoft.com/office/drawing/2014/main" id="{C6EA717F-CE1A-4D03-BCCB-DB64D167F076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4BA16E0F-6081-42E6-9CAC-9BD3BD6A0FAD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1668AD17-6CAA-43B9-BFBC-2EFC073BA878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13C5AC3F-D4A2-4F9A-8E2B-3AEE92455E7C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7B19FB5-7474-4C73-A26E-49680B41C93F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F0F0A03B-6FED-4407-92ED-3DA5F8CD9730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C8D636F-E79D-45E1-A908-A565D810F885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03FE70C-C034-4273-B98E-8E706193B04A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3C7BFC-0314-4495-967F-B9E1D0BDD294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B4AB748D-746E-432F-BDE0-D236F98A1EA6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C670EC6-C154-48C9-9B97-9C50CAD4F9BE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9AE5A1F-6FFC-4B25-A9B4-2787E1C26999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A2A028A-E925-4554-8C81-1306CC3279A8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ounded Rectangle 139">
              <a:extLst>
                <a:ext uri="{FF2B5EF4-FFF2-40B4-BE49-F238E27FC236}">
                  <a16:creationId xmlns:a16="http://schemas.microsoft.com/office/drawing/2014/main" id="{D78EC9B7-90CC-4516-9189-929EBA7D8A6F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08C863D-8948-4514-9945-D377981B800B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684700C-9E68-47F7-8301-32D8F687EEEC}"/>
                </a:ext>
              </a:extLst>
            </p:cNvPr>
            <p:cNvSpPr txBox="1"/>
            <p:nvPr/>
          </p:nvSpPr>
          <p:spPr>
            <a:xfrm rot="18600900">
              <a:off x="6743217" y="3576052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স্বা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49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347 L 1.0179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9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1 0.00023 L 0.84596 -0.0027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00139 L 0.75625 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7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21 0.01481 L 0.58242 0.0002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770566-82EC-464A-87D9-580326206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957427"/>
              </p:ext>
            </p:extLst>
          </p:nvPr>
        </p:nvGraphicFramePr>
        <p:xfrm>
          <a:off x="1042219" y="2088387"/>
          <a:ext cx="7098891" cy="29665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2675">
                  <a:extLst>
                    <a:ext uri="{9D8B030D-6E8A-4147-A177-3AD203B41FA5}">
                      <a16:colId xmlns:a16="http://schemas.microsoft.com/office/drawing/2014/main" val="513797901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809908863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1454298240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420725369"/>
                    </a:ext>
                  </a:extLst>
                </a:gridCol>
                <a:gridCol w="1182227">
                  <a:extLst>
                    <a:ext uri="{9D8B030D-6E8A-4147-A177-3AD203B41FA5}">
                      <a16:colId xmlns:a16="http://schemas.microsoft.com/office/drawing/2014/main" val="2995810976"/>
                    </a:ext>
                  </a:extLst>
                </a:gridCol>
              </a:tblGrid>
              <a:tr h="83916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65536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4096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256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25801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21048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37045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6743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7CC514-E580-498A-BE24-5EF2F56147A1}"/>
              </a:ext>
            </a:extLst>
          </p:cNvPr>
          <p:cNvSpPr txBox="1"/>
          <p:nvPr/>
        </p:nvSpPr>
        <p:spPr>
          <a:xfrm>
            <a:off x="743459" y="1239197"/>
            <a:ext cx="2058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(1000)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</a:t>
            </a:r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en-US" sz="2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8FB495-4349-4D41-AFCC-CDE10667C048}"/>
                  </a:ext>
                </a:extLst>
              </p:cNvPr>
              <p:cNvSpPr txBox="1"/>
              <p:nvPr/>
            </p:nvSpPr>
            <p:spPr>
              <a:xfrm>
                <a:off x="1741080" y="2956368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8FB495-4349-4D41-AFCC-CDE10667C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080" y="2956368"/>
                <a:ext cx="96665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B126EB-B0FA-470C-BE22-09DDA5EAF8ED}"/>
                  </a:ext>
                </a:extLst>
              </p:cNvPr>
              <p:cNvSpPr txBox="1"/>
              <p:nvPr/>
            </p:nvSpPr>
            <p:spPr>
              <a:xfrm>
                <a:off x="3159595" y="2945256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B126EB-B0FA-470C-BE22-09DDA5EA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595" y="2945256"/>
                <a:ext cx="966652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60CB452-7B83-441F-8410-E9DB4D174643}"/>
                  </a:ext>
                </a:extLst>
              </p:cNvPr>
              <p:cNvSpPr txBox="1"/>
              <p:nvPr/>
            </p:nvSpPr>
            <p:spPr>
              <a:xfrm>
                <a:off x="4447096" y="2916938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60CB452-7B83-441F-8410-E9DB4D174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096" y="2916938"/>
                <a:ext cx="96665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4A0AC8-73DC-413E-B539-F4CE6EDD14CE}"/>
                  </a:ext>
                </a:extLst>
              </p:cNvPr>
              <p:cNvSpPr txBox="1"/>
              <p:nvPr/>
            </p:nvSpPr>
            <p:spPr>
              <a:xfrm>
                <a:off x="5832990" y="2892070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4A0AC8-73DC-413E-B539-F4CE6EDD1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990" y="2892070"/>
                <a:ext cx="96665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988A21-C0D2-4A20-8D4D-BF766634A635}"/>
                  </a:ext>
                </a:extLst>
              </p:cNvPr>
              <p:cNvSpPr txBox="1"/>
              <p:nvPr/>
            </p:nvSpPr>
            <p:spPr>
              <a:xfrm>
                <a:off x="7189388" y="2894096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988A21-C0D2-4A20-8D4D-BF766634A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388" y="2894096"/>
                <a:ext cx="966652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D0D3B3A-FE91-4233-8820-20C00EFA496D}"/>
              </a:ext>
            </a:extLst>
          </p:cNvPr>
          <p:cNvSpPr txBox="1"/>
          <p:nvPr/>
        </p:nvSpPr>
        <p:spPr>
          <a:xfrm>
            <a:off x="6744587" y="3549641"/>
            <a:ext cx="155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8D4A6D-BFCE-4654-9A4D-B707A7750913}"/>
              </a:ext>
            </a:extLst>
          </p:cNvPr>
          <p:cNvSpPr txBox="1"/>
          <p:nvPr/>
        </p:nvSpPr>
        <p:spPr>
          <a:xfrm>
            <a:off x="4359179" y="3599245"/>
            <a:ext cx="914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030977-BA87-4112-8B34-2147F5914EED}"/>
              </a:ext>
            </a:extLst>
          </p:cNvPr>
          <p:cNvSpPr txBox="1"/>
          <p:nvPr/>
        </p:nvSpPr>
        <p:spPr>
          <a:xfrm>
            <a:off x="5580271" y="3588592"/>
            <a:ext cx="1398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14 (E)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53D9CE-BFC6-446A-B61B-E874D479962B}"/>
              </a:ext>
            </a:extLst>
          </p:cNvPr>
          <p:cNvSpPr txBox="1"/>
          <p:nvPr/>
        </p:nvSpPr>
        <p:spPr>
          <a:xfrm>
            <a:off x="588719" y="556534"/>
            <a:ext cx="9225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দশমিক সংখ্যাকে</a:t>
            </a:r>
            <a:r>
              <a:rPr lang="en-US" sz="3200" b="1" dirty="0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200" b="1" dirty="0" err="1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হেক্সাডেসিমাল</a:t>
            </a:r>
            <a:r>
              <a:rPr lang="bn-BD" sz="3200" b="1" dirty="0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সংখ্যায় রুপান্তর কর :</a:t>
            </a:r>
            <a:endParaRPr lang="en-US" sz="3200" b="1" dirty="0">
              <a:solidFill>
                <a:srgbClr val="66FF33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C13782-D594-438F-9029-23E0CDEC3E08}"/>
              </a:ext>
            </a:extLst>
          </p:cNvPr>
          <p:cNvSpPr txBox="1"/>
          <p:nvPr/>
        </p:nvSpPr>
        <p:spPr>
          <a:xfrm>
            <a:off x="4305138" y="5048364"/>
            <a:ext cx="1594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768 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3CAF4D-F3C5-4E10-A7EA-29F35D27F725}"/>
              </a:ext>
            </a:extLst>
          </p:cNvPr>
          <p:cNvSpPr txBox="1"/>
          <p:nvPr/>
        </p:nvSpPr>
        <p:spPr>
          <a:xfrm>
            <a:off x="5816663" y="5049246"/>
            <a:ext cx="218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 56 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948140-8748-49D3-A002-1623FE184E29}"/>
              </a:ext>
            </a:extLst>
          </p:cNvPr>
          <p:cNvSpPr txBox="1"/>
          <p:nvPr/>
        </p:nvSpPr>
        <p:spPr>
          <a:xfrm>
            <a:off x="7150245" y="5035477"/>
            <a:ext cx="848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 8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EA4DD7-86B9-42CB-A00F-B803FF45CC75}"/>
              </a:ext>
            </a:extLst>
          </p:cNvPr>
          <p:cNvSpPr txBox="1"/>
          <p:nvPr/>
        </p:nvSpPr>
        <p:spPr>
          <a:xfrm>
            <a:off x="7924125" y="5717364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=(3E8)</a:t>
            </a:r>
            <a:r>
              <a:rPr lang="en-US" dirty="0"/>
              <a:t>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4CCB61-D5D0-4752-B467-F8A3805DE51B}"/>
              </a:ext>
            </a:extLst>
          </p:cNvPr>
          <p:cNvSpPr txBox="1"/>
          <p:nvPr/>
        </p:nvSpPr>
        <p:spPr>
          <a:xfrm>
            <a:off x="9688567" y="2231851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-768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389320-79F0-452D-88C1-9EB0BBDF91EA}"/>
              </a:ext>
            </a:extLst>
          </p:cNvPr>
          <p:cNvSpPr txBox="1"/>
          <p:nvPr/>
        </p:nvSpPr>
        <p:spPr>
          <a:xfrm>
            <a:off x="9576622" y="1759781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1000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D133E8-77E1-4D57-B90C-D657E5FAAB1F}"/>
              </a:ext>
            </a:extLst>
          </p:cNvPr>
          <p:cNvCxnSpPr/>
          <p:nvPr/>
        </p:nvCxnSpPr>
        <p:spPr>
          <a:xfrm>
            <a:off x="9419303" y="2874969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904F369-DB35-4672-BF74-7D37F7FF29E3}"/>
              </a:ext>
            </a:extLst>
          </p:cNvPr>
          <p:cNvSpPr txBox="1"/>
          <p:nvPr/>
        </p:nvSpPr>
        <p:spPr>
          <a:xfrm>
            <a:off x="9666859" y="2753975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232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5E916-91E8-4149-BB7D-BC01A74B8C60}"/>
              </a:ext>
            </a:extLst>
          </p:cNvPr>
          <p:cNvSpPr txBox="1"/>
          <p:nvPr/>
        </p:nvSpPr>
        <p:spPr>
          <a:xfrm>
            <a:off x="9568532" y="3272086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-224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891B82-AB75-48D7-BBB9-CC9E8D4F68BA}"/>
              </a:ext>
            </a:extLst>
          </p:cNvPr>
          <p:cNvCxnSpPr/>
          <p:nvPr/>
        </p:nvCxnSpPr>
        <p:spPr>
          <a:xfrm>
            <a:off x="9453719" y="3912275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4FB49D-7586-4878-A853-405C315DE02C}"/>
              </a:ext>
            </a:extLst>
          </p:cNvPr>
          <p:cNvSpPr txBox="1"/>
          <p:nvPr/>
        </p:nvSpPr>
        <p:spPr>
          <a:xfrm>
            <a:off x="4435589" y="4389573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768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0CF50D-DBFC-491C-9F59-3CBD345A8D85}"/>
              </a:ext>
            </a:extLst>
          </p:cNvPr>
          <p:cNvSpPr txBox="1"/>
          <p:nvPr/>
        </p:nvSpPr>
        <p:spPr>
          <a:xfrm>
            <a:off x="5735452" y="4354279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224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957ED0-88DC-40C9-9126-3BBC82B30E2C}"/>
              </a:ext>
            </a:extLst>
          </p:cNvPr>
          <p:cNvSpPr txBox="1"/>
          <p:nvPr/>
        </p:nvSpPr>
        <p:spPr>
          <a:xfrm>
            <a:off x="6848488" y="4379932"/>
            <a:ext cx="1423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683B55-30D0-480F-8683-5162368058AA}"/>
              </a:ext>
            </a:extLst>
          </p:cNvPr>
          <p:cNvSpPr txBox="1"/>
          <p:nvPr/>
        </p:nvSpPr>
        <p:spPr>
          <a:xfrm>
            <a:off x="2839418" y="1253117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=(3E8)</a:t>
            </a:r>
            <a:r>
              <a:rPr lang="en-US" dirty="0"/>
              <a:t>16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40B467-5CED-45E9-ADAE-562D50975E19}"/>
              </a:ext>
            </a:extLst>
          </p:cNvPr>
          <p:cNvSpPr txBox="1"/>
          <p:nvPr/>
        </p:nvSpPr>
        <p:spPr>
          <a:xfrm>
            <a:off x="9888366" y="3813593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 8</a:t>
            </a:r>
          </a:p>
        </p:txBody>
      </p:sp>
    </p:spTree>
    <p:extLst>
      <p:ext uri="{BB962C8B-B14F-4D97-AF65-F5344CB8AC3E}">
        <p14:creationId xmlns:p14="http://schemas.microsoft.com/office/powerpoint/2010/main" val="26081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8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75975F-BD1E-416C-A21D-73367774E2CE}"/>
                  </a:ext>
                </a:extLst>
              </p:cNvPr>
              <p:cNvSpPr/>
              <p:nvPr/>
            </p:nvSpPr>
            <p:spPr>
              <a:xfrm>
                <a:off x="3510455" y="1103586"/>
                <a:ext cx="5139559" cy="4981904"/>
              </a:xfrm>
              <a:prstGeom prst="rect">
                <a:avLst/>
              </a:prstGeom>
              <a:noFill/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lIns="91440" tIns="45720" rIns="91440" bIns="45720">
                <a:prstTxWarp prst="textCircle">
                  <a:avLst/>
                </a:prstTxWarp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9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20B0502040204020203" pitchFamily="34" charset="0"/>
                      </a:rPr>
                      <m:t>𝐭𝐚𝐥</m:t>
                    </m:r>
                    <m:r>
                      <a:rPr lang="en-US" sz="49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49600" b="1" dirty="0">
                    <a:ln w="0"/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SolaimanLipi" panose="03000609000000000000" pitchFamily="65" charset="0"/>
                    <a:cs typeface="SolaimanLipi" panose="03000609000000000000" pitchFamily="65" charset="0"/>
                  </a:rPr>
                  <a:t>Hexadecimal</a:t>
                </a:r>
                <a:r>
                  <a:rPr lang="en-US" sz="49600" b="1" dirty="0">
                    <a:solidFill>
                      <a:srgbClr val="C00000"/>
                    </a:solidFill>
                    <a:latin typeface="SolaimanLipi" panose="03000609000000000000" pitchFamily="65" charset="0"/>
                    <a:cs typeface="SolaimanLipi" panose="03000609000000000000" pitchFamily="65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96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49600" b="1" cap="none" spc="0" dirty="0">
                    <a:ln w="0"/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SolaimanLipi" panose="03000609000000000000" pitchFamily="65" charset="0"/>
                    <a:cs typeface="SolaimanLipi" panose="03000609000000000000" pitchFamily="65" charset="0"/>
                  </a:rPr>
                  <a:t>Binary</a:t>
                </a:r>
                <a14:m>
                  <m:oMath xmlns:m="http://schemas.openxmlformats.org/officeDocument/2006/math">
                    <m:r>
                      <a:rPr lang="en-US" sz="49600" b="1" i="0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20B0502040204020203" pitchFamily="34" charset="0"/>
                      </a:rPr>
                      <m:t>↔</m:t>
                    </m:r>
                    <m:r>
                      <a:rPr lang="en-US" sz="49600" b="1" i="0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Vrinda" panose="020B0502040204020203" pitchFamily="34" charset="0"/>
                      </a:rPr>
                      <m:t>𝐎𝐜</m:t>
                    </m:r>
                  </m:oMath>
                </a14:m>
                <a:endParaRPr lang="en-US" sz="49600" b="1" cap="none" spc="0" dirty="0">
                  <a:ln w="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SolaimanLipi" panose="03000609000000000000" pitchFamily="65" charset="0"/>
                  <a:cs typeface="SolaimanLipi" panose="03000609000000000000" pitchFamily="65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75975F-BD1E-416C-A21D-73367774E2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455" y="1103586"/>
                <a:ext cx="5139559" cy="4981904"/>
              </a:xfrm>
              <a:prstGeom prst="rect">
                <a:avLst/>
              </a:prstGeom>
              <a:blipFill>
                <a:blip r:embed="rId2"/>
                <a:stretch>
                  <a:fillRect l="-4679" t="-6271" r="-5005" b="-5711"/>
                </a:stretch>
              </a:blip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7870589-4CF5-498B-A3D1-0C0E2E8ABD3A}"/>
              </a:ext>
            </a:extLst>
          </p:cNvPr>
          <p:cNvSpPr txBox="1"/>
          <p:nvPr/>
        </p:nvSpPr>
        <p:spPr>
          <a:xfrm rot="18219307">
            <a:off x="-924913" y="2289807"/>
            <a:ext cx="66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এরপর</a:t>
            </a:r>
            <a:r>
              <a:rPr lang="en-US" sz="5400" u="sng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u="sng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যা</a:t>
            </a:r>
            <a:r>
              <a:rPr lang="en-US" sz="5400" u="sng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u="sng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শিখতে</a:t>
            </a:r>
            <a:r>
              <a:rPr lang="en-US" sz="5400" u="sng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u="sng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পারবে</a:t>
            </a:r>
            <a:r>
              <a:rPr lang="en-US" sz="5400" u="sng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7043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AAD19B-BFFC-4F3A-8F56-3FFD5DC75DB2}"/>
              </a:ext>
            </a:extLst>
          </p:cNvPr>
          <p:cNvSpPr txBox="1"/>
          <p:nvPr/>
        </p:nvSpPr>
        <p:spPr>
          <a:xfrm>
            <a:off x="599090" y="746234"/>
            <a:ext cx="1128811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00B050"/>
                </a:solidFill>
                <a:latin typeface="Aaah Speed" pitchFamily="2" charset="0"/>
              </a:rPr>
              <a:t>Thans</a:t>
            </a:r>
            <a:r>
              <a:rPr lang="en-US" sz="11500" dirty="0">
                <a:solidFill>
                  <a:srgbClr val="00B050"/>
                </a:solidFill>
                <a:latin typeface="Aaah Speed" pitchFamily="2" charset="0"/>
              </a:rPr>
              <a:t> for watching video.</a:t>
            </a:r>
          </a:p>
        </p:txBody>
      </p:sp>
    </p:spTree>
    <p:extLst>
      <p:ext uri="{BB962C8B-B14F-4D97-AF65-F5344CB8AC3E}">
        <p14:creationId xmlns:p14="http://schemas.microsoft.com/office/powerpoint/2010/main" val="17593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D8F593-6D20-4935-A541-8C30BF4838BD}"/>
              </a:ext>
            </a:extLst>
          </p:cNvPr>
          <p:cNvSpPr txBox="1"/>
          <p:nvPr/>
        </p:nvSpPr>
        <p:spPr>
          <a:xfrm>
            <a:off x="908641" y="808587"/>
            <a:ext cx="101977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আইসিটি</a:t>
            </a:r>
          </a:p>
          <a:p>
            <a:pPr algn="ctr"/>
            <a:r>
              <a:rPr lang="bn-BD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 ও দ্বাদশ শ্রেণি</a:t>
            </a:r>
          </a:p>
          <a:p>
            <a:pPr algn="ctr"/>
            <a:r>
              <a:rPr lang="bn-BD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 অধ্যায় (১ম অংশ)</a:t>
            </a:r>
          </a:p>
          <a:p>
            <a:pPr algn="ctr"/>
            <a:r>
              <a:rPr lang="bn-BD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পদ্ধতি</a:t>
            </a:r>
          </a:p>
        </p:txBody>
      </p:sp>
    </p:spTree>
    <p:extLst>
      <p:ext uri="{BB962C8B-B14F-4D97-AF65-F5344CB8AC3E}">
        <p14:creationId xmlns:p14="http://schemas.microsoft.com/office/powerpoint/2010/main" val="411994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7A0B44-B255-441E-BA56-AF1E4492B143}"/>
              </a:ext>
            </a:extLst>
          </p:cNvPr>
          <p:cNvSpPr txBox="1"/>
          <p:nvPr/>
        </p:nvSpPr>
        <p:spPr>
          <a:xfrm>
            <a:off x="1091381" y="609600"/>
            <a:ext cx="10972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err="1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আজকে</a:t>
            </a:r>
            <a:r>
              <a:rPr lang="en-US" sz="6000" u="sng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u="sng" dirty="0" err="1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যা</a:t>
            </a:r>
            <a:r>
              <a:rPr lang="en-US" sz="6000" u="sng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u="sng" dirty="0" err="1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শিখতে</a:t>
            </a:r>
            <a:r>
              <a:rPr lang="en-US" sz="6000" u="sng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u="sng" dirty="0" err="1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পারবে</a:t>
            </a:r>
            <a:r>
              <a:rPr lang="en-US" sz="6000" u="sng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:</a:t>
            </a:r>
          </a:p>
          <a:p>
            <a:endParaRPr lang="en-US" sz="6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857250" indent="-857250">
              <a:buFont typeface="Wingdings" panose="05000000000000000000" pitchFamily="2" charset="2"/>
              <a:buChar char=":"/>
            </a:pPr>
            <a:r>
              <a:rPr lang="en-US" sz="6000" dirty="0" err="1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দশমিক</a:t>
            </a:r>
            <a:r>
              <a:rPr lang="en-US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</a:t>
            </a:r>
            <a:r>
              <a:rPr lang="bn-BD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খ্যা</a:t>
            </a:r>
            <a:r>
              <a:rPr lang="en-US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থেকে</a:t>
            </a:r>
            <a:r>
              <a:rPr lang="bn-BD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অক্টাল </a:t>
            </a:r>
            <a:r>
              <a:rPr lang="en-US" sz="6000" dirty="0" err="1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</a:t>
            </a:r>
            <a:r>
              <a:rPr lang="bn-BD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খ্যা</a:t>
            </a:r>
            <a:r>
              <a:rPr lang="en-US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</a:p>
          <a:p>
            <a:r>
              <a:rPr lang="bn-BD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রুপান্তর</a:t>
            </a:r>
            <a:r>
              <a:rPr lang="en-US" sz="60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bn-BD" sz="6000" dirty="0">
              <a:solidFill>
                <a:srgbClr val="7030A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6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  <a:sym typeface="Wingdings" panose="05000000000000000000" pitchFamily="2" charset="2"/>
              </a:rPr>
              <a:t> </a:t>
            </a:r>
            <a:r>
              <a:rPr lang="en-US" sz="6000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দশমিক</a:t>
            </a:r>
            <a:r>
              <a:rPr lang="en-US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</a:t>
            </a:r>
            <a:r>
              <a:rPr lang="bn-BD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খ্যা</a:t>
            </a:r>
            <a:r>
              <a:rPr lang="en-US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থেকে</a:t>
            </a:r>
            <a:r>
              <a:rPr lang="bn-BD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হেক্সাডেসিমাল </a:t>
            </a:r>
            <a:endParaRPr lang="en-US" sz="6000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  <a:r>
              <a:rPr lang="en-US" sz="6000" dirty="0" err="1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</a:t>
            </a:r>
            <a:r>
              <a:rPr lang="bn-BD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খ্যা রুপান্তর</a:t>
            </a:r>
            <a:r>
              <a:rPr lang="en-US" sz="6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।</a:t>
            </a:r>
            <a:endParaRPr lang="bn-BD" sz="6000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09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3E5498-176A-494D-AD17-B631E4BC6554}"/>
              </a:ext>
            </a:extLst>
          </p:cNvPr>
          <p:cNvSpPr txBox="1"/>
          <p:nvPr/>
        </p:nvSpPr>
        <p:spPr>
          <a:xfrm>
            <a:off x="714660" y="813282"/>
            <a:ext cx="970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(254)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</a:t>
            </a:r>
            <a:r>
              <a:rPr lang="en-US" sz="3600" dirty="0" err="1">
                <a:latin typeface="SolaimanLipi" panose="03000609000000000000" pitchFamily="65" charset="0"/>
                <a:cs typeface="SolaimanLipi" panose="03000609000000000000" pitchFamily="65" charset="0"/>
              </a:rPr>
              <a:t>কে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>
                <a:latin typeface="SolaimanLipi" panose="03000609000000000000" pitchFamily="65" charset="0"/>
                <a:cs typeface="SolaimanLipi" panose="03000609000000000000" pitchFamily="65" charset="0"/>
              </a:rPr>
              <a:t>অক্টাল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 সংখ্যায় রুপান্তর করে দেখাচ্ছি।</a:t>
            </a:r>
            <a:endParaRPr lang="en-US" sz="2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D41EE-3C22-4CA4-83B1-B6698E320E54}"/>
              </a:ext>
            </a:extLst>
          </p:cNvPr>
          <p:cNvSpPr txBox="1"/>
          <p:nvPr/>
        </p:nvSpPr>
        <p:spPr>
          <a:xfrm>
            <a:off x="3773575" y="1634929"/>
            <a:ext cx="1868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254       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72ABCC-3069-4E61-A947-3E736434EF3E}"/>
              </a:ext>
            </a:extLst>
          </p:cNvPr>
          <p:cNvGrpSpPr/>
          <p:nvPr/>
        </p:nvGrpSpPr>
        <p:grpSpPr>
          <a:xfrm>
            <a:off x="3578481" y="1642578"/>
            <a:ext cx="1803471" cy="557784"/>
            <a:chOff x="3501101" y="3675888"/>
            <a:chExt cx="1803471" cy="55778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C42EC39-52AD-4246-B835-D0F18F9AE87D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F157B76-82C5-4CF4-BBB6-BB3C0A9B0CAB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D90BC24-3A9F-445E-B9E5-91F9A19A9D72}"/>
              </a:ext>
            </a:extLst>
          </p:cNvPr>
          <p:cNvGrpSpPr/>
          <p:nvPr/>
        </p:nvGrpSpPr>
        <p:grpSpPr>
          <a:xfrm>
            <a:off x="3683636" y="2205108"/>
            <a:ext cx="1803471" cy="557784"/>
            <a:chOff x="3501101" y="3675888"/>
            <a:chExt cx="1803471" cy="55778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D2CC0F-86FC-4690-B44C-8DAC952D4723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9A8B7FD-E5A1-42C4-B8F1-5735C36E7CB5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04356E3-437C-45E8-82A6-2ED61129E42D}"/>
              </a:ext>
            </a:extLst>
          </p:cNvPr>
          <p:cNvSpPr txBox="1"/>
          <p:nvPr/>
        </p:nvSpPr>
        <p:spPr>
          <a:xfrm>
            <a:off x="3049180" y="1596858"/>
            <a:ext cx="44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0D423-30C0-4350-8C6D-83E8A1CC4DAE}"/>
              </a:ext>
            </a:extLst>
          </p:cNvPr>
          <p:cNvSpPr txBox="1"/>
          <p:nvPr/>
        </p:nvSpPr>
        <p:spPr>
          <a:xfrm>
            <a:off x="3580139" y="2911235"/>
            <a:ext cx="90833" cy="313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3B18F1-0809-4F1D-9261-866AB4045698}"/>
              </a:ext>
            </a:extLst>
          </p:cNvPr>
          <p:cNvSpPr txBox="1"/>
          <p:nvPr/>
        </p:nvSpPr>
        <p:spPr>
          <a:xfrm>
            <a:off x="3146244" y="2149896"/>
            <a:ext cx="44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53FC21-4447-4532-A194-0217463250EF}"/>
              </a:ext>
            </a:extLst>
          </p:cNvPr>
          <p:cNvSpPr txBox="1"/>
          <p:nvPr/>
        </p:nvSpPr>
        <p:spPr>
          <a:xfrm>
            <a:off x="3831777" y="2143300"/>
            <a:ext cx="1907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31  -   </a:t>
            </a:r>
            <a:r>
              <a:rPr lang="en-US" sz="3200" dirty="0">
                <a:solidFill>
                  <a:srgbClr val="92D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6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068DE8-7A27-4586-8497-9C23846D5C77}"/>
              </a:ext>
            </a:extLst>
          </p:cNvPr>
          <p:cNvGrpSpPr/>
          <p:nvPr/>
        </p:nvGrpSpPr>
        <p:grpSpPr>
          <a:xfrm>
            <a:off x="3788790" y="2735460"/>
            <a:ext cx="1803471" cy="557784"/>
            <a:chOff x="3501101" y="3675888"/>
            <a:chExt cx="1803471" cy="55778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6878E3D-B3CC-4360-A13A-55230B073ED0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00E2D71-787D-4869-AA70-C132AE8BE55A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0AE844B-A723-4BDB-81CB-DE1D32BD0C57}"/>
              </a:ext>
            </a:extLst>
          </p:cNvPr>
          <p:cNvSpPr txBox="1"/>
          <p:nvPr/>
        </p:nvSpPr>
        <p:spPr>
          <a:xfrm>
            <a:off x="3310513" y="2691186"/>
            <a:ext cx="499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443524-8716-4E68-A793-6A01C39272B9}"/>
              </a:ext>
            </a:extLst>
          </p:cNvPr>
          <p:cNvSpPr txBox="1"/>
          <p:nvPr/>
        </p:nvSpPr>
        <p:spPr>
          <a:xfrm>
            <a:off x="3906005" y="2703897"/>
            <a:ext cx="184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3   -   </a:t>
            </a:r>
            <a:r>
              <a:rPr lang="en-US" sz="32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94610B-1932-4288-B1F3-4A970A7A90CE}"/>
              </a:ext>
            </a:extLst>
          </p:cNvPr>
          <p:cNvSpPr txBox="1"/>
          <p:nvPr/>
        </p:nvSpPr>
        <p:spPr>
          <a:xfrm>
            <a:off x="3965888" y="3295724"/>
            <a:ext cx="183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0  -   </a:t>
            </a:r>
            <a:r>
              <a:rPr lang="en-US" sz="32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</a:p>
        </p:txBody>
      </p:sp>
      <p:sp>
        <p:nvSpPr>
          <p:cNvPr id="26" name="Up Arrow 26">
            <a:extLst>
              <a:ext uri="{FF2B5EF4-FFF2-40B4-BE49-F238E27FC236}">
                <a16:creationId xmlns:a16="http://schemas.microsoft.com/office/drawing/2014/main" id="{D35C6C38-AA58-4A2E-B80A-A608A6A120AF}"/>
              </a:ext>
            </a:extLst>
          </p:cNvPr>
          <p:cNvSpPr/>
          <p:nvPr/>
        </p:nvSpPr>
        <p:spPr>
          <a:xfrm flipH="1">
            <a:off x="6189369" y="2203317"/>
            <a:ext cx="393419" cy="1124999"/>
          </a:xfrm>
          <a:prstGeom prst="up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89F672-046A-4975-8208-9650D89121FD}"/>
              </a:ext>
            </a:extLst>
          </p:cNvPr>
          <p:cNvSpPr txBox="1"/>
          <p:nvPr/>
        </p:nvSpPr>
        <p:spPr>
          <a:xfrm rot="16200000">
            <a:off x="5183380" y="2511272"/>
            <a:ext cx="131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ভাগশেষ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FA195D-60AE-43C1-B6D9-6B60A7D23819}"/>
              </a:ext>
            </a:extLst>
          </p:cNvPr>
          <p:cNvSpPr txBox="1"/>
          <p:nvPr/>
        </p:nvSpPr>
        <p:spPr>
          <a:xfrm>
            <a:off x="6087973" y="3588111"/>
            <a:ext cx="75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468EC5-85E7-4386-B4C1-23E9AC83D53F}"/>
              </a:ext>
            </a:extLst>
          </p:cNvPr>
          <p:cNvSpPr txBox="1"/>
          <p:nvPr/>
        </p:nvSpPr>
        <p:spPr>
          <a:xfrm>
            <a:off x="6087973" y="1672688"/>
            <a:ext cx="82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LSB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6ACF40-BC6A-4B10-BE58-6300270DF603}"/>
              </a:ext>
            </a:extLst>
          </p:cNvPr>
          <p:cNvSpPr txBox="1"/>
          <p:nvPr/>
        </p:nvSpPr>
        <p:spPr>
          <a:xfrm>
            <a:off x="7513111" y="3892599"/>
            <a:ext cx="414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(254)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  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= (</a:t>
            </a:r>
            <a:r>
              <a:rPr lang="en-US" sz="36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  <a:r>
              <a:rPr lang="en-US" sz="36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7</a:t>
            </a:r>
            <a:r>
              <a:rPr lang="en-US" sz="3600" dirty="0">
                <a:solidFill>
                  <a:srgbClr val="66FF3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6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E9A4A6-5974-40DF-9F2C-4375AFD11D3A}"/>
              </a:ext>
            </a:extLst>
          </p:cNvPr>
          <p:cNvSpPr txBox="1"/>
          <p:nvPr/>
        </p:nvSpPr>
        <p:spPr>
          <a:xfrm>
            <a:off x="606490" y="4905391"/>
            <a:ext cx="1131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 = Most Significant Bit,     LSB = Least Significant Bit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297BEB6-B411-4DC8-9EAF-721A0290CE8E}"/>
              </a:ext>
            </a:extLst>
          </p:cNvPr>
          <p:cNvCxnSpPr>
            <a:cxnSpLocks/>
          </p:cNvCxnSpPr>
          <p:nvPr/>
        </p:nvCxnSpPr>
        <p:spPr>
          <a:xfrm>
            <a:off x="9645446" y="3900163"/>
            <a:ext cx="9537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9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8" grpId="0"/>
      <p:bldP spid="19" grpId="0"/>
      <p:bldP spid="20" grpId="0"/>
      <p:bldP spid="26" grpId="0" animBg="1"/>
      <p:bldP spid="27" grpId="0"/>
      <p:bldP spid="28" grpId="0"/>
      <p:bldP spid="2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CB263466-9757-4CD0-AFBA-A21A62BDA795}"/>
              </a:ext>
            </a:extLst>
          </p:cNvPr>
          <p:cNvSpPr txBox="1"/>
          <p:nvPr/>
        </p:nvSpPr>
        <p:spPr>
          <a:xfrm>
            <a:off x="437789" y="302147"/>
            <a:ext cx="151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7B97E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আবার</a:t>
            </a:r>
            <a:r>
              <a:rPr lang="en-US" sz="3600" dirty="0">
                <a:solidFill>
                  <a:srgbClr val="07B97E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70FA4B-0A66-4FE2-8612-7B2133A7AAD4}"/>
              </a:ext>
            </a:extLst>
          </p:cNvPr>
          <p:cNvSpPr txBox="1"/>
          <p:nvPr/>
        </p:nvSpPr>
        <p:spPr>
          <a:xfrm>
            <a:off x="262376" y="1068925"/>
            <a:ext cx="970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(517)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</a:t>
            </a:r>
            <a:r>
              <a:rPr lang="bn-BD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এখন অক্টাল সংখ্যায় রুপান্তর করে দেখাচ্ছি।</a:t>
            </a:r>
            <a:endParaRPr lang="en-US" sz="2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10E69E-2E32-4ABF-8344-0A1184464BAA}"/>
              </a:ext>
            </a:extLst>
          </p:cNvPr>
          <p:cNvSpPr txBox="1"/>
          <p:nvPr/>
        </p:nvSpPr>
        <p:spPr>
          <a:xfrm>
            <a:off x="3321291" y="1890572"/>
            <a:ext cx="1868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517       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9335376-9453-45FB-8AB9-74B861302E0C}"/>
              </a:ext>
            </a:extLst>
          </p:cNvPr>
          <p:cNvGrpSpPr/>
          <p:nvPr/>
        </p:nvGrpSpPr>
        <p:grpSpPr>
          <a:xfrm>
            <a:off x="3126197" y="1898221"/>
            <a:ext cx="1803471" cy="557784"/>
            <a:chOff x="3501101" y="3675888"/>
            <a:chExt cx="1803471" cy="55778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A41543C-5CD5-4A80-9899-B56CF4AEFB6E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524E365-3679-4706-85E5-D2BFD24E8CBF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B248EF8-F4E3-4113-8DEA-214D2CF41D63}"/>
              </a:ext>
            </a:extLst>
          </p:cNvPr>
          <p:cNvGrpSpPr/>
          <p:nvPr/>
        </p:nvGrpSpPr>
        <p:grpSpPr>
          <a:xfrm>
            <a:off x="3231352" y="2460751"/>
            <a:ext cx="1803471" cy="557784"/>
            <a:chOff x="3501101" y="3675888"/>
            <a:chExt cx="1803471" cy="557784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912B32E-513F-4BD7-B201-5DFEE45A8D84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CFA671D-DD98-407F-BCCF-E194D69A9A31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EA0A15C-3DDF-491C-BCD0-E4215EE77ACF}"/>
              </a:ext>
            </a:extLst>
          </p:cNvPr>
          <p:cNvSpPr txBox="1"/>
          <p:nvPr/>
        </p:nvSpPr>
        <p:spPr>
          <a:xfrm>
            <a:off x="2596896" y="1852501"/>
            <a:ext cx="44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7F75CF4-3BCB-4099-8EE4-BAE04D616C4C}"/>
              </a:ext>
            </a:extLst>
          </p:cNvPr>
          <p:cNvSpPr txBox="1"/>
          <p:nvPr/>
        </p:nvSpPr>
        <p:spPr>
          <a:xfrm>
            <a:off x="3127855" y="3166878"/>
            <a:ext cx="90833" cy="313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CD389F-3C10-4952-B859-BD1152BFD4BD}"/>
              </a:ext>
            </a:extLst>
          </p:cNvPr>
          <p:cNvSpPr txBox="1"/>
          <p:nvPr/>
        </p:nvSpPr>
        <p:spPr>
          <a:xfrm>
            <a:off x="2693960" y="2405539"/>
            <a:ext cx="44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431F60-F648-4275-8328-2AA6762EA06A}"/>
              </a:ext>
            </a:extLst>
          </p:cNvPr>
          <p:cNvSpPr txBox="1"/>
          <p:nvPr/>
        </p:nvSpPr>
        <p:spPr>
          <a:xfrm>
            <a:off x="3379493" y="2398943"/>
            <a:ext cx="1907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64  -   </a:t>
            </a:r>
            <a:r>
              <a:rPr lang="en-US" sz="3200" dirty="0">
                <a:solidFill>
                  <a:srgbClr val="FFC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5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E4B25B-2EEA-4C13-822E-464BF5A8B90C}"/>
              </a:ext>
            </a:extLst>
          </p:cNvPr>
          <p:cNvGrpSpPr/>
          <p:nvPr/>
        </p:nvGrpSpPr>
        <p:grpSpPr>
          <a:xfrm>
            <a:off x="3336506" y="2991103"/>
            <a:ext cx="1803471" cy="557784"/>
            <a:chOff x="3501101" y="3675888"/>
            <a:chExt cx="1803471" cy="557784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B309D11-14FF-43A0-A609-76062A56735D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220545A-0727-4C19-A451-BEF4E2BE4E58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BE3E2853-08E5-4312-B778-B1DA8AF8D952}"/>
              </a:ext>
            </a:extLst>
          </p:cNvPr>
          <p:cNvSpPr txBox="1"/>
          <p:nvPr/>
        </p:nvSpPr>
        <p:spPr>
          <a:xfrm>
            <a:off x="2863253" y="2952073"/>
            <a:ext cx="37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7638C2-CACE-4BFA-9DD9-CD305B2DB0B3}"/>
              </a:ext>
            </a:extLst>
          </p:cNvPr>
          <p:cNvSpPr txBox="1"/>
          <p:nvPr/>
        </p:nvSpPr>
        <p:spPr>
          <a:xfrm>
            <a:off x="3453721" y="2959540"/>
            <a:ext cx="184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8   -   0</a:t>
            </a:r>
            <a:endParaRPr lang="en-US" sz="3200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0108CC6-D314-45B1-89D4-C3EE7D6E4A28}"/>
              </a:ext>
            </a:extLst>
          </p:cNvPr>
          <p:cNvSpPr txBox="1"/>
          <p:nvPr/>
        </p:nvSpPr>
        <p:spPr>
          <a:xfrm>
            <a:off x="3513604" y="3551367"/>
            <a:ext cx="183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1 </a:t>
            </a:r>
            <a:r>
              <a:rPr lang="bn-BD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-  </a:t>
            </a:r>
            <a:r>
              <a:rPr lang="bn-BD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>
                <a:solidFill>
                  <a:srgbClr val="66FF3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F5F4C17-2DC0-4F6C-8573-778F5681344B}"/>
              </a:ext>
            </a:extLst>
          </p:cNvPr>
          <p:cNvGrpSpPr/>
          <p:nvPr/>
        </p:nvGrpSpPr>
        <p:grpSpPr>
          <a:xfrm>
            <a:off x="3436354" y="3521455"/>
            <a:ext cx="1803471" cy="557784"/>
            <a:chOff x="3501101" y="3675888"/>
            <a:chExt cx="1803471" cy="557784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BF5C970-57D8-40A5-963C-9A74C6BCDB05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7B368FF-0D76-480C-B185-CB2755D8A3D0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48AE9EB-2294-4EBF-97DD-ED46AC7425D3}"/>
              </a:ext>
            </a:extLst>
          </p:cNvPr>
          <p:cNvSpPr txBox="1"/>
          <p:nvPr/>
        </p:nvSpPr>
        <p:spPr>
          <a:xfrm>
            <a:off x="3014034" y="3477181"/>
            <a:ext cx="477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1E1F0E-5DB3-4B43-B5F6-D2340F19F5C4}"/>
              </a:ext>
            </a:extLst>
          </p:cNvPr>
          <p:cNvSpPr txBox="1"/>
          <p:nvPr/>
        </p:nvSpPr>
        <p:spPr>
          <a:xfrm>
            <a:off x="3638861" y="4042095"/>
            <a:ext cx="1600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  <a:r>
              <a:rPr lang="bn-BD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-   </a:t>
            </a:r>
            <a:r>
              <a:rPr lang="en-US" sz="3200" dirty="0">
                <a:solidFill>
                  <a:srgbClr val="AC149A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</a:p>
        </p:txBody>
      </p:sp>
      <p:sp>
        <p:nvSpPr>
          <p:cNvPr id="47" name="Up Arrow 26">
            <a:extLst>
              <a:ext uri="{FF2B5EF4-FFF2-40B4-BE49-F238E27FC236}">
                <a16:creationId xmlns:a16="http://schemas.microsoft.com/office/drawing/2014/main" id="{C148FEA2-F51C-4096-9C49-1BDFF290B429}"/>
              </a:ext>
            </a:extLst>
          </p:cNvPr>
          <p:cNvSpPr/>
          <p:nvPr/>
        </p:nvSpPr>
        <p:spPr>
          <a:xfrm flipH="1">
            <a:off x="5797223" y="2498832"/>
            <a:ext cx="393419" cy="2011452"/>
          </a:xfrm>
          <a:prstGeom prst="up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763EA81-60AE-4BCE-BCAB-F518DDBFDE6E}"/>
              </a:ext>
            </a:extLst>
          </p:cNvPr>
          <p:cNvSpPr txBox="1"/>
          <p:nvPr/>
        </p:nvSpPr>
        <p:spPr>
          <a:xfrm rot="16200000">
            <a:off x="4909778" y="3459724"/>
            <a:ext cx="131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ভাগশেষ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D03FE57-4125-4F8B-9E19-F9C59DC5096E}"/>
              </a:ext>
            </a:extLst>
          </p:cNvPr>
          <p:cNvSpPr txBox="1"/>
          <p:nvPr/>
        </p:nvSpPr>
        <p:spPr>
          <a:xfrm>
            <a:off x="5651219" y="4733767"/>
            <a:ext cx="75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412A1C-A3A3-4F70-9A81-B2E404D8A8B5}"/>
              </a:ext>
            </a:extLst>
          </p:cNvPr>
          <p:cNvSpPr txBox="1"/>
          <p:nvPr/>
        </p:nvSpPr>
        <p:spPr>
          <a:xfrm>
            <a:off x="5635689" y="1928331"/>
            <a:ext cx="82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LSB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2ACD927-7B0E-448B-99CE-E65726D6246D}"/>
              </a:ext>
            </a:extLst>
          </p:cNvPr>
          <p:cNvSpPr txBox="1"/>
          <p:nvPr/>
        </p:nvSpPr>
        <p:spPr>
          <a:xfrm>
            <a:off x="7041163" y="3863953"/>
            <a:ext cx="414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(517)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   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=(</a:t>
            </a:r>
            <a:r>
              <a:rPr lang="en-US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  <a:r>
              <a:rPr lang="en-US" sz="36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  <a:r>
              <a:rPr lang="en-US" sz="3600" dirty="0">
                <a:solidFill>
                  <a:srgbClr val="FFC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5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r>
              <a:rPr lang="bn-BD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8</a:t>
            </a:r>
            <a:endParaRPr lang="en-US" sz="2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D481899-9C5B-4237-A446-14FD7690BB37}"/>
              </a:ext>
            </a:extLst>
          </p:cNvPr>
          <p:cNvSpPr txBox="1"/>
          <p:nvPr/>
        </p:nvSpPr>
        <p:spPr>
          <a:xfrm>
            <a:off x="717754" y="5384999"/>
            <a:ext cx="11206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 = Most Significant Bit,     LSB = Least Significant Bit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70E0867-43BE-4AE2-9A80-A1BC998698DB}"/>
              </a:ext>
            </a:extLst>
          </p:cNvPr>
          <p:cNvCxnSpPr/>
          <p:nvPr/>
        </p:nvCxnSpPr>
        <p:spPr>
          <a:xfrm>
            <a:off x="9144000" y="3765755"/>
            <a:ext cx="12585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3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4" grpId="0"/>
      <p:bldP spid="35" grpId="0"/>
      <p:bldP spid="39" grpId="0"/>
      <p:bldP spid="40" grpId="0"/>
      <p:bldP spid="41" grpId="0"/>
      <p:bldP spid="45" grpId="0"/>
      <p:bldP spid="46" grpId="0"/>
      <p:bldP spid="47" grpId="0" animBg="1"/>
      <p:bldP spid="48" grpId="0"/>
      <p:bldP spid="49" grpId="0"/>
      <p:bldP spid="5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F32F90-2920-4353-85CB-CAB432731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95708"/>
              </p:ext>
            </p:extLst>
          </p:nvPr>
        </p:nvGraphicFramePr>
        <p:xfrm>
          <a:off x="1386348" y="2088387"/>
          <a:ext cx="6754762" cy="29665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8546">
                  <a:extLst>
                    <a:ext uri="{9D8B030D-6E8A-4147-A177-3AD203B41FA5}">
                      <a16:colId xmlns:a16="http://schemas.microsoft.com/office/drawing/2014/main" val="513797901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809908863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1454298240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420725369"/>
                    </a:ext>
                  </a:extLst>
                </a:gridCol>
                <a:gridCol w="1182227">
                  <a:extLst>
                    <a:ext uri="{9D8B030D-6E8A-4147-A177-3AD203B41FA5}">
                      <a16:colId xmlns:a16="http://schemas.microsoft.com/office/drawing/2014/main" val="2995810976"/>
                    </a:ext>
                  </a:extLst>
                </a:gridCol>
              </a:tblGrid>
              <a:tr h="83916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4096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512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64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8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25801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21048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37045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6743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FB2BA3D-0FDB-4AF8-9C82-4DD4E75CCC31}"/>
              </a:ext>
            </a:extLst>
          </p:cNvPr>
          <p:cNvSpPr txBox="1"/>
          <p:nvPr/>
        </p:nvSpPr>
        <p:spPr>
          <a:xfrm>
            <a:off x="2026152" y="1239197"/>
            <a:ext cx="182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(187)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</a:t>
            </a:r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en-US" sz="2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406674-8C37-4078-AC38-869BDD4F53B5}"/>
                  </a:ext>
                </a:extLst>
              </p:cNvPr>
              <p:cNvSpPr txBox="1"/>
              <p:nvPr/>
            </p:nvSpPr>
            <p:spPr>
              <a:xfrm>
                <a:off x="1741080" y="2956368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8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406674-8C37-4078-AC38-869BDD4F5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080" y="2956368"/>
                <a:ext cx="96665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D4139F-75A1-4477-BA66-2FE13F1975F0}"/>
                  </a:ext>
                </a:extLst>
              </p:cNvPr>
              <p:cNvSpPr txBox="1"/>
              <p:nvPr/>
            </p:nvSpPr>
            <p:spPr>
              <a:xfrm>
                <a:off x="3159595" y="2945256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8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D4139F-75A1-4477-BA66-2FE13F197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595" y="2945256"/>
                <a:ext cx="966652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4BC47BC-140B-484B-9DCE-FF2BFC9A5DBA}"/>
                  </a:ext>
                </a:extLst>
              </p:cNvPr>
              <p:cNvSpPr txBox="1"/>
              <p:nvPr/>
            </p:nvSpPr>
            <p:spPr>
              <a:xfrm>
                <a:off x="4447096" y="2916938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8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4BC47BC-140B-484B-9DCE-FF2BFC9A5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096" y="2916938"/>
                <a:ext cx="96665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8901D1-832C-4863-B84D-969886D1E487}"/>
                  </a:ext>
                </a:extLst>
              </p:cNvPr>
              <p:cNvSpPr txBox="1"/>
              <p:nvPr/>
            </p:nvSpPr>
            <p:spPr>
              <a:xfrm>
                <a:off x="5832990" y="2892070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8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8901D1-832C-4863-B84D-969886D1E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990" y="2892070"/>
                <a:ext cx="96665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F9F3F2-6710-410C-B981-C1947BF80F1D}"/>
                  </a:ext>
                </a:extLst>
              </p:cNvPr>
              <p:cNvSpPr txBox="1"/>
              <p:nvPr/>
            </p:nvSpPr>
            <p:spPr>
              <a:xfrm>
                <a:off x="7189388" y="2894096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8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F9F3F2-6710-410C-B981-C1947BF80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388" y="2894096"/>
                <a:ext cx="966652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59F2C78-FBB1-4D8A-B5BA-E09FB3857426}"/>
              </a:ext>
            </a:extLst>
          </p:cNvPr>
          <p:cNvSpPr txBox="1"/>
          <p:nvPr/>
        </p:nvSpPr>
        <p:spPr>
          <a:xfrm>
            <a:off x="7132401" y="3549641"/>
            <a:ext cx="914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0E39D4-4F74-4B8E-BC28-94AB62C66D29}"/>
              </a:ext>
            </a:extLst>
          </p:cNvPr>
          <p:cNvSpPr txBox="1"/>
          <p:nvPr/>
        </p:nvSpPr>
        <p:spPr>
          <a:xfrm>
            <a:off x="4359179" y="3599245"/>
            <a:ext cx="914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E273D1-596D-40A8-97D9-4FBD8ADEF52C}"/>
              </a:ext>
            </a:extLst>
          </p:cNvPr>
          <p:cNvSpPr txBox="1"/>
          <p:nvPr/>
        </p:nvSpPr>
        <p:spPr>
          <a:xfrm>
            <a:off x="5812080" y="3509936"/>
            <a:ext cx="914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D160E-2977-4891-BA7D-2CA4E93AAB00}"/>
              </a:ext>
            </a:extLst>
          </p:cNvPr>
          <p:cNvSpPr txBox="1"/>
          <p:nvPr/>
        </p:nvSpPr>
        <p:spPr>
          <a:xfrm>
            <a:off x="1741080" y="495791"/>
            <a:ext cx="8212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3366FF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দশমিক সংখ্যাকে</a:t>
            </a:r>
            <a:r>
              <a:rPr lang="en-US" sz="3200" b="1" dirty="0">
                <a:solidFill>
                  <a:srgbClr val="3366FF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200" b="1" dirty="0" err="1">
                <a:solidFill>
                  <a:srgbClr val="3366FF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অক্টাল</a:t>
            </a:r>
            <a:r>
              <a:rPr lang="bn-BD" sz="3200" b="1" dirty="0">
                <a:solidFill>
                  <a:srgbClr val="3366FF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সংখ্যায় রুপান্তর কর :</a:t>
            </a:r>
            <a:endParaRPr lang="en-US" sz="3200" b="1" dirty="0">
              <a:solidFill>
                <a:srgbClr val="3366FF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FA34A5-8ED2-4865-B3AE-EBD83D397320}"/>
              </a:ext>
            </a:extLst>
          </p:cNvPr>
          <p:cNvSpPr txBox="1"/>
          <p:nvPr/>
        </p:nvSpPr>
        <p:spPr>
          <a:xfrm>
            <a:off x="4305138" y="5048364"/>
            <a:ext cx="168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128 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6E5E7E-9E75-4A26-B9BB-0B8D41DA9F09}"/>
              </a:ext>
            </a:extLst>
          </p:cNvPr>
          <p:cNvSpPr txBox="1"/>
          <p:nvPr/>
        </p:nvSpPr>
        <p:spPr>
          <a:xfrm>
            <a:off x="5816663" y="5049246"/>
            <a:ext cx="218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56 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03DAE4-28E0-4A9C-9AE6-3953392BAE50}"/>
              </a:ext>
            </a:extLst>
          </p:cNvPr>
          <p:cNvSpPr txBox="1"/>
          <p:nvPr/>
        </p:nvSpPr>
        <p:spPr>
          <a:xfrm>
            <a:off x="7307557" y="5035477"/>
            <a:ext cx="848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3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DEA98B-E584-49B0-BB54-AC91EAE438CC}"/>
              </a:ext>
            </a:extLst>
          </p:cNvPr>
          <p:cNvSpPr txBox="1"/>
          <p:nvPr/>
        </p:nvSpPr>
        <p:spPr>
          <a:xfrm>
            <a:off x="7924125" y="5717364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=(</a:t>
            </a:r>
            <a:r>
              <a:rPr lang="en-US" sz="40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2</a:t>
            </a:r>
            <a:r>
              <a:rPr lang="en-US" sz="40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7</a:t>
            </a:r>
            <a:r>
              <a:rPr lang="en-US" sz="4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r>
              <a:rPr lang="en-US" dirty="0"/>
              <a:t>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41AE2D-C210-40C6-91D6-D33BE1EC0219}"/>
              </a:ext>
            </a:extLst>
          </p:cNvPr>
          <p:cNvSpPr txBox="1"/>
          <p:nvPr/>
        </p:nvSpPr>
        <p:spPr>
          <a:xfrm>
            <a:off x="9688567" y="2231851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-128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080F3B-92DE-403D-856F-7EBE36F8A7C7}"/>
              </a:ext>
            </a:extLst>
          </p:cNvPr>
          <p:cNvSpPr txBox="1"/>
          <p:nvPr/>
        </p:nvSpPr>
        <p:spPr>
          <a:xfrm>
            <a:off x="9818427" y="1728828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187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C9C123A-717A-464C-BE44-5F2BD9F9CFF8}"/>
              </a:ext>
            </a:extLst>
          </p:cNvPr>
          <p:cNvCxnSpPr/>
          <p:nvPr/>
        </p:nvCxnSpPr>
        <p:spPr>
          <a:xfrm>
            <a:off x="9419303" y="2874969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FA729C3-805C-4F9B-B36D-FDC06DEE1D7B}"/>
              </a:ext>
            </a:extLst>
          </p:cNvPr>
          <p:cNvSpPr txBox="1"/>
          <p:nvPr/>
        </p:nvSpPr>
        <p:spPr>
          <a:xfrm>
            <a:off x="9814339" y="2753975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59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0D3840-CCDD-4C3C-B44E-FD887E411F3C}"/>
              </a:ext>
            </a:extLst>
          </p:cNvPr>
          <p:cNvSpPr txBox="1"/>
          <p:nvPr/>
        </p:nvSpPr>
        <p:spPr>
          <a:xfrm>
            <a:off x="9568532" y="3272086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-56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61CA36B-237B-4927-9039-29BAFCA2E87C}"/>
              </a:ext>
            </a:extLst>
          </p:cNvPr>
          <p:cNvCxnSpPr/>
          <p:nvPr/>
        </p:nvCxnSpPr>
        <p:spPr>
          <a:xfrm>
            <a:off x="9453719" y="3912275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2459EAD-90E0-4B1D-8C0D-64659D99649B}"/>
              </a:ext>
            </a:extLst>
          </p:cNvPr>
          <p:cNvSpPr txBox="1"/>
          <p:nvPr/>
        </p:nvSpPr>
        <p:spPr>
          <a:xfrm>
            <a:off x="10259256" y="3741529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814671-D692-415B-AC72-A997C98489D9}"/>
              </a:ext>
            </a:extLst>
          </p:cNvPr>
          <p:cNvSpPr txBox="1"/>
          <p:nvPr/>
        </p:nvSpPr>
        <p:spPr>
          <a:xfrm>
            <a:off x="4435589" y="4389573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128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7DD3FB-2C34-4AD3-A441-BCDBD8D1BEFC}"/>
              </a:ext>
            </a:extLst>
          </p:cNvPr>
          <p:cNvSpPr txBox="1"/>
          <p:nvPr/>
        </p:nvSpPr>
        <p:spPr>
          <a:xfrm>
            <a:off x="5735452" y="4354279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56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117A86-06CB-4E91-B8A6-3446512792ED}"/>
              </a:ext>
            </a:extLst>
          </p:cNvPr>
          <p:cNvSpPr txBox="1"/>
          <p:nvPr/>
        </p:nvSpPr>
        <p:spPr>
          <a:xfrm>
            <a:off x="7233741" y="4341360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2FAF33-324B-4A6C-8163-DB53F861CB60}"/>
              </a:ext>
            </a:extLst>
          </p:cNvPr>
          <p:cNvSpPr txBox="1"/>
          <p:nvPr/>
        </p:nvSpPr>
        <p:spPr>
          <a:xfrm>
            <a:off x="3749336" y="1214850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=(</a:t>
            </a:r>
            <a:r>
              <a:rPr lang="en-US" sz="40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2</a:t>
            </a:r>
            <a:r>
              <a:rPr lang="en-US" sz="40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7</a:t>
            </a:r>
            <a:r>
              <a:rPr lang="en-US" sz="4000" dirty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9796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20" grpId="0"/>
      <p:bldP spid="22" grpId="0"/>
      <p:bldP spid="24" grpId="0"/>
      <p:bldP spid="26" grpId="0"/>
      <p:bldP spid="27" grpId="0"/>
      <p:bldP spid="29" grpId="0"/>
      <p:bldP spid="33" grpId="0"/>
      <p:bldP spid="35" grpId="0"/>
      <p:bldP spid="40" grpId="0"/>
      <p:bldP spid="41" grpId="0"/>
      <p:bldP spid="42" grpId="0"/>
      <p:bldP spid="43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74BAF0-757D-43EF-9B04-7A8EADE0696E}"/>
              </a:ext>
            </a:extLst>
          </p:cNvPr>
          <p:cNvSpPr txBox="1"/>
          <p:nvPr/>
        </p:nvSpPr>
        <p:spPr>
          <a:xfrm>
            <a:off x="1084203" y="499111"/>
            <a:ext cx="970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(259)</a:t>
            </a:r>
            <a:r>
              <a:rPr lang="en-US" sz="20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10  </a:t>
            </a:r>
            <a:r>
              <a:rPr lang="en-US" sz="3600" dirty="0" err="1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কে</a:t>
            </a:r>
            <a:r>
              <a:rPr lang="en-US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হেক্সাডেসিমাল</a:t>
            </a:r>
            <a:r>
              <a:rPr lang="bn-BD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সংখ্যায় রুপান্তর করে দেখাচ্ছি।</a:t>
            </a:r>
            <a:endParaRPr lang="en-US" sz="2000" dirty="0">
              <a:solidFill>
                <a:srgbClr val="C0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62BFC1-4F01-4E05-8907-6779276626AF}"/>
              </a:ext>
            </a:extLst>
          </p:cNvPr>
          <p:cNvSpPr txBox="1"/>
          <p:nvPr/>
        </p:nvSpPr>
        <p:spPr>
          <a:xfrm>
            <a:off x="3842398" y="1890572"/>
            <a:ext cx="1868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259       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966B2B-F7A0-40BB-B353-1DB7116333B3}"/>
              </a:ext>
            </a:extLst>
          </p:cNvPr>
          <p:cNvGrpSpPr/>
          <p:nvPr/>
        </p:nvGrpSpPr>
        <p:grpSpPr>
          <a:xfrm>
            <a:off x="3647304" y="1898221"/>
            <a:ext cx="1803471" cy="557784"/>
            <a:chOff x="3501101" y="3675888"/>
            <a:chExt cx="1803471" cy="55778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9287F96-13FD-4023-915B-BDD394DC6C89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8F418FB-D900-4D6D-BE5B-5CFA3047DC69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94164F1-978C-48C5-A50A-9F82C7397CA6}"/>
              </a:ext>
            </a:extLst>
          </p:cNvPr>
          <p:cNvGrpSpPr/>
          <p:nvPr/>
        </p:nvGrpSpPr>
        <p:grpSpPr>
          <a:xfrm>
            <a:off x="3752459" y="2460751"/>
            <a:ext cx="1803471" cy="557784"/>
            <a:chOff x="3501101" y="3675888"/>
            <a:chExt cx="1803471" cy="55778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98D234A-C1D7-42F2-8480-E7E83FC846B3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49818C2-0BBB-47E1-A783-661AA0ECFD8D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CD03588-0B2F-4C55-8C26-8E4A0607CABA}"/>
              </a:ext>
            </a:extLst>
          </p:cNvPr>
          <p:cNvSpPr txBox="1"/>
          <p:nvPr/>
        </p:nvSpPr>
        <p:spPr>
          <a:xfrm>
            <a:off x="2857421" y="1852501"/>
            <a:ext cx="70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C09C96-1374-4883-885D-548374A17A26}"/>
              </a:ext>
            </a:extLst>
          </p:cNvPr>
          <p:cNvSpPr txBox="1"/>
          <p:nvPr/>
        </p:nvSpPr>
        <p:spPr>
          <a:xfrm>
            <a:off x="3648962" y="3166878"/>
            <a:ext cx="90833" cy="313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D27F9-3298-47EC-852C-F8C1168E0016}"/>
              </a:ext>
            </a:extLst>
          </p:cNvPr>
          <p:cNvSpPr txBox="1"/>
          <p:nvPr/>
        </p:nvSpPr>
        <p:spPr>
          <a:xfrm>
            <a:off x="3070291" y="2416477"/>
            <a:ext cx="71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8A10BE-6297-4419-815C-E6C4A2A0496C}"/>
              </a:ext>
            </a:extLst>
          </p:cNvPr>
          <p:cNvSpPr txBox="1"/>
          <p:nvPr/>
        </p:nvSpPr>
        <p:spPr>
          <a:xfrm>
            <a:off x="3900600" y="2398943"/>
            <a:ext cx="1907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16  -   </a:t>
            </a:r>
            <a:r>
              <a:rPr lang="en-US" sz="3200" dirty="0">
                <a:solidFill>
                  <a:srgbClr val="3366FF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C0F81A-BF7A-47C5-A23B-3286C730A2FF}"/>
              </a:ext>
            </a:extLst>
          </p:cNvPr>
          <p:cNvGrpSpPr/>
          <p:nvPr/>
        </p:nvGrpSpPr>
        <p:grpSpPr>
          <a:xfrm>
            <a:off x="3857613" y="2991103"/>
            <a:ext cx="1803471" cy="557784"/>
            <a:chOff x="3501101" y="3675888"/>
            <a:chExt cx="1803471" cy="55778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35D529-3792-4545-AEEB-E84EE6A39FD9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1B35940-BAFF-4020-AD31-7427511DCA78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A145831-429B-4F44-9DF8-83297BB9AF49}"/>
              </a:ext>
            </a:extLst>
          </p:cNvPr>
          <p:cNvSpPr txBox="1"/>
          <p:nvPr/>
        </p:nvSpPr>
        <p:spPr>
          <a:xfrm>
            <a:off x="3248613" y="2944816"/>
            <a:ext cx="72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9A98CD-8EB1-4EDD-8295-2EB37201FEF9}"/>
              </a:ext>
            </a:extLst>
          </p:cNvPr>
          <p:cNvSpPr txBox="1"/>
          <p:nvPr/>
        </p:nvSpPr>
        <p:spPr>
          <a:xfrm>
            <a:off x="3974828" y="2959540"/>
            <a:ext cx="184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1   -   </a:t>
            </a:r>
            <a:r>
              <a:rPr lang="en-US" sz="32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E02312-3B10-4E96-80F3-FE733B4ECB87}"/>
              </a:ext>
            </a:extLst>
          </p:cNvPr>
          <p:cNvSpPr txBox="1"/>
          <p:nvPr/>
        </p:nvSpPr>
        <p:spPr>
          <a:xfrm>
            <a:off x="4034711" y="3551367"/>
            <a:ext cx="183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0  -   </a:t>
            </a:r>
            <a:r>
              <a:rPr lang="en-US" sz="3200" dirty="0">
                <a:solidFill>
                  <a:srgbClr val="66FF3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</a:p>
        </p:txBody>
      </p:sp>
      <p:sp>
        <p:nvSpPr>
          <p:cNvPr id="21" name="Up Arrow 26">
            <a:extLst>
              <a:ext uri="{FF2B5EF4-FFF2-40B4-BE49-F238E27FC236}">
                <a16:creationId xmlns:a16="http://schemas.microsoft.com/office/drawing/2014/main" id="{966FCE07-7A2D-43BE-A91F-C87D0F5570BC}"/>
              </a:ext>
            </a:extLst>
          </p:cNvPr>
          <p:cNvSpPr/>
          <p:nvPr/>
        </p:nvSpPr>
        <p:spPr>
          <a:xfrm flipH="1">
            <a:off x="6258192" y="2458960"/>
            <a:ext cx="393419" cy="1124999"/>
          </a:xfrm>
          <a:prstGeom prst="up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64CF19-9818-4CAF-9298-D3787683249E}"/>
              </a:ext>
            </a:extLst>
          </p:cNvPr>
          <p:cNvSpPr txBox="1"/>
          <p:nvPr/>
        </p:nvSpPr>
        <p:spPr>
          <a:xfrm rot="16200000">
            <a:off x="5252203" y="2688259"/>
            <a:ext cx="131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ভাগশেষ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E6018B-A9AA-4D55-91D3-EB2692CEB17A}"/>
              </a:ext>
            </a:extLst>
          </p:cNvPr>
          <p:cNvSpPr txBox="1"/>
          <p:nvPr/>
        </p:nvSpPr>
        <p:spPr>
          <a:xfrm>
            <a:off x="6156796" y="3843754"/>
            <a:ext cx="75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5AF718-DFD9-4E4B-B84D-00E068A1D4E1}"/>
              </a:ext>
            </a:extLst>
          </p:cNvPr>
          <p:cNvSpPr txBox="1"/>
          <p:nvPr/>
        </p:nvSpPr>
        <p:spPr>
          <a:xfrm>
            <a:off x="6156796" y="1928331"/>
            <a:ext cx="82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LSB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24743C-E21E-438C-BA71-CB4E9D16D8C1}"/>
              </a:ext>
            </a:extLst>
          </p:cNvPr>
          <p:cNvSpPr txBox="1"/>
          <p:nvPr/>
        </p:nvSpPr>
        <p:spPr>
          <a:xfrm>
            <a:off x="7060827" y="4453043"/>
            <a:ext cx="414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(259)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  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= (</a:t>
            </a:r>
            <a:r>
              <a:rPr lang="en-US" sz="3600" dirty="0">
                <a:solidFill>
                  <a:srgbClr val="66FF3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  <a:r>
              <a:rPr lang="en-US" sz="36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  <a:r>
              <a:rPr lang="en-US" sz="3600" dirty="0">
                <a:solidFill>
                  <a:srgbClr val="3366FF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202D2C-23A8-4DED-BE6B-88C5A4EDFC41}"/>
              </a:ext>
            </a:extLst>
          </p:cNvPr>
          <p:cNvSpPr txBox="1"/>
          <p:nvPr/>
        </p:nvSpPr>
        <p:spPr>
          <a:xfrm>
            <a:off x="960452" y="5396586"/>
            <a:ext cx="1131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 = Most Significant Bit,     LSB = Least Significant Bit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5AB193-679D-4E54-A125-DF7CE187766E}"/>
              </a:ext>
            </a:extLst>
          </p:cNvPr>
          <p:cNvCxnSpPr/>
          <p:nvPr/>
        </p:nvCxnSpPr>
        <p:spPr>
          <a:xfrm>
            <a:off x="9144000" y="4440943"/>
            <a:ext cx="12585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CB00176-C936-45A3-AE0D-A2518132DC82}"/>
              </a:ext>
            </a:extLst>
          </p:cNvPr>
          <p:cNvSpPr txBox="1"/>
          <p:nvPr/>
        </p:nvSpPr>
        <p:spPr>
          <a:xfrm>
            <a:off x="10052361" y="1848392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-</a:t>
            </a:r>
            <a:r>
              <a:rPr lang="bn-BD" sz="4000" dirty="0"/>
              <a:t>256</a:t>
            </a:r>
            <a:endParaRPr lang="en-US" sz="4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E8787C-ACF3-4883-877A-14088392695E}"/>
              </a:ext>
            </a:extLst>
          </p:cNvPr>
          <p:cNvSpPr txBox="1"/>
          <p:nvPr/>
        </p:nvSpPr>
        <p:spPr>
          <a:xfrm>
            <a:off x="10182221" y="1345369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259</a:t>
            </a:r>
            <a:endParaRPr lang="en-US" sz="4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565AAD-6CA6-4C3C-9DD7-5F4F4119DC3A}"/>
              </a:ext>
            </a:extLst>
          </p:cNvPr>
          <p:cNvCxnSpPr/>
          <p:nvPr/>
        </p:nvCxnSpPr>
        <p:spPr>
          <a:xfrm>
            <a:off x="9783097" y="2491510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81EB07-005B-4042-B314-3F92234C2D5F}"/>
              </a:ext>
            </a:extLst>
          </p:cNvPr>
          <p:cNvSpPr txBox="1"/>
          <p:nvPr/>
        </p:nvSpPr>
        <p:spPr>
          <a:xfrm>
            <a:off x="10178133" y="2370516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</a:t>
            </a:r>
            <a:r>
              <a:rPr lang="bn-BD" sz="4000" dirty="0"/>
              <a:t>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547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FF6E33-AD3A-4447-8612-8D67820B7126}"/>
              </a:ext>
            </a:extLst>
          </p:cNvPr>
          <p:cNvSpPr txBox="1"/>
          <p:nvPr/>
        </p:nvSpPr>
        <p:spPr>
          <a:xfrm>
            <a:off x="321474" y="239629"/>
            <a:ext cx="151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7B97E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আবার</a:t>
            </a:r>
            <a:r>
              <a:rPr lang="en-US" sz="3600" dirty="0">
                <a:solidFill>
                  <a:srgbClr val="07B97E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DDBA34-64A9-4312-AE36-9E21D2B61D59}"/>
              </a:ext>
            </a:extLst>
          </p:cNvPr>
          <p:cNvSpPr txBox="1"/>
          <p:nvPr/>
        </p:nvSpPr>
        <p:spPr>
          <a:xfrm>
            <a:off x="1501239" y="774286"/>
            <a:ext cx="999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(1007)</a:t>
            </a:r>
            <a:r>
              <a:rPr lang="en-US" sz="20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10  </a:t>
            </a:r>
            <a:r>
              <a:rPr lang="en-US" sz="3600" dirty="0" err="1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কে</a:t>
            </a:r>
            <a:r>
              <a:rPr lang="en-US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হেক্সাডেসিমাল</a:t>
            </a:r>
            <a:r>
              <a:rPr lang="bn-BD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সংখ্যায় রুপান্তর করে দেখাচ্ছি।</a:t>
            </a:r>
            <a:endParaRPr lang="en-US" sz="2000" dirty="0">
              <a:solidFill>
                <a:srgbClr val="C0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D926F4-257F-471D-B280-D938064B16DD}"/>
              </a:ext>
            </a:extLst>
          </p:cNvPr>
          <p:cNvSpPr txBox="1"/>
          <p:nvPr/>
        </p:nvSpPr>
        <p:spPr>
          <a:xfrm>
            <a:off x="3321291" y="1890572"/>
            <a:ext cx="1868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1007      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19D27-1F3A-45BD-AE3A-C37C5655FD5B}"/>
              </a:ext>
            </a:extLst>
          </p:cNvPr>
          <p:cNvGrpSpPr/>
          <p:nvPr/>
        </p:nvGrpSpPr>
        <p:grpSpPr>
          <a:xfrm>
            <a:off x="3126197" y="1898221"/>
            <a:ext cx="1803471" cy="557784"/>
            <a:chOff x="3501101" y="3675888"/>
            <a:chExt cx="1803471" cy="55778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D9B6DB8-7F90-4608-947A-AC480DE1581E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44CA7AB-2F01-4FDB-845F-B8D8EE5DDD70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8B717E8-90BA-40B7-B4E4-62298A76B6BB}"/>
              </a:ext>
            </a:extLst>
          </p:cNvPr>
          <p:cNvGrpSpPr/>
          <p:nvPr/>
        </p:nvGrpSpPr>
        <p:grpSpPr>
          <a:xfrm>
            <a:off x="3231352" y="2460751"/>
            <a:ext cx="1803471" cy="557784"/>
            <a:chOff x="3501101" y="3675888"/>
            <a:chExt cx="1803471" cy="55778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5C749B7-F796-4F23-BB1F-5578908BCE32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C827AA0-C6C2-4FE6-890C-1F9062A14CE9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5219047-AEEE-4DBB-BCAD-520F63CC23F5}"/>
              </a:ext>
            </a:extLst>
          </p:cNvPr>
          <p:cNvSpPr txBox="1"/>
          <p:nvPr/>
        </p:nvSpPr>
        <p:spPr>
          <a:xfrm>
            <a:off x="2336314" y="1852501"/>
            <a:ext cx="70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2D7A19-2B51-42EA-8484-522BB0A888D3}"/>
              </a:ext>
            </a:extLst>
          </p:cNvPr>
          <p:cNvSpPr txBox="1"/>
          <p:nvPr/>
        </p:nvSpPr>
        <p:spPr>
          <a:xfrm>
            <a:off x="3127855" y="3166878"/>
            <a:ext cx="90833" cy="313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6E9A37-D895-4A18-AB46-7B8329180251}"/>
              </a:ext>
            </a:extLst>
          </p:cNvPr>
          <p:cNvSpPr txBox="1"/>
          <p:nvPr/>
        </p:nvSpPr>
        <p:spPr>
          <a:xfrm>
            <a:off x="2592732" y="2391679"/>
            <a:ext cx="71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B3975F-EFDC-49E8-990D-308E3A66AF7B}"/>
              </a:ext>
            </a:extLst>
          </p:cNvPr>
          <p:cNvSpPr txBox="1"/>
          <p:nvPr/>
        </p:nvSpPr>
        <p:spPr>
          <a:xfrm>
            <a:off x="3379493" y="2398943"/>
            <a:ext cx="214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62 - </a:t>
            </a:r>
            <a:r>
              <a:rPr lang="en-US" sz="32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15 (F)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FF2DAF9-B701-45A3-A444-E4056D014D9D}"/>
              </a:ext>
            </a:extLst>
          </p:cNvPr>
          <p:cNvGrpSpPr/>
          <p:nvPr/>
        </p:nvGrpSpPr>
        <p:grpSpPr>
          <a:xfrm>
            <a:off x="3336506" y="2991103"/>
            <a:ext cx="1803471" cy="557784"/>
            <a:chOff x="3501101" y="3675888"/>
            <a:chExt cx="1803471" cy="55778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A3E3C57-D79D-402D-9BA5-D8AB7FC895BA}"/>
                </a:ext>
              </a:extLst>
            </p:cNvPr>
            <p:cNvCxnSpPr/>
            <p:nvPr/>
          </p:nvCxnSpPr>
          <p:spPr>
            <a:xfrm>
              <a:off x="3511296" y="3675888"/>
              <a:ext cx="0" cy="55778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3A6AC55-47DA-4C78-BA39-F507979304B6}"/>
                </a:ext>
              </a:extLst>
            </p:cNvPr>
            <p:cNvCxnSpPr/>
            <p:nvPr/>
          </p:nvCxnSpPr>
          <p:spPr>
            <a:xfrm flipV="1">
              <a:off x="3501101" y="4206240"/>
              <a:ext cx="1803471" cy="182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E831CB1-3EC0-4B36-B856-0FA7B0F3EAED}"/>
              </a:ext>
            </a:extLst>
          </p:cNvPr>
          <p:cNvSpPr txBox="1"/>
          <p:nvPr/>
        </p:nvSpPr>
        <p:spPr>
          <a:xfrm>
            <a:off x="2685027" y="2928420"/>
            <a:ext cx="72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CCF5C9-3F6F-4458-88A0-733718CEB360}"/>
              </a:ext>
            </a:extLst>
          </p:cNvPr>
          <p:cNvSpPr txBox="1"/>
          <p:nvPr/>
        </p:nvSpPr>
        <p:spPr>
          <a:xfrm>
            <a:off x="3453721" y="2959540"/>
            <a:ext cx="2285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3  - </a:t>
            </a:r>
            <a:r>
              <a:rPr lang="en-US" sz="32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14 (E)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7E610C-DA4E-44CC-AD40-69AAB7743B08}"/>
              </a:ext>
            </a:extLst>
          </p:cNvPr>
          <p:cNvSpPr txBox="1"/>
          <p:nvPr/>
        </p:nvSpPr>
        <p:spPr>
          <a:xfrm>
            <a:off x="3513604" y="3551367"/>
            <a:ext cx="1626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0 -  </a:t>
            </a:r>
            <a:r>
              <a:rPr lang="en-US" sz="3200" dirty="0">
                <a:solidFill>
                  <a:srgbClr val="66FF3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</a:p>
        </p:txBody>
      </p:sp>
      <p:sp>
        <p:nvSpPr>
          <p:cNvPr id="21" name="Up Arrow 26">
            <a:extLst>
              <a:ext uri="{FF2B5EF4-FFF2-40B4-BE49-F238E27FC236}">
                <a16:creationId xmlns:a16="http://schemas.microsoft.com/office/drawing/2014/main" id="{82D18CA2-A5BE-4E54-BA02-0A65B4486A2B}"/>
              </a:ext>
            </a:extLst>
          </p:cNvPr>
          <p:cNvSpPr/>
          <p:nvPr/>
        </p:nvSpPr>
        <p:spPr>
          <a:xfrm flipH="1">
            <a:off x="5978449" y="2441087"/>
            <a:ext cx="393419" cy="1124999"/>
          </a:xfrm>
          <a:prstGeom prst="up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473D36-D6C6-479A-BD87-3739403F5DAB}"/>
              </a:ext>
            </a:extLst>
          </p:cNvPr>
          <p:cNvSpPr txBox="1"/>
          <p:nvPr/>
        </p:nvSpPr>
        <p:spPr>
          <a:xfrm rot="16200000">
            <a:off x="4986229" y="2661432"/>
            <a:ext cx="144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ভাগশেষ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67DC8D-C7BA-4293-84B5-B80EF686C289}"/>
              </a:ext>
            </a:extLst>
          </p:cNvPr>
          <p:cNvSpPr txBox="1"/>
          <p:nvPr/>
        </p:nvSpPr>
        <p:spPr>
          <a:xfrm>
            <a:off x="5837767" y="3835566"/>
            <a:ext cx="78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E89555-02A3-4AD9-B1F8-E1FF20407382}"/>
              </a:ext>
            </a:extLst>
          </p:cNvPr>
          <p:cNvSpPr txBox="1"/>
          <p:nvPr/>
        </p:nvSpPr>
        <p:spPr>
          <a:xfrm>
            <a:off x="5817853" y="1908667"/>
            <a:ext cx="78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LSB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3A0DA2-0CA2-4952-B8CA-9851F88F7DAC}"/>
              </a:ext>
            </a:extLst>
          </p:cNvPr>
          <p:cNvSpPr txBox="1"/>
          <p:nvPr/>
        </p:nvSpPr>
        <p:spPr>
          <a:xfrm>
            <a:off x="5708896" y="4679383"/>
            <a:ext cx="414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(1007)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  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= (</a:t>
            </a:r>
            <a:r>
              <a:rPr lang="en-US" sz="3600" dirty="0">
                <a:solidFill>
                  <a:srgbClr val="66FF3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3</a:t>
            </a:r>
            <a:r>
              <a:rPr lang="en-US" sz="3600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E</a:t>
            </a:r>
            <a:r>
              <a:rPr lang="en-US" sz="3600" dirty="0">
                <a:solidFill>
                  <a:srgbClr val="00B0F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F</a:t>
            </a:r>
            <a:r>
              <a:rPr lang="en-US" sz="3600" dirty="0">
                <a:latin typeface="SolaimanLipi" panose="03000609000000000000" pitchFamily="65" charset="0"/>
                <a:cs typeface="SolaimanLipi" panose="03000609000000000000" pitchFamily="65" charset="0"/>
              </a:rPr>
              <a:t>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FDA61E-DC50-47F6-ABAA-A5261238AF4C}"/>
              </a:ext>
            </a:extLst>
          </p:cNvPr>
          <p:cNvSpPr txBox="1"/>
          <p:nvPr/>
        </p:nvSpPr>
        <p:spPr>
          <a:xfrm>
            <a:off x="606490" y="5721471"/>
            <a:ext cx="1131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82883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MSB = Most Significant Bit,     LSB = Least Significant Bit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171F08E-6A70-4B34-AF63-47258B70B0B0}"/>
              </a:ext>
            </a:extLst>
          </p:cNvPr>
          <p:cNvCxnSpPr/>
          <p:nvPr/>
        </p:nvCxnSpPr>
        <p:spPr>
          <a:xfrm>
            <a:off x="8042787" y="4679383"/>
            <a:ext cx="12585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B50C26-2E4C-498F-A9F1-E7AAB4C04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48208"/>
              </p:ext>
            </p:extLst>
          </p:nvPr>
        </p:nvGraphicFramePr>
        <p:xfrm>
          <a:off x="1151568" y="2047380"/>
          <a:ext cx="7253721" cy="29665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1120">
                  <a:extLst>
                    <a:ext uri="{9D8B030D-6E8A-4147-A177-3AD203B41FA5}">
                      <a16:colId xmlns:a16="http://schemas.microsoft.com/office/drawing/2014/main" val="513797901"/>
                    </a:ext>
                  </a:extLst>
                </a:gridCol>
                <a:gridCol w="1414863">
                  <a:extLst>
                    <a:ext uri="{9D8B030D-6E8A-4147-A177-3AD203B41FA5}">
                      <a16:colId xmlns:a16="http://schemas.microsoft.com/office/drawing/2014/main" val="2809908863"/>
                    </a:ext>
                  </a:extLst>
                </a:gridCol>
                <a:gridCol w="1414863">
                  <a:extLst>
                    <a:ext uri="{9D8B030D-6E8A-4147-A177-3AD203B41FA5}">
                      <a16:colId xmlns:a16="http://schemas.microsoft.com/office/drawing/2014/main" val="1454298240"/>
                    </a:ext>
                  </a:extLst>
                </a:gridCol>
                <a:gridCol w="1414863">
                  <a:extLst>
                    <a:ext uri="{9D8B030D-6E8A-4147-A177-3AD203B41FA5}">
                      <a16:colId xmlns:a16="http://schemas.microsoft.com/office/drawing/2014/main" val="420725369"/>
                    </a:ext>
                  </a:extLst>
                </a:gridCol>
                <a:gridCol w="1208012">
                  <a:extLst>
                    <a:ext uri="{9D8B030D-6E8A-4147-A177-3AD203B41FA5}">
                      <a16:colId xmlns:a16="http://schemas.microsoft.com/office/drawing/2014/main" val="2995810976"/>
                    </a:ext>
                  </a:extLst>
                </a:gridCol>
              </a:tblGrid>
              <a:tr h="83916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65536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4096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256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16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25801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21048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37045"/>
                  </a:ext>
                </a:extLst>
              </a:tr>
              <a:tr h="709116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olaimanLipi" panose="03000609000000000000" pitchFamily="65" charset="0"/>
                        <a:cs typeface="SolaimanLipi" panose="03000609000000000000" pitchFamily="65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6743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B07F76-9F5C-4E47-B489-201F5530EFA1}"/>
              </a:ext>
            </a:extLst>
          </p:cNvPr>
          <p:cNvSpPr txBox="1"/>
          <p:nvPr/>
        </p:nvSpPr>
        <p:spPr>
          <a:xfrm>
            <a:off x="974099" y="1239197"/>
            <a:ext cx="182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(367)</a:t>
            </a:r>
            <a:r>
              <a:rPr lang="en-US" sz="2000" dirty="0">
                <a:latin typeface="SolaimanLipi" panose="03000609000000000000" pitchFamily="65" charset="0"/>
                <a:cs typeface="SolaimanLipi" panose="03000609000000000000" pitchFamily="65" charset="0"/>
              </a:rPr>
              <a:t>10  </a:t>
            </a:r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en-US" sz="20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545C9D-DA63-4028-BD70-C6944F6BF13D}"/>
                  </a:ext>
                </a:extLst>
              </p:cNvPr>
              <p:cNvSpPr txBox="1"/>
              <p:nvPr/>
            </p:nvSpPr>
            <p:spPr>
              <a:xfrm>
                <a:off x="1741080" y="2956368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545C9D-DA63-4028-BD70-C6944F6BF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080" y="2956368"/>
                <a:ext cx="96665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6E93C3-CCEF-4BD2-8046-0B09AACB4728}"/>
                  </a:ext>
                </a:extLst>
              </p:cNvPr>
              <p:cNvSpPr txBox="1"/>
              <p:nvPr/>
            </p:nvSpPr>
            <p:spPr>
              <a:xfrm>
                <a:off x="3159595" y="2945256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6E93C3-CCEF-4BD2-8046-0B09AACB4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595" y="2945256"/>
                <a:ext cx="966652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3F6A17-C4E2-42CF-A752-FA916F567571}"/>
                  </a:ext>
                </a:extLst>
              </p:cNvPr>
              <p:cNvSpPr txBox="1"/>
              <p:nvPr/>
            </p:nvSpPr>
            <p:spPr>
              <a:xfrm>
                <a:off x="4447096" y="2916938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3F6A17-C4E2-42CF-A752-FA916F567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096" y="2916938"/>
                <a:ext cx="96665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96C3DA-7197-407C-A754-2ECF71E4BCFD}"/>
                  </a:ext>
                </a:extLst>
              </p:cNvPr>
              <p:cNvSpPr txBox="1"/>
              <p:nvPr/>
            </p:nvSpPr>
            <p:spPr>
              <a:xfrm>
                <a:off x="5832990" y="2892070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96C3DA-7197-407C-A754-2ECF71E4B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990" y="2892070"/>
                <a:ext cx="96665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D31F65-C815-465A-B7E2-C1E6DB9DCAF7}"/>
                  </a:ext>
                </a:extLst>
              </p:cNvPr>
              <p:cNvSpPr txBox="1"/>
              <p:nvPr/>
            </p:nvSpPr>
            <p:spPr>
              <a:xfrm>
                <a:off x="7189388" y="2894096"/>
                <a:ext cx="966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16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SolaimanLipi" panose="03000609000000000000" pitchFamily="65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D31F65-C815-465A-B7E2-C1E6DB9DC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388" y="2894096"/>
                <a:ext cx="966652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5C5BAFD-525C-4F33-9DD0-0B7B5DA1FF04}"/>
              </a:ext>
            </a:extLst>
          </p:cNvPr>
          <p:cNvSpPr txBox="1"/>
          <p:nvPr/>
        </p:nvSpPr>
        <p:spPr>
          <a:xfrm>
            <a:off x="6941362" y="3630541"/>
            <a:ext cx="155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15 (F)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982FB3-84EE-488C-990B-3309591CEE66}"/>
              </a:ext>
            </a:extLst>
          </p:cNvPr>
          <p:cNvSpPr txBox="1"/>
          <p:nvPr/>
        </p:nvSpPr>
        <p:spPr>
          <a:xfrm>
            <a:off x="4359179" y="3599245"/>
            <a:ext cx="914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DAB46-E6E7-475A-B195-080E02ACE0D3}"/>
              </a:ext>
            </a:extLst>
          </p:cNvPr>
          <p:cNvSpPr txBox="1"/>
          <p:nvPr/>
        </p:nvSpPr>
        <p:spPr>
          <a:xfrm>
            <a:off x="5819271" y="3660194"/>
            <a:ext cx="914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1BBFC-5ED4-458A-B164-57F8F438EA59}"/>
              </a:ext>
            </a:extLst>
          </p:cNvPr>
          <p:cNvSpPr txBox="1"/>
          <p:nvPr/>
        </p:nvSpPr>
        <p:spPr>
          <a:xfrm>
            <a:off x="588719" y="556534"/>
            <a:ext cx="9225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দশমিক সংখ্যাকে</a:t>
            </a:r>
            <a:r>
              <a:rPr lang="en-US" sz="3200" b="1" dirty="0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200" b="1" dirty="0" err="1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হেক্সাডেসিমাল</a:t>
            </a:r>
            <a:r>
              <a:rPr lang="bn-BD" sz="3200" b="1" dirty="0">
                <a:solidFill>
                  <a:srgbClr val="66FF33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সংখ্যায় রুপান্তর কর :</a:t>
            </a:r>
            <a:endParaRPr lang="en-US" sz="3200" b="1" dirty="0">
              <a:solidFill>
                <a:srgbClr val="66FF33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79A0A-0639-4671-BFE1-854DFFEB35D0}"/>
              </a:ext>
            </a:extLst>
          </p:cNvPr>
          <p:cNvSpPr txBox="1"/>
          <p:nvPr/>
        </p:nvSpPr>
        <p:spPr>
          <a:xfrm>
            <a:off x="4305138" y="5048364"/>
            <a:ext cx="1594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256 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1B321C-794F-4ABA-8B9D-6D23BB4A77AF}"/>
              </a:ext>
            </a:extLst>
          </p:cNvPr>
          <p:cNvSpPr txBox="1"/>
          <p:nvPr/>
        </p:nvSpPr>
        <p:spPr>
          <a:xfrm>
            <a:off x="5816663" y="5049246"/>
            <a:ext cx="218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96 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A42701-D648-4A16-95DB-14D1CDFF609D}"/>
              </a:ext>
            </a:extLst>
          </p:cNvPr>
          <p:cNvSpPr txBox="1"/>
          <p:nvPr/>
        </p:nvSpPr>
        <p:spPr>
          <a:xfrm>
            <a:off x="7150245" y="5035477"/>
            <a:ext cx="848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F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67ADF7-3137-4C1B-AF49-A6A800A6D7A4}"/>
              </a:ext>
            </a:extLst>
          </p:cNvPr>
          <p:cNvSpPr txBox="1"/>
          <p:nvPr/>
        </p:nvSpPr>
        <p:spPr>
          <a:xfrm>
            <a:off x="7924125" y="5717364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=(16F)</a:t>
            </a:r>
            <a:r>
              <a:rPr lang="en-US" dirty="0"/>
              <a:t>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71A457-A684-453C-A24B-15344B3666E2}"/>
              </a:ext>
            </a:extLst>
          </p:cNvPr>
          <p:cNvSpPr txBox="1"/>
          <p:nvPr/>
        </p:nvSpPr>
        <p:spPr>
          <a:xfrm>
            <a:off x="9688567" y="2231851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-256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BE0CA3-ED1F-4AD8-B75D-5E03EB49F2EB}"/>
              </a:ext>
            </a:extLst>
          </p:cNvPr>
          <p:cNvSpPr txBox="1"/>
          <p:nvPr/>
        </p:nvSpPr>
        <p:spPr>
          <a:xfrm>
            <a:off x="9818427" y="1728828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367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949F96-E056-4987-9AD3-943D0DCBCA46}"/>
              </a:ext>
            </a:extLst>
          </p:cNvPr>
          <p:cNvCxnSpPr/>
          <p:nvPr/>
        </p:nvCxnSpPr>
        <p:spPr>
          <a:xfrm>
            <a:off x="9419303" y="2874969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AAF21E7-F06D-4B3F-840C-D5591753199F}"/>
              </a:ext>
            </a:extLst>
          </p:cNvPr>
          <p:cNvSpPr txBox="1"/>
          <p:nvPr/>
        </p:nvSpPr>
        <p:spPr>
          <a:xfrm>
            <a:off x="9666859" y="2753975"/>
            <a:ext cx="1759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111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0EFBC0-F2E3-4B4C-8FAC-BE274D86C035}"/>
              </a:ext>
            </a:extLst>
          </p:cNvPr>
          <p:cNvSpPr txBox="1"/>
          <p:nvPr/>
        </p:nvSpPr>
        <p:spPr>
          <a:xfrm>
            <a:off x="9659907" y="3273130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-96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ED2D84-EB43-45FE-8B8B-B69144D63768}"/>
              </a:ext>
            </a:extLst>
          </p:cNvPr>
          <p:cNvCxnSpPr/>
          <p:nvPr/>
        </p:nvCxnSpPr>
        <p:spPr>
          <a:xfrm>
            <a:off x="9453719" y="3912275"/>
            <a:ext cx="20057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E5B7B7-E438-4D14-810E-64235B5F4DC3}"/>
              </a:ext>
            </a:extLst>
          </p:cNvPr>
          <p:cNvSpPr txBox="1"/>
          <p:nvPr/>
        </p:nvSpPr>
        <p:spPr>
          <a:xfrm>
            <a:off x="4435589" y="4389573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256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490B39-62FB-4703-B686-D80D88B63006}"/>
              </a:ext>
            </a:extLst>
          </p:cNvPr>
          <p:cNvSpPr txBox="1"/>
          <p:nvPr/>
        </p:nvSpPr>
        <p:spPr>
          <a:xfrm>
            <a:off x="5735452" y="4354279"/>
            <a:ext cx="1113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96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1D9970-9E61-4264-8E22-D953DC7C7D03}"/>
              </a:ext>
            </a:extLst>
          </p:cNvPr>
          <p:cNvSpPr txBox="1"/>
          <p:nvPr/>
        </p:nvSpPr>
        <p:spPr>
          <a:xfrm>
            <a:off x="7044102" y="4265147"/>
            <a:ext cx="156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 15(F)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1195E2-34C6-4738-BA68-D896D3DD597E}"/>
              </a:ext>
            </a:extLst>
          </p:cNvPr>
          <p:cNvSpPr txBox="1"/>
          <p:nvPr/>
        </p:nvSpPr>
        <p:spPr>
          <a:xfrm>
            <a:off x="2839418" y="1253117"/>
            <a:ext cx="200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olaimanLipi" panose="03000609000000000000" pitchFamily="65" charset="0"/>
                <a:cs typeface="SolaimanLipi" panose="03000609000000000000" pitchFamily="65" charset="0"/>
              </a:rPr>
              <a:t>=(16F)</a:t>
            </a:r>
            <a:r>
              <a:rPr lang="en-US" dirty="0"/>
              <a:t>16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F35445-F922-4615-A283-64C39068EF7B}"/>
              </a:ext>
            </a:extLst>
          </p:cNvPr>
          <p:cNvSpPr txBox="1"/>
          <p:nvPr/>
        </p:nvSpPr>
        <p:spPr>
          <a:xfrm>
            <a:off x="9659907" y="3887859"/>
            <a:ext cx="1513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15</a:t>
            </a:r>
          </a:p>
        </p:txBody>
      </p:sp>
    </p:spTree>
    <p:extLst>
      <p:ext uri="{BB962C8B-B14F-4D97-AF65-F5344CB8AC3E}">
        <p14:creationId xmlns:p14="http://schemas.microsoft.com/office/powerpoint/2010/main" val="45021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7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400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Aaah Speed</vt:lpstr>
      <vt:lpstr>AdorshoLipi</vt:lpstr>
      <vt:lpstr>Arial</vt:lpstr>
      <vt:lpstr>Calibri</vt:lpstr>
      <vt:lpstr>Calibri Light</vt:lpstr>
      <vt:lpstr>Cambria Math</vt:lpstr>
      <vt:lpstr>NikoshBAN</vt:lpstr>
      <vt:lpstr>SolaimanLipi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60</cp:revision>
  <dcterms:created xsi:type="dcterms:W3CDTF">2020-09-25T11:57:04Z</dcterms:created>
  <dcterms:modified xsi:type="dcterms:W3CDTF">2020-09-29T08:18:31Z</dcterms:modified>
</cp:coreProperties>
</file>