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264" r:id="rId4"/>
    <p:sldId id="265" r:id="rId5"/>
    <p:sldId id="267" r:id="rId6"/>
    <p:sldId id="268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294" y="-4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4D39D-32F7-4D31-A8D4-5D02CD19857A}" type="datetimeFigureOut">
              <a:rPr lang="bn-BD" smtClean="0"/>
              <a:t>18-02-42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8FDF6-A1AC-4FCA-A806-7BCEF0419708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4038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8FDF6-A1AC-4FCA-A806-7BCEF0419708}" type="slidenum">
              <a:rPr lang="bn-BD" smtClean="0"/>
              <a:t>1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42204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 ভাবে আলোচনা</a:t>
            </a:r>
            <a:r>
              <a:rPr lang="bn-IN" baseline="0" dirty="0" smtClean="0"/>
              <a:t> করা যেতে পারে। </a:t>
            </a:r>
            <a:r>
              <a:rPr lang="bn-IN" dirty="0" smtClean="0"/>
              <a:t>আম</a:t>
            </a:r>
            <a:r>
              <a:rPr lang="bn-IN" baseline="0" dirty="0" smtClean="0"/>
              <a:t>রা জানি সব পদার্থই কতগুলো ক্ষুদ্র ক্ষুদ্র অনু দিয়ে তৈরি। এ অনুগুলো সব সময় গতিশীল বা চলমান অবস্থায় থাকে।তরল ও গ্যাসের ক্ষেত্রে অনুগুলোর চলন দ্রত হয় এবং বেশি ঘনত্বে স্থান থেকে কম ঘনত্বের দিকে অনুগুলো ছড়িয়ে পড়তে থাকে । এই  প্রক্রিয়া চলতে থাকে যতক্ষণ না অ নুগুলো র ঘনত্ব দুই স্থানে সমান না হয় । অনুগুলো র এই রুপ চলন প্রক্রিয়াকে ব্যাপন বলে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8FDF6-A1AC-4FCA-A806-7BCEF0419708}" type="slidenum">
              <a:rPr lang="bn-BD" smtClean="0"/>
              <a:t>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27020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C76DD21-80B8-4E5D-B03C-A86AB12F6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96" b="88312" l="0" r="894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78133" flipH="1">
            <a:off x="239606" y="438024"/>
            <a:ext cx="1725799" cy="20042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6" y="2347183"/>
            <a:ext cx="3625514" cy="4210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041F71A-8E7F-423C-A713-BD0739BE7F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5338">
            <a:off x="7878430" y="3797157"/>
            <a:ext cx="1212096" cy="17782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34" y="5274365"/>
            <a:ext cx="1184866" cy="13760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9134" y="2271938"/>
            <a:ext cx="3710757" cy="43094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53694" y="4037029"/>
            <a:ext cx="1184866" cy="13760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44200" y="2687503"/>
            <a:ext cx="1184866" cy="13760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40442" y="1311473"/>
            <a:ext cx="1184866" cy="137603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0" y="3640828"/>
            <a:ext cx="1184866" cy="13760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0044">
            <a:off x="366521" y="777561"/>
            <a:ext cx="3169786" cy="36811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0" y="2103837"/>
            <a:ext cx="1184866" cy="13760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821" y="5253389"/>
            <a:ext cx="1184866" cy="137603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61" y="5226326"/>
            <a:ext cx="1184866" cy="13760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18" y="2829057"/>
            <a:ext cx="3272399" cy="380036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712" y="3703461"/>
            <a:ext cx="2438151" cy="28315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84" y="2182171"/>
            <a:ext cx="3874116" cy="44991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32" y="2161366"/>
            <a:ext cx="3805967" cy="44200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97794">
            <a:off x="5513552" y="803491"/>
            <a:ext cx="4340500" cy="50407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57155">
            <a:off x="6569274" y="731411"/>
            <a:ext cx="4256088" cy="49427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0010">
            <a:off x="8020704" y="267549"/>
            <a:ext cx="4347229" cy="504860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670">
            <a:off x="3783655" y="438799"/>
            <a:ext cx="4116387" cy="478051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28331" flipH="1">
            <a:off x="1364510" y="335976"/>
            <a:ext cx="4172955" cy="48462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84523">
            <a:off x="3325348" y="542860"/>
            <a:ext cx="4670392" cy="542390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28780">
            <a:off x="161936" y="684074"/>
            <a:ext cx="4496254" cy="522167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46C3157C-31DE-46A5-AD32-B7313A0A7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204" l="9398" r="981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13199">
            <a:off x="1817320" y="738813"/>
            <a:ext cx="4122081" cy="478713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0" y="310165"/>
            <a:ext cx="11641886" cy="63311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085" y="744153"/>
            <a:ext cx="11397890" cy="25106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/>
              <a:t>আজকের মাল্টিমিডিয়া ক্লাস রুমে স্বাগতম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460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i\Download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2955"/>
            <a:ext cx="3048000" cy="305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4530" y="18288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জীবের বিভিন্ন শারীরবৃত্তীয় কাজে ব্যাপন প্রক্রিয়া ঘটে।সালোকসংশ্লেষণের সময় বাতাসে কার্বন ডাইঅক্সাইড গ্রহণ করে এবং অক্সিজেন ত্যাগ করে।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572000"/>
            <a:ext cx="3952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উদ্ভিদ দেহে প্রস্বেদনের সময় পানি ব্যাপন প্রক্রিয়ায় বাষ্পাকারে বের করে দেয়।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3355666"/>
            <a:ext cx="3945043" cy="31969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1975" y="50958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ব্যাপনের গুরুত্ব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583" y="1545543"/>
            <a:ext cx="5616233" cy="384877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71499" y="1828800"/>
            <a:ext cx="205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জীবকোষ শ্বসনের সময় ব্যাপন প্রক্রিয়ায় অক্সিজেন গ্রহণ  করেন।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86900" y="1828800"/>
            <a:ext cx="213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প্রাণীর দেহে রক্তের সাথে অক্সিজেন ও কার্বনডাই অক্সাইড এর  আদান প্রদান ঘটে ব্যাপনের মাধ্যমে।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7100" y="255657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ব্যাপনের গুরুত্ব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5912" y="5562600"/>
            <a:ext cx="9005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রক্ত থেকে পুষ্টি উপাদান,অক্সিজেন প্রভৃতি লশিকায় বহন ও লসিকা থাকে কোষে কোষে পরিবহন করা ব্যাপন দ্বারা সম্পন্ন হয়।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438400" y="990600"/>
            <a:ext cx="6629400" cy="2133600"/>
          </a:xfrm>
          <a:prstGeom prst="cloudCallout">
            <a:avLst>
              <a:gd name="adj1" fmla="val 351"/>
              <a:gd name="adj2" fmla="val 9012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দলগত কাজ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1737" y="4876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জীবের বিভিন্ন শারীরবৃত্তীয় কাজে  ব্যাপনের গুরুত্ব আলোচনা কর।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3081130" y="381000"/>
            <a:ext cx="6019800" cy="1447800"/>
          </a:xfrm>
          <a:prstGeom prst="cloudCallout">
            <a:avLst>
              <a:gd name="adj1" fmla="val -48981"/>
              <a:gd name="adj2" fmla="val 11616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124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ব্যাপন কোন ধরনের পদার্থের মধ্য ঘটে থাকে?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962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২। ব্যাপনের সময় উদ্ভিদ বাতাসে কি ত্যাগ করে?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6482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৩। পদার্থের অনুর ব্যাপন কতক্ষণ চলতে থাকে?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212" y="54102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৪। ব্যাপনের হার নির্ভর করে কার উপর?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4243387" y="1981200"/>
            <a:ext cx="2486025" cy="1143000"/>
          </a:xfrm>
          <a:prstGeom prst="triangle">
            <a:avLst>
              <a:gd name="adj" fmla="val 5401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57675" y="3124200"/>
            <a:ext cx="2471738" cy="15649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0637" y="3133725"/>
            <a:ext cx="762000" cy="15649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3657600" y="609600"/>
            <a:ext cx="4419600" cy="1143000"/>
          </a:xfrm>
          <a:prstGeom prst="cloudCallout">
            <a:avLst>
              <a:gd name="adj1" fmla="val -14044"/>
              <a:gd name="adj2" fmla="val 7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02920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তোমার চারপাশের পরিবেশে কি ধরণের ব্যাপন প্রক্রিয়া ঘটে তার একটি তালিকা তৈরি কর।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C:\Users\Juel Rana\Desktop\PIC SCIENCE\ব্যাপন-২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630" y="1143000"/>
            <a:ext cx="10210800" cy="4920164"/>
          </a:xfrm>
          <a:prstGeom prst="rect">
            <a:avLst/>
          </a:prstGeom>
          <a:noFill/>
        </p:spPr>
      </p:pic>
      <p:sp>
        <p:nvSpPr>
          <p:cNvPr id="2" name="Flowchart: Punched Tape 1"/>
          <p:cNvSpPr/>
          <p:nvPr/>
        </p:nvSpPr>
        <p:spPr>
          <a:xfrm>
            <a:off x="4191000" y="2667000"/>
            <a:ext cx="4800600" cy="2286000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Wave1">
              <a:avLst>
                <a:gd name="adj1" fmla="val 0"/>
                <a:gd name="adj2" fmla="val 0"/>
              </a:avLst>
            </a:prstTxWarp>
            <a:noAutofit/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ধন্যবাদ 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>
            <a:off x="304800" y="1730721"/>
            <a:ext cx="5562600" cy="4114800"/>
          </a:xfrm>
          <a:prstGeom prst="can">
            <a:avLst>
              <a:gd name="adj" fmla="val 3125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দেলওয়ারা বেগম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সহকারী শিক্ষক (বি,এসসি)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আলতাদিঘী স্নাতক মাদরাসা শেরপুর,বগুড়া।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</a:t>
            </a:r>
            <a:r>
              <a:rPr lang="en-US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মেইল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delwara1979@gmail.com</a:t>
            </a:r>
            <a:endParaRPr lang="bn-IN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মোবাইল নং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01728247910</a:t>
            </a:r>
            <a:r>
              <a:rPr lang="bn-IN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7162800" y="1725959"/>
            <a:ext cx="4572000" cy="3962400"/>
          </a:xfrm>
          <a:prstGeom prst="can">
            <a:avLst>
              <a:gd name="adj" fmla="val 2952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শ্রেণিঃ- দাখিল ৮ম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বিষয়ঃ- বিজ্ঞান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অধ্যায়ঃ-৩য়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সময়ঃ- ৪৫ মিনিট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তারিখঃ- ৩০/০৯/২০২০ ইং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Image\69313623_394064328211875_717783522724125081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1725959"/>
            <a:ext cx="3259931" cy="24449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14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85800" y="1219200"/>
            <a:ext cx="5791200" cy="762000"/>
          </a:xfrm>
          <a:prstGeom prst="wedgeRectCallout">
            <a:avLst>
              <a:gd name="adj1" fmla="val -367"/>
              <a:gd name="adj2" fmla="val 23520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শেষে শিক্ষার্থীরা</a:t>
            </a:r>
            <a:r>
              <a:rPr lang="bn-IN" dirty="0" smtClean="0">
                <a:solidFill>
                  <a:schemeClr val="tx1"/>
                </a:solidFill>
              </a:rPr>
              <a:t>............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6576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ব্যাপন কী তা বলতে পারবে;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ব্যাপন প্রক্রিয়া ব্যাখ্যা করতে পারবে;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ব্যাপনের গুরুত্ব বিশ্লেষণ করতে 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i\Downloads\images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8"/>
          <a:stretch/>
        </p:blipFill>
        <p:spPr bwMode="auto">
          <a:xfrm>
            <a:off x="6858000" y="2033725"/>
            <a:ext cx="4800600" cy="283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Juel Rana\Desktop\PIC SCIENCE\ডাউনলোড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662" y="1612862"/>
            <a:ext cx="5105400" cy="328457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81200" y="414337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ভেবে বলো  চিত্রে কী দেখতে পাচ্ছি ?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" y="4930769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ধীরে ধীরে রং ছড়িয়ে পড়ছে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5105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পারফিউম দেওয়ার দৃশ্য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460503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এবার বলোত তোমাদের ক্লাস রুমের সামনের বেঞ্চে যদি পারফিউম স্প্রে করা  হয় তাহলে কী হবে ?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433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সেন্টটা কি ভাবে পাবে? সবাই এক সংগে পাবে নাকি পর্যায়ক্রমে?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0" y="685800"/>
            <a:ext cx="1176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আবার চেষ্টা কর</a:t>
            </a:r>
            <a:r>
              <a:rPr lang="bn-IN" sz="3200" dirty="0" smtClean="0"/>
              <a:t>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453672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ধীরে ধীরে ছড়িয়ে পড়বে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2700" y="460503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এবার বলতো কেন এভাবে ছড়িয়ে পড়ে?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6" grpId="0"/>
      <p:bldP spid="7" grpId="0"/>
      <p:bldP spid="7" grpId="1"/>
      <p:bldP spid="8" grpId="0"/>
      <p:bldP spid="8" grpId="1"/>
      <p:bldP spid="9" grpId="0"/>
      <p:bldP spid="9" grpId="1"/>
      <p:bldP spid="9" grpId="2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1600200" y="1752600"/>
            <a:ext cx="8458200" cy="3048000"/>
          </a:xfrm>
          <a:prstGeom prst="irregularSeal1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ব্যাপন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966830" y="838200"/>
            <a:ext cx="6405770" cy="1447800"/>
          </a:xfrm>
          <a:prstGeom prst="cloudCallout">
            <a:avLst>
              <a:gd name="adj1" fmla="val -25000"/>
              <a:gd name="adj2" fmla="val 16809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296251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ব্যাপন কাকে বলে 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i\Downloads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7766"/>
            <a:ext cx="9753600" cy="58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86200" y="12192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>
                <a:latin typeface="Nikosh" pitchFamily="2" charset="0"/>
                <a:cs typeface="Nikosh" pitchFamily="2" charset="0"/>
              </a:rPr>
              <a:t>তরল ও গ্যাসের অণুগুলি চলন প্রক্রিয়া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য়</a:t>
            </a:r>
            <a:r>
              <a:rPr lang="as-IN" sz="2800" dirty="0">
                <a:latin typeface="Nikosh" pitchFamily="2" charset="0"/>
                <a:cs typeface="Nikosh" pitchFamily="2" charset="0"/>
              </a:rPr>
              <a:t> খুব দ্রুত বেশি ঘনত্বের স্থান থেকে কম ঘনত্বের দিকে ছড়িয়ে পড়তে থাকে। এই চলন চলতে থাকে যতক্ষণ না অণুগুলির ঘনত্ব দুই স্থানে সমান হয়। অণুগুলির এরূপ চলন প্রক্রিয়াকে 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 ব্যাপন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বলে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/>
            </a:r>
            <a:br>
              <a:rPr lang="bn-BD" sz="2800" dirty="0">
                <a:latin typeface="Nikosh" pitchFamily="2" charset="0"/>
                <a:cs typeface="Nikosh" pitchFamily="2" charset="0"/>
              </a:rPr>
            </a:br>
            <a:r>
              <a:rPr lang="bn-BD" sz="2800" dirty="0">
                <a:latin typeface="Nikosh" pitchFamily="2" charset="0"/>
                <a:cs typeface="Nikosh" pitchFamily="2" charset="0"/>
              </a:rPr>
              <a:t/>
            </a:r>
            <a:br>
              <a:rPr lang="bn-BD" sz="2800" dirty="0">
                <a:latin typeface="Nikosh" pitchFamily="2" charset="0"/>
                <a:cs typeface="Nikosh" pitchFamily="2" charset="0"/>
              </a:rPr>
            </a:b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2775" y="1434643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>
                <a:latin typeface="Nikosh" pitchFamily="2" charset="0"/>
                <a:cs typeface="Nikosh" pitchFamily="2" charset="0"/>
              </a:rPr>
              <a:t>ব্যাপনকারী পদার্থের অণু-পরমাণুগুলির গতিশক্তির প্রভাবে এক প্রকার চাপ সৃষ্টি হয় যার প্রভাবে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 অ</a:t>
            </a:r>
            <a:r>
              <a:rPr lang="as-IN" sz="2800" dirty="0">
                <a:latin typeface="Nikosh" pitchFamily="2" charset="0"/>
                <a:cs typeface="Nikosh" pitchFamily="2" charset="0"/>
              </a:rPr>
              <a:t>ধিক ঘনত্বযুক্ত স্থান থেকে কম ঘনত্ব যুক্ত স্থানে অণুগুলি ছড়িয়ে পড়ে।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r>
              <a:rPr lang="as-IN" sz="2800" dirty="0">
                <a:latin typeface="Nikosh" pitchFamily="2" charset="0"/>
                <a:cs typeface="Nikosh" pitchFamily="2" charset="0"/>
              </a:rPr>
              <a:t>এ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>
                <a:latin typeface="Nikosh" pitchFamily="2" charset="0"/>
                <a:cs typeface="Nikosh" pitchFamily="2" charset="0"/>
              </a:rPr>
              <a:t>প্রকার চাপকে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>
                <a:latin typeface="Nikosh" pitchFamily="2" charset="0"/>
                <a:cs typeface="Nikosh" pitchFamily="2" charset="0"/>
              </a:rPr>
              <a:t>ব্যাপনচাপ বলে।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/>
            </a:r>
            <a:br>
              <a:rPr lang="bn-BD" sz="2800" dirty="0">
                <a:latin typeface="Nikosh" pitchFamily="2" charset="0"/>
                <a:cs typeface="Nikosh" pitchFamily="2" charset="0"/>
              </a:rPr>
            </a:b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5630" y="253823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ব্যাপন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1830" y="381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ব্যাপন চাপ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6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929" y="1133474"/>
            <a:ext cx="62719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ব্যাপন প্রক্রিয়ায় কঠিন, তরল কিংবা বায়বীয় পদার্থ উচ্চ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ঘনমাত্রার স্থান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থেকে নিম্ন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ঘনমাত্রার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স্থানের দিকে স্বতঃস্ফূর্তভাবে ছড়িয়ে পড়ে।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যেমনঃঘরের এক কোণে কোনো একটি সুগন্ধির শিশির মুখ খুলে রাখলে কিছুক্ষণের মধ্যে সারা ঘরে সুগন্ধি ছড়িয়ে পড়ে।এটি ব্যাপন প্রক্রিয়ার উদাহরণ। কোনো পদার্থ ছড়িয়ে পড়তে সময় কম লাগলে ঐ পদার্থের ব্যাপন হার বেশি এবং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কোনো পদার্থ ছড়িয়ে পড়তে সময়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বেশি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লাগলে ঐ পদার্থের ব্যাপন হার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কম। </a:t>
            </a:r>
          </a:p>
          <a:p>
            <a:endParaRPr lang="bn-IN" sz="2800" dirty="0"/>
          </a:p>
          <a:p>
            <a:endParaRPr lang="bn-IN" sz="2800" dirty="0" smtClean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886200"/>
            <a:ext cx="4700879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5163"/>
            <a:ext cx="315310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Juel Rana\Desktop\PIC SCIENCE\ব্যাপন-২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533938"/>
            <a:ext cx="3810001" cy="2209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37930" y="304800"/>
            <a:ext cx="1150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চিত্রগুলি লক্ষ্য কর এবং ব্যাপন প্রক্রিয়া কী ভাবে সংঘটি হয় তা বলার চেষ্টা কর।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7930" y="3743738"/>
            <a:ext cx="2895601" cy="1236659"/>
          </a:xfrm>
          <a:prstGeom prst="roundRect">
            <a:avLst>
              <a:gd name="adj" fmla="val 455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তুতেঁর কেলাস থেকে হালকা নীল ও ঘন নীল পানির চিত্র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7200" y="4572000"/>
            <a:ext cx="3766930" cy="1524000"/>
          </a:xfrm>
          <a:prstGeom prst="rect">
            <a:avLst/>
          </a:prstGeom>
          <a:noFill/>
        </p:spPr>
        <p:txBody>
          <a:bodyPr/>
          <a:lstStyle/>
          <a:p>
            <a:pPr lvl="0" algn="ctr" rtl="0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ব্যাপন প্রক্রিয়ায় অণুগুলো বেশি ঘনমাত্রা থেকে কম ঘনমাত্রায় ছড়িয়ে পড়ে 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8" grpId="0" animBg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xmlns="" id="{941FF4EB-AD92-42AF-B9D1-CE03A5B18CED}"/>
              </a:ext>
            </a:extLst>
          </p:cNvPr>
          <p:cNvSpPr/>
          <p:nvPr/>
        </p:nvSpPr>
        <p:spPr>
          <a:xfrm>
            <a:off x="33130" y="91798"/>
            <a:ext cx="12115800" cy="6756261"/>
          </a:xfrm>
          <a:prstGeom prst="frame">
            <a:avLst>
              <a:gd name="adj1" fmla="val 28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362200" y="1143000"/>
            <a:ext cx="7239000" cy="1828800"/>
          </a:xfrm>
          <a:prstGeom prst="cloudCallout">
            <a:avLst>
              <a:gd name="adj1" fmla="val -2478"/>
              <a:gd name="adj2" fmla="val 960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038599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ব্যাপন প্রক্রিয়া ব্যাখ্যা কর।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0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538</Words>
  <Application>Microsoft Office PowerPoint</Application>
  <PresentationFormat>Custom</PresentationFormat>
  <Paragraphs>59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Farzana Begum</dc:creator>
  <cp:lastModifiedBy>i</cp:lastModifiedBy>
  <cp:revision>238</cp:revision>
  <dcterms:created xsi:type="dcterms:W3CDTF">2006-08-16T00:00:00Z</dcterms:created>
  <dcterms:modified xsi:type="dcterms:W3CDTF">2020-10-05T10:24:02Z</dcterms:modified>
</cp:coreProperties>
</file>