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8"/>
  </p:notesMasterIdLst>
  <p:sldIdLst>
    <p:sldId id="384" r:id="rId2"/>
    <p:sldId id="386" r:id="rId3"/>
    <p:sldId id="399" r:id="rId4"/>
    <p:sldId id="385" r:id="rId5"/>
    <p:sldId id="387" r:id="rId6"/>
    <p:sldId id="388" r:id="rId7"/>
    <p:sldId id="389" r:id="rId8"/>
    <p:sldId id="390" r:id="rId9"/>
    <p:sldId id="391" r:id="rId10"/>
    <p:sldId id="394" r:id="rId11"/>
    <p:sldId id="392" r:id="rId12"/>
    <p:sldId id="393" r:id="rId13"/>
    <p:sldId id="395" r:id="rId14"/>
    <p:sldId id="396" r:id="rId15"/>
    <p:sldId id="398" r:id="rId16"/>
    <p:sldId id="3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 shahidullah" initials="ss" lastIdx="1" clrIdx="0">
    <p:extLst>
      <p:ext uri="{19B8F6BF-5375-455C-9EA6-DF929625EA0E}">
        <p15:presenceInfo xmlns:p15="http://schemas.microsoft.com/office/powerpoint/2012/main" userId="sm shahidull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2453FA-D359-477B-B372-5894D5B470A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AE544C-B8D6-401A-9304-85D092FDE550}">
      <dgm:prSet phldrT="[Text]" custT="1"/>
      <dgm:spPr>
        <a:solidFill>
          <a:srgbClr val="00B050"/>
        </a:solidFill>
        <a:ln w="34925"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5400" dirty="0">
              <a:solidFill>
                <a:schemeClr val="bg1"/>
              </a:solidFill>
              <a:latin typeface="Arial Black" panose="020B0A04020102020204" pitchFamily="34" charset="0"/>
            </a:rPr>
            <a:t>Today’s topic:</a:t>
          </a:r>
        </a:p>
      </dgm:t>
    </dgm:pt>
    <dgm:pt modelId="{A202854C-6B88-463B-960B-C8F9C75A6F16}" type="parTrans" cxnId="{8917E44C-1880-4469-AE7E-BEFE3EB51843}">
      <dgm:prSet/>
      <dgm:spPr/>
      <dgm:t>
        <a:bodyPr/>
        <a:lstStyle/>
        <a:p>
          <a:endParaRPr lang="en-US"/>
        </a:p>
      </dgm:t>
    </dgm:pt>
    <dgm:pt modelId="{0D0E88DB-9D6B-4191-8022-7DF8AC9A77EA}" type="sibTrans" cxnId="{8917E44C-1880-4469-AE7E-BEFE3EB51843}">
      <dgm:prSet/>
      <dgm:spPr/>
      <dgm:t>
        <a:bodyPr/>
        <a:lstStyle/>
        <a:p>
          <a:endParaRPr lang="en-US"/>
        </a:p>
      </dgm:t>
    </dgm:pt>
    <dgm:pt modelId="{7F31A976-9387-4C6F-AB21-2EA3A89C72D8}">
      <dgm:prSet phldrT="[Text]" custT="1"/>
      <dgm:sp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gm:spPr>
      <dgm:t>
        <a:bodyPr/>
        <a:lstStyle/>
        <a:p>
          <a:r>
            <a:rPr lang="en-US" sz="3600" dirty="0">
              <a:solidFill>
                <a:srgbClr val="C00000"/>
              </a:solidFill>
              <a:latin typeface="Arial Black" panose="020B0A04020102020204" pitchFamily="34" charset="0"/>
            </a:rPr>
            <a:t>Completing Sentence</a:t>
          </a:r>
        </a:p>
      </dgm:t>
    </dgm:pt>
    <dgm:pt modelId="{6B91F188-1778-42BD-902A-5DA2C1D1EC07}" type="parTrans" cxnId="{338E888B-5A70-4B1B-8011-CD8F84109843}">
      <dgm:prSet/>
      <dgm:spPr/>
      <dgm:t>
        <a:bodyPr/>
        <a:lstStyle/>
        <a:p>
          <a:endParaRPr lang="en-US"/>
        </a:p>
      </dgm:t>
    </dgm:pt>
    <dgm:pt modelId="{DEAEA49A-FFC5-4C53-BBA8-C3FE3557434B}" type="sibTrans" cxnId="{338E888B-5A70-4B1B-8011-CD8F84109843}">
      <dgm:prSet/>
      <dgm:spPr/>
      <dgm:t>
        <a:bodyPr/>
        <a:lstStyle/>
        <a:p>
          <a:endParaRPr lang="en-US"/>
        </a:p>
      </dgm:t>
    </dgm:pt>
    <dgm:pt modelId="{390FA5AD-57E5-4700-B65B-7297179FFB37}">
      <dgm:prSet phldrT="[Text]" custT="1"/>
      <dgm:spPr>
        <a:solidFill>
          <a:srgbClr val="00B050"/>
        </a:solidFill>
        <a:ln w="34925"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n-US" sz="8800" dirty="0" smtClean="0">
              <a:solidFill>
                <a:srgbClr val="002060"/>
              </a:solidFill>
              <a:latin typeface="Arial Black" panose="020B0A04020102020204" pitchFamily="34" charset="0"/>
            </a:rPr>
            <a:t>Part</a:t>
          </a:r>
          <a:r>
            <a:rPr lang="en-US" sz="8800" dirty="0">
              <a:solidFill>
                <a:srgbClr val="002060"/>
              </a:solidFill>
              <a:latin typeface="Arial Black" panose="020B0A04020102020204" pitchFamily="34" charset="0"/>
            </a:rPr>
            <a:t>: </a:t>
          </a:r>
          <a:r>
            <a:rPr lang="en-US" sz="8800" dirty="0" smtClean="0">
              <a:solidFill>
                <a:srgbClr val="002060"/>
              </a:solidFill>
              <a:latin typeface="Arial Black" panose="020B0A04020102020204" pitchFamily="34" charset="0"/>
            </a:rPr>
            <a:t>03</a:t>
          </a:r>
          <a:endParaRPr lang="en-US" sz="8800" dirty="0">
            <a:solidFill>
              <a:srgbClr val="002060"/>
            </a:solidFill>
            <a:latin typeface="Arial Black" panose="020B0A04020102020204" pitchFamily="34" charset="0"/>
          </a:endParaRPr>
        </a:p>
      </dgm:t>
    </dgm:pt>
    <dgm:pt modelId="{A9F4F43B-78DD-412A-ABB9-E987AF3D12C3}" type="parTrans" cxnId="{4229C058-2F80-45F5-ABC0-84983A86B3D6}">
      <dgm:prSet/>
      <dgm:spPr/>
      <dgm:t>
        <a:bodyPr/>
        <a:lstStyle/>
        <a:p>
          <a:endParaRPr lang="en-US"/>
        </a:p>
      </dgm:t>
    </dgm:pt>
    <dgm:pt modelId="{450A4523-D760-48F0-8559-D69FE78D1F6B}" type="sibTrans" cxnId="{4229C058-2F80-45F5-ABC0-84983A86B3D6}">
      <dgm:prSet/>
      <dgm:spPr/>
      <dgm:t>
        <a:bodyPr/>
        <a:lstStyle/>
        <a:p>
          <a:endParaRPr lang="en-US"/>
        </a:p>
      </dgm:t>
    </dgm:pt>
    <dgm:pt modelId="{BA94C3DE-54DC-4393-9866-0DAF87AD3BCA}" type="pres">
      <dgm:prSet presAssocID="{132453FA-D359-477B-B372-5894D5B470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1549C55-0C9D-4FE8-9047-69B5B228C328}" type="pres">
      <dgm:prSet presAssocID="{132453FA-D359-477B-B372-5894D5B470A2}" presName="pyramid" presStyleLbl="node1" presStyleIdx="0" presStyleCnt="1" custLinFactNeighborX="-29683" custLinFactNeighborY="-326"/>
      <dgm:spPr>
        <a:solidFill>
          <a:srgbClr val="92D050"/>
        </a:solidFill>
        <a:ln>
          <a:noFill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gm:spPr>
    </dgm:pt>
    <dgm:pt modelId="{4E645213-7740-4A24-964F-767F2EF666EE}" type="pres">
      <dgm:prSet presAssocID="{132453FA-D359-477B-B372-5894D5B470A2}" presName="theList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</dgm:pt>
    <dgm:pt modelId="{49B5B7B8-C75C-4842-B54C-BCB39B7A928D}" type="pres">
      <dgm:prSet presAssocID="{74AE544C-B8D6-401A-9304-85D092FDE550}" presName="aNode" presStyleLbl="fgAcc1" presStyleIdx="0" presStyleCnt="3" custScaleX="165027" custScaleY="22499" custLinFactNeighborX="-45245" custLinFactNeighborY="-85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82BD1-EED3-44F2-B00C-D15AA5E10EED}" type="pres">
      <dgm:prSet presAssocID="{74AE544C-B8D6-401A-9304-85D092FDE550}" presName="aSpac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</dgm:pt>
    <dgm:pt modelId="{106285BF-CC7D-4B5D-987D-60E9ED73D507}" type="pres">
      <dgm:prSet presAssocID="{7F31A976-9387-4C6F-AB21-2EA3A89C72D8}" presName="aNode" presStyleLbl="fgAcc1" presStyleIdx="1" presStyleCnt="3" custScaleX="161527" custScaleY="28814" custLinFactNeighborX="-6744" custLinFactNeighborY="-31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BBD4BF-2948-4631-ACF2-04123AC1F932}" type="pres">
      <dgm:prSet presAssocID="{7F31A976-9387-4C6F-AB21-2EA3A89C72D8}" presName="aSpace" presStyleCnt="0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p3d prstMaterial="translucentPowder">
          <a:bevelT w="203200" h="50800" prst="softRound"/>
        </a:sp3d>
      </dgm:spPr>
    </dgm:pt>
    <dgm:pt modelId="{7BDAF9CA-DE11-44C9-883F-CC822114C530}" type="pres">
      <dgm:prSet presAssocID="{390FA5AD-57E5-4700-B65B-7297179FFB37}" presName="aNode" presStyleLbl="fgAcc1" presStyleIdx="2" presStyleCnt="3" custScaleX="161527" custScaleY="28814" custLinFactNeighborX="-242" custLinFactNeighborY="45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C70E85-211C-4C53-A327-1599619050F2}" type="pres">
      <dgm:prSet presAssocID="{390FA5AD-57E5-4700-B65B-7297179FFB37}" presName="aSpace" presStyleCnt="0"/>
      <dgm:spPr/>
    </dgm:pt>
  </dgm:ptLst>
  <dgm:cxnLst>
    <dgm:cxn modelId="{E31ED924-82FE-4393-BA79-6AA2BA92CF80}" type="presOf" srcId="{390FA5AD-57E5-4700-B65B-7297179FFB37}" destId="{7BDAF9CA-DE11-44C9-883F-CC822114C530}" srcOrd="0" destOrd="0" presId="urn:microsoft.com/office/officeart/2005/8/layout/pyramid2"/>
    <dgm:cxn modelId="{1FE96357-80DC-4863-BAF5-D9F2120CE456}" type="presOf" srcId="{132453FA-D359-477B-B372-5894D5B470A2}" destId="{BA94C3DE-54DC-4393-9866-0DAF87AD3BCA}" srcOrd="0" destOrd="0" presId="urn:microsoft.com/office/officeart/2005/8/layout/pyramid2"/>
    <dgm:cxn modelId="{338E888B-5A70-4B1B-8011-CD8F84109843}" srcId="{132453FA-D359-477B-B372-5894D5B470A2}" destId="{7F31A976-9387-4C6F-AB21-2EA3A89C72D8}" srcOrd="1" destOrd="0" parTransId="{6B91F188-1778-42BD-902A-5DA2C1D1EC07}" sibTransId="{DEAEA49A-FFC5-4C53-BBA8-C3FE3557434B}"/>
    <dgm:cxn modelId="{4229C058-2F80-45F5-ABC0-84983A86B3D6}" srcId="{132453FA-D359-477B-B372-5894D5B470A2}" destId="{390FA5AD-57E5-4700-B65B-7297179FFB37}" srcOrd="2" destOrd="0" parTransId="{A9F4F43B-78DD-412A-ABB9-E987AF3D12C3}" sibTransId="{450A4523-D760-48F0-8559-D69FE78D1F6B}"/>
    <dgm:cxn modelId="{3A682062-1137-433C-ACA6-5B2A88597830}" type="presOf" srcId="{7F31A976-9387-4C6F-AB21-2EA3A89C72D8}" destId="{106285BF-CC7D-4B5D-987D-60E9ED73D507}" srcOrd="0" destOrd="0" presId="urn:microsoft.com/office/officeart/2005/8/layout/pyramid2"/>
    <dgm:cxn modelId="{8917E44C-1880-4469-AE7E-BEFE3EB51843}" srcId="{132453FA-D359-477B-B372-5894D5B470A2}" destId="{74AE544C-B8D6-401A-9304-85D092FDE550}" srcOrd="0" destOrd="0" parTransId="{A202854C-6B88-463B-960B-C8F9C75A6F16}" sibTransId="{0D0E88DB-9D6B-4191-8022-7DF8AC9A77EA}"/>
    <dgm:cxn modelId="{B6CB9525-02BC-427F-BE68-78952B98DD57}" type="presOf" srcId="{74AE544C-B8D6-401A-9304-85D092FDE550}" destId="{49B5B7B8-C75C-4842-B54C-BCB39B7A928D}" srcOrd="0" destOrd="0" presId="urn:microsoft.com/office/officeart/2005/8/layout/pyramid2"/>
    <dgm:cxn modelId="{C8E26EBC-F904-4F2F-B20B-44DF21546369}" type="presParOf" srcId="{BA94C3DE-54DC-4393-9866-0DAF87AD3BCA}" destId="{81549C55-0C9D-4FE8-9047-69B5B228C328}" srcOrd="0" destOrd="0" presId="urn:microsoft.com/office/officeart/2005/8/layout/pyramid2"/>
    <dgm:cxn modelId="{286A89DE-306A-42F7-A7A2-75DD89248486}" type="presParOf" srcId="{BA94C3DE-54DC-4393-9866-0DAF87AD3BCA}" destId="{4E645213-7740-4A24-964F-767F2EF666EE}" srcOrd="1" destOrd="0" presId="urn:microsoft.com/office/officeart/2005/8/layout/pyramid2"/>
    <dgm:cxn modelId="{50B6F1AA-CC13-43D2-9443-05355D86D6CE}" type="presParOf" srcId="{4E645213-7740-4A24-964F-767F2EF666EE}" destId="{49B5B7B8-C75C-4842-B54C-BCB39B7A928D}" srcOrd="0" destOrd="0" presId="urn:microsoft.com/office/officeart/2005/8/layout/pyramid2"/>
    <dgm:cxn modelId="{329570FD-C721-4455-95EA-550526334060}" type="presParOf" srcId="{4E645213-7740-4A24-964F-767F2EF666EE}" destId="{33D82BD1-EED3-44F2-B00C-D15AA5E10EED}" srcOrd="1" destOrd="0" presId="urn:microsoft.com/office/officeart/2005/8/layout/pyramid2"/>
    <dgm:cxn modelId="{4E60216D-A1BA-4A98-A87A-D7F3795D0AE3}" type="presParOf" srcId="{4E645213-7740-4A24-964F-767F2EF666EE}" destId="{106285BF-CC7D-4B5D-987D-60E9ED73D507}" srcOrd="2" destOrd="0" presId="urn:microsoft.com/office/officeart/2005/8/layout/pyramid2"/>
    <dgm:cxn modelId="{3F8D3D54-7FAB-4AC1-88CB-04A864E2AEE7}" type="presParOf" srcId="{4E645213-7740-4A24-964F-767F2EF666EE}" destId="{D1BBD4BF-2948-4631-ACF2-04123AC1F932}" srcOrd="3" destOrd="0" presId="urn:microsoft.com/office/officeart/2005/8/layout/pyramid2"/>
    <dgm:cxn modelId="{B6BD313F-D380-46C4-9424-312031262E67}" type="presParOf" srcId="{4E645213-7740-4A24-964F-767F2EF666EE}" destId="{7BDAF9CA-DE11-44C9-883F-CC822114C530}" srcOrd="4" destOrd="0" presId="urn:microsoft.com/office/officeart/2005/8/layout/pyramid2"/>
    <dgm:cxn modelId="{DBE86DFE-6648-49E9-B61C-8B8190FB8ADE}" type="presParOf" srcId="{4E645213-7740-4A24-964F-767F2EF666EE}" destId="{B7C70E85-211C-4C53-A327-1599619050F2}" srcOrd="5" destOrd="0" presId="urn:microsoft.com/office/officeart/2005/8/layout/pyramid2"/>
  </dgm:cxnLst>
  <dgm:bg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49C55-0C9D-4FE8-9047-69B5B228C328}">
      <dsp:nvSpPr>
        <dsp:cNvPr id="0" name=""/>
        <dsp:cNvSpPr/>
      </dsp:nvSpPr>
      <dsp:spPr>
        <a:xfrm>
          <a:off x="0" y="0"/>
          <a:ext cx="5659361" cy="5659361"/>
        </a:xfrm>
        <a:prstGeom prst="triangle">
          <a:avLst/>
        </a:prstGeom>
        <a:solidFill>
          <a:srgbClr val="92D050"/>
        </a:solidFill>
        <a:ln w="15875" cap="flat" cmpd="sng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5B7B8-C75C-4842-B54C-BCB39B7A928D}">
      <dsp:nvSpPr>
        <dsp:cNvPr id="0" name=""/>
        <dsp:cNvSpPr/>
      </dsp:nvSpPr>
      <dsp:spPr>
        <a:xfrm>
          <a:off x="1575257" y="154747"/>
          <a:ext cx="6070657" cy="865445"/>
        </a:xfrm>
        <a:prstGeom prst="roundRect">
          <a:avLst/>
        </a:prstGeom>
        <a:solidFill>
          <a:srgbClr val="00B050"/>
        </a:solidFill>
        <a:ln w="349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>
              <a:solidFill>
                <a:schemeClr val="bg1"/>
              </a:solidFill>
              <a:latin typeface="Arial Black" panose="020B0A04020102020204" pitchFamily="34" charset="0"/>
            </a:rPr>
            <a:t>Today’s topic:</a:t>
          </a:r>
        </a:p>
      </dsp:txBody>
      <dsp:txXfrm>
        <a:off x="1617505" y="196995"/>
        <a:ext cx="5986161" cy="780949"/>
      </dsp:txXfrm>
    </dsp:sp>
    <dsp:sp modelId="{106285BF-CC7D-4B5D-987D-60E9ED73D507}">
      <dsp:nvSpPr>
        <dsp:cNvPr id="0" name=""/>
        <dsp:cNvSpPr/>
      </dsp:nvSpPr>
      <dsp:spPr>
        <a:xfrm>
          <a:off x="3055924" y="1761038"/>
          <a:ext cx="5941907" cy="1108358"/>
        </a:xfrm>
        <a:prstGeom prst="roundRect">
          <a:avLst/>
        </a:prstGeom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83000">
              <a:schemeClr val="accent5">
                <a:lumMod val="95000"/>
                <a:lumOff val="5000"/>
              </a:schemeClr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ln w="15875" cap="flat" cmpd="sng" algn="ctr">
          <a:noFill/>
          <a:prstDash val="solid"/>
        </a:ln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  <a:sp3d prstMaterial="translucentPowder">
          <a:bevelT w="2032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rgbClr val="C00000"/>
              </a:solidFill>
              <a:latin typeface="Arial Black" panose="020B0A04020102020204" pitchFamily="34" charset="0"/>
            </a:rPr>
            <a:t>Completing Sentence</a:t>
          </a:r>
        </a:p>
      </dsp:txBody>
      <dsp:txXfrm>
        <a:off x="3110030" y="1815144"/>
        <a:ext cx="5833695" cy="1000146"/>
      </dsp:txXfrm>
    </dsp:sp>
    <dsp:sp modelId="{7BDAF9CA-DE11-44C9-883F-CC822114C530}">
      <dsp:nvSpPr>
        <dsp:cNvPr id="0" name=""/>
        <dsp:cNvSpPr/>
      </dsp:nvSpPr>
      <dsp:spPr>
        <a:xfrm>
          <a:off x="3295106" y="3720355"/>
          <a:ext cx="5941907" cy="1108358"/>
        </a:xfrm>
        <a:prstGeom prst="roundRect">
          <a:avLst/>
        </a:prstGeom>
        <a:solidFill>
          <a:srgbClr val="00B050"/>
        </a:solidFill>
        <a:ln w="34925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Part</a:t>
          </a:r>
          <a:r>
            <a:rPr lang="en-US" sz="8800" kern="1200" dirty="0">
              <a:solidFill>
                <a:srgbClr val="002060"/>
              </a:solidFill>
              <a:latin typeface="Arial Black" panose="020B0A04020102020204" pitchFamily="34" charset="0"/>
            </a:rPr>
            <a:t>: </a:t>
          </a:r>
          <a:r>
            <a:rPr lang="en-US" sz="8800" kern="1200" dirty="0" smtClean="0">
              <a:solidFill>
                <a:srgbClr val="002060"/>
              </a:solidFill>
              <a:latin typeface="Arial Black" panose="020B0A04020102020204" pitchFamily="34" charset="0"/>
            </a:rPr>
            <a:t>03</a:t>
          </a:r>
          <a:endParaRPr lang="en-US" sz="8800" kern="1200" dirty="0">
            <a:solidFill>
              <a:srgbClr val="002060"/>
            </a:solidFill>
            <a:latin typeface="Arial Black" panose="020B0A04020102020204" pitchFamily="34" charset="0"/>
          </a:endParaRPr>
        </a:p>
      </dsp:txBody>
      <dsp:txXfrm>
        <a:off x="3349212" y="3774461"/>
        <a:ext cx="5833695" cy="1000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BF7A9-CB77-4EC4-ACFF-DB33AA59C42C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0FBAA-9716-41CC-B31F-F66B4E27F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0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06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75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78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92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5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544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21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167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92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1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39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54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00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68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5754A-C3D2-4DFD-97B8-28AED7BB2821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78883-B6E9-4D82-BAAC-55DB2DC81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9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FBCD22-B0C9-4164-B573-B67BF436E55B}" type="datetime1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lkjhbvcxzc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EF5845-4C2D-4481-BFB4-C07A28632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5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266055" y="-11445"/>
            <a:ext cx="7251886" cy="827852"/>
          </a:xfrm>
          <a:prstGeom prst="ribbon2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741" b="1" dirty="0" smtClean="0">
                <a:ln/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kumimoji="0" lang="en-US" sz="4741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47781" y="4199223"/>
            <a:ext cx="6105325" cy="2398644"/>
          </a:xfrm>
          <a:prstGeom prst="round2DiagRect">
            <a:avLst/>
          </a:prstGeom>
          <a:blipFill>
            <a:blip r:embed="rId3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Sree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Pradip Chandra Das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Lecturer in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English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Ziarkandi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Hafij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Uddin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Fazil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Madrasa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Titas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Cumilla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7453606" y="3870687"/>
            <a:ext cx="4590612" cy="2620268"/>
          </a:xfrm>
          <a:prstGeom prst="round2DiagRect">
            <a:avLst/>
          </a:prstGeom>
          <a:blipFill>
            <a:blip r:embed="rId4"/>
            <a:tile tx="0" ty="0" sx="100000" sy="100000" flip="none" algn="tl"/>
          </a:blip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Times New Roman" pitchFamily="18" charset="0"/>
              </a:rPr>
              <a:t>Class : 11-12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99B8D1-891D-463E-A050-C8A666F65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06" y="871929"/>
            <a:ext cx="4590612" cy="266089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sp>
        <p:nvSpPr>
          <p:cNvPr id="6" name="Rounded Rectangle 5"/>
          <p:cNvSpPr/>
          <p:nvPr/>
        </p:nvSpPr>
        <p:spPr>
          <a:xfrm>
            <a:off x="1471727" y="1310928"/>
            <a:ext cx="3460606" cy="2559759"/>
          </a:xfrm>
          <a:prstGeom prst="round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396156" y="871929"/>
            <a:ext cx="914400" cy="5997516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E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Y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7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302114" y="58635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E6CAE8-8AD1-436F-8499-4B39DA8337C6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12617" y="419015"/>
            <a:ext cx="10945091" cy="580967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smtClean="0">
                <a:solidFill>
                  <a:srgbClr val="C00000"/>
                </a:solidFill>
              </a:rPr>
              <a:t>1.Structure:</a:t>
            </a:r>
            <a:r>
              <a:rPr lang="en-US" sz="3200" b="1" dirty="0" smtClean="0">
                <a:solidFill>
                  <a:schemeClr val="tx1"/>
                </a:solidFill>
              </a:rPr>
              <a:t>“It is time/It is high time/It is right time+ to+v1….” </a:t>
            </a:r>
          </a:p>
          <a:p>
            <a:pPr algn="just"/>
            <a:endParaRPr lang="en-US" sz="3600" dirty="0" smtClean="0">
              <a:solidFill>
                <a:srgbClr val="00B050"/>
              </a:solidFill>
            </a:endParaRPr>
          </a:p>
          <a:p>
            <a:pPr algn="just"/>
            <a:r>
              <a:rPr lang="en-US" sz="3600" b="1" dirty="0" smtClean="0">
                <a:solidFill>
                  <a:srgbClr val="00B050"/>
                </a:solidFill>
              </a:rPr>
              <a:t>2.Structure</a:t>
            </a:r>
            <a:r>
              <a:rPr lang="en-US" sz="3600" b="1" dirty="0">
                <a:solidFill>
                  <a:srgbClr val="00B050"/>
                </a:solidFill>
              </a:rPr>
              <a:t>:</a:t>
            </a:r>
            <a:r>
              <a:rPr lang="en-US" sz="3200" b="1" dirty="0">
                <a:solidFill>
                  <a:schemeClr val="tx1"/>
                </a:solidFill>
              </a:rPr>
              <a:t>“It is time/It is high time/It is right </a:t>
            </a:r>
            <a:r>
              <a:rPr lang="en-US" sz="3200" b="1" dirty="0" smtClean="0">
                <a:solidFill>
                  <a:schemeClr val="tx1"/>
                </a:solidFill>
              </a:rPr>
              <a:t>time+sub+v2….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 smtClean="0">
                <a:solidFill>
                  <a:schemeClr val="accent2"/>
                </a:solidFill>
              </a:rPr>
              <a:t>Meaning:</a:t>
            </a:r>
            <a:r>
              <a:rPr lang="en-US" sz="3200" b="1" dirty="0" smtClean="0">
                <a:solidFill>
                  <a:schemeClr val="tx1"/>
                </a:solidFill>
              </a:rPr>
              <a:t> The action should be done earlier.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>
          <a:xfrm>
            <a:off x="7315970" y="620992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1DB12A-9984-4C4B-A5C0-AB4090341CE1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1F56A62-6CAA-4B98-B8C8-9C49EA942470}"/>
              </a:ext>
            </a:extLst>
          </p:cNvPr>
          <p:cNvSpPr>
            <a:spLocks noGrp="1"/>
          </p:cNvSpPr>
          <p:nvPr/>
        </p:nvSpPr>
        <p:spPr>
          <a:xfrm>
            <a:off x="738909" y="1199487"/>
            <a:ext cx="10714182" cy="537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1. 1. </a:t>
            </a:r>
            <a:r>
              <a:rPr lang="en-US" sz="2800" b="1" dirty="0" err="1" smtClean="0">
                <a:solidFill>
                  <a:schemeClr val="tx1"/>
                </a:solidFill>
              </a:rPr>
              <a:t>Cumillais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the place -------.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</a:rPr>
              <a:t>Ans. </a:t>
            </a:r>
            <a:r>
              <a:rPr lang="en-US" sz="2800" b="1" dirty="0" err="1" smtClean="0">
                <a:solidFill>
                  <a:schemeClr val="tx1"/>
                </a:solidFill>
              </a:rPr>
              <a:t>Cumilla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is the place  </a:t>
            </a:r>
            <a:r>
              <a:rPr lang="en-US" sz="2800" b="1" u="sng" dirty="0">
                <a:solidFill>
                  <a:schemeClr val="tx1"/>
                </a:solidFill>
              </a:rPr>
              <a:t>where I live/I was born.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2. </a:t>
            </a:r>
            <a:r>
              <a:rPr lang="en-US" sz="2800" b="1" dirty="0" err="1" smtClean="0">
                <a:solidFill>
                  <a:schemeClr val="tx1"/>
                </a:solidFill>
              </a:rPr>
              <a:t>Rongpur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is the place -------.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3.</a:t>
            </a:r>
            <a:r>
              <a:rPr lang="en-US" sz="2800" b="1" dirty="0">
                <a:solidFill>
                  <a:schemeClr val="tx1"/>
                </a:solidFill>
              </a:rPr>
              <a:t> 1971 is the year </a:t>
            </a:r>
            <a:r>
              <a:rPr lang="en-US" sz="2800" b="1" dirty="0" smtClean="0">
                <a:solidFill>
                  <a:schemeClr val="tx1"/>
                </a:solidFill>
              </a:rPr>
              <a:t>-------.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4.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26 March is the date __________.</a:t>
            </a: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5. ________place where our National Memorial is situated.</a:t>
            </a:r>
          </a:p>
          <a:p>
            <a:pPr marL="0" indent="0">
              <a:buNone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3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182" y="251691"/>
            <a:ext cx="9559637" cy="7850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Complete the following </a:t>
            </a:r>
            <a:r>
              <a:rPr lang="en-US" sz="2800" b="1" dirty="0" err="1" smtClean="0">
                <a:solidFill>
                  <a:srgbClr val="C00000"/>
                </a:solidFill>
              </a:rPr>
              <a:t>sentences.One</a:t>
            </a:r>
            <a:r>
              <a:rPr lang="en-US" sz="2800" b="1" dirty="0" smtClean="0">
                <a:solidFill>
                  <a:srgbClr val="C00000"/>
                </a:solidFill>
              </a:rPr>
              <a:t> is done for you.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357534" y="62420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4A6318-1BE5-446B-AC8C-5CBC11A2EC45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21854" y="326176"/>
            <a:ext cx="11670146" cy="61915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55416" y="1675325"/>
            <a:ext cx="8876145" cy="3493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u="sng" dirty="0">
                <a:solidFill>
                  <a:schemeClr val="tx1"/>
                </a:solidFill>
              </a:rPr>
              <a:t>where Begum </a:t>
            </a:r>
            <a:r>
              <a:rPr lang="en-US" sz="2800" b="1" u="sng" dirty="0" err="1">
                <a:solidFill>
                  <a:schemeClr val="tx1"/>
                </a:solidFill>
              </a:rPr>
              <a:t>Rokeya</a:t>
            </a:r>
            <a:r>
              <a:rPr lang="en-US" sz="2800" b="1" u="sng" dirty="0">
                <a:solidFill>
                  <a:schemeClr val="tx1"/>
                </a:solidFill>
              </a:rPr>
              <a:t> was born.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3. </a:t>
            </a:r>
            <a:r>
              <a:rPr lang="en-US" sz="2800" b="1" u="sng" dirty="0">
                <a:solidFill>
                  <a:schemeClr val="tx1"/>
                </a:solidFill>
              </a:rPr>
              <a:t>when we achieved our independence.</a:t>
            </a:r>
            <a:r>
              <a:rPr 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b="1" dirty="0" smtClean="0">
                <a:solidFill>
                  <a:schemeClr val="tx1"/>
                </a:solidFill>
              </a:rPr>
              <a:t>When we celebrate our Independence Day </a:t>
            </a:r>
            <a:r>
              <a:rPr lang="en-US" sz="2800" b="1" u="sng" dirty="0" smtClean="0">
                <a:solidFill>
                  <a:schemeClr val="tx1"/>
                </a:solidFill>
              </a:rPr>
              <a:t>.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en-US" sz="2800" b="1" u="sng" dirty="0" err="1" smtClean="0">
                <a:solidFill>
                  <a:schemeClr val="tx1"/>
                </a:solidFill>
              </a:rPr>
              <a:t>Savar</a:t>
            </a:r>
            <a:r>
              <a:rPr lang="en-US" sz="2800" b="1" u="sng" dirty="0" smtClean="0">
                <a:solidFill>
                  <a:schemeClr val="tx1"/>
                </a:solidFill>
              </a:rPr>
              <a:t> is the .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endParaRPr lang="en-GB" sz="2800" b="1" u="sng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636655" y="337919"/>
            <a:ext cx="2270990" cy="1271431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Ans.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5416" y="5360535"/>
            <a:ext cx="8543636" cy="9994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Can you guess what may be the underlying rules here?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0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366769" y="582661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E6CAE8-8AD1-436F-8499-4B39DA8337C6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77272" y="382070"/>
            <a:ext cx="10945091" cy="580967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smtClean="0">
                <a:solidFill>
                  <a:schemeClr val="accent1"/>
                </a:solidFill>
              </a:rPr>
              <a:t>1.Structure:</a:t>
            </a:r>
            <a:r>
              <a:rPr lang="en-US" sz="3200" b="1" dirty="0" smtClean="0">
                <a:solidFill>
                  <a:schemeClr val="tx1"/>
                </a:solidFill>
              </a:rPr>
              <a:t>“….</a:t>
            </a:r>
            <a:r>
              <a:rPr lang="en-US" sz="3200" b="1" dirty="0" err="1" smtClean="0">
                <a:solidFill>
                  <a:schemeClr val="tx1"/>
                </a:solidFill>
              </a:rPr>
              <a:t>where+sub+verb</a:t>
            </a:r>
            <a:r>
              <a:rPr lang="en-US" sz="3200" b="1" dirty="0" smtClean="0">
                <a:solidFill>
                  <a:schemeClr val="tx1"/>
                </a:solidFill>
              </a:rPr>
              <a:t>(according to the tense and subject)…..” </a:t>
            </a:r>
          </a:p>
          <a:p>
            <a:pPr algn="just"/>
            <a:endParaRPr lang="en-US" sz="3600" dirty="0" smtClean="0">
              <a:solidFill>
                <a:srgbClr val="00B050"/>
              </a:solidFill>
            </a:endParaRPr>
          </a:p>
          <a:p>
            <a:pPr algn="just"/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2.Structure:</a:t>
            </a:r>
            <a:r>
              <a:rPr lang="en-US" sz="3200" b="1" dirty="0">
                <a:solidFill>
                  <a:schemeClr val="tx1"/>
                </a:solidFill>
              </a:rPr>
              <a:t>“….</a:t>
            </a:r>
            <a:r>
              <a:rPr lang="en-US" sz="3200" b="1" dirty="0" err="1" smtClean="0">
                <a:solidFill>
                  <a:schemeClr val="tx1"/>
                </a:solidFill>
              </a:rPr>
              <a:t>when+sub+verb</a:t>
            </a:r>
            <a:r>
              <a:rPr lang="en-US" sz="3200" b="1" dirty="0" smtClean="0">
                <a:solidFill>
                  <a:schemeClr val="tx1"/>
                </a:solidFill>
              </a:rPr>
              <a:t>(according </a:t>
            </a:r>
            <a:r>
              <a:rPr lang="en-US" sz="3200" b="1" dirty="0">
                <a:solidFill>
                  <a:schemeClr val="tx1"/>
                </a:solidFill>
              </a:rPr>
              <a:t>to the tense and subject)…..”</a:t>
            </a:r>
            <a:endParaRPr lang="en-US" sz="3200" b="1" dirty="0" smtClean="0">
              <a:solidFill>
                <a:schemeClr val="tx1"/>
              </a:solidFill>
            </a:endParaRP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834361" y="620708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F3B788-1FA7-48B8-B59B-792AC614878E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Horizontal Scroll 2"/>
          <p:cNvSpPr/>
          <p:nvPr/>
        </p:nvSpPr>
        <p:spPr>
          <a:xfrm rot="10800000" flipV="1">
            <a:off x="1162627" y="1147083"/>
            <a:ext cx="9866746" cy="1447801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Give answer the following questions orally:</a:t>
            </a:r>
          </a:p>
        </p:txBody>
      </p:sp>
      <p:sp>
        <p:nvSpPr>
          <p:cNvPr id="4" name="Flowchart: Display 3"/>
          <p:cNvSpPr/>
          <p:nvPr/>
        </p:nvSpPr>
        <p:spPr>
          <a:xfrm>
            <a:off x="3943350" y="285793"/>
            <a:ext cx="3891011" cy="946726"/>
          </a:xfrm>
          <a:prstGeom prst="flowChartDisp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2"/>
                </a:solidFill>
              </a:rPr>
              <a:t>Evaluation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6654" y="3089147"/>
            <a:ext cx="1007174" cy="7369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62627" y="2594884"/>
            <a:ext cx="9635837" cy="38954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chemeClr val="tx1"/>
                </a:solidFill>
              </a:rPr>
              <a:t>1. </a:t>
            </a:r>
            <a:r>
              <a:rPr lang="en-US" sz="2800" b="1" dirty="0" smtClean="0">
                <a:solidFill>
                  <a:schemeClr val="tx1"/>
                </a:solidFill>
              </a:rPr>
              <a:t>The child started crying lest __________.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2</a:t>
            </a:r>
            <a:r>
              <a:rPr lang="en-US" sz="2800" b="1" dirty="0" smtClean="0">
                <a:solidFill>
                  <a:schemeClr val="tx1"/>
                </a:solidFill>
              </a:rPr>
              <a:t>.________lest he may fail in the exam.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3.It is time to__________.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b="1" dirty="0" smtClean="0">
                <a:solidFill>
                  <a:schemeClr val="tx1"/>
                </a:solidFill>
              </a:rPr>
              <a:t>___________time we helped the boy.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en-US" sz="2800" b="1" dirty="0" smtClean="0">
                <a:solidFill>
                  <a:schemeClr val="tx1"/>
                </a:solidFill>
              </a:rPr>
              <a:t>It is right ___________.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2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642706" y="620246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93267E-4ADC-4ECF-B1A1-66C208909353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6-Point Star 2"/>
          <p:cNvSpPr/>
          <p:nvPr/>
        </p:nvSpPr>
        <p:spPr>
          <a:xfrm>
            <a:off x="3334327" y="521320"/>
            <a:ext cx="5220318" cy="1760062"/>
          </a:xfrm>
          <a:prstGeom prst="star6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5"/>
                </a:solidFill>
              </a:rPr>
              <a:t>Home Work</a:t>
            </a:r>
          </a:p>
        </p:txBody>
      </p:sp>
      <p:sp>
        <p:nvSpPr>
          <p:cNvPr id="4" name="Plaque 3"/>
          <p:cNvSpPr/>
          <p:nvPr/>
        </p:nvSpPr>
        <p:spPr>
          <a:xfrm>
            <a:off x="2185554" y="2319425"/>
            <a:ext cx="7728528" cy="3822469"/>
          </a:xfrm>
          <a:prstGeom prst="plaqu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tx1"/>
                </a:solidFill>
              </a:rPr>
              <a:t>Make </a:t>
            </a:r>
            <a:r>
              <a:rPr lang="en-US" sz="2800" b="1" dirty="0" smtClean="0">
                <a:solidFill>
                  <a:schemeClr val="tx1"/>
                </a:solidFill>
              </a:rPr>
              <a:t>20 incomplete complex sentences consisting of “lest”, “It is high time/right time/time”, “where”, “when” and complete them according to the rules. 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5429443" y="604544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9792CB-3D43-4D68-B957-92E4998DC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/>
        </p:nvSpPr>
        <p:spPr>
          <a:xfrm>
            <a:off x="6814973" y="604544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FE0D52-35D2-4874-9ACB-2DAA64C70F4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18492" y="503612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 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all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0455" y="299647"/>
            <a:ext cx="8164945" cy="455814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412950" y="6051838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B206AE-3DCE-4939-8EA4-695EE52A18E9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073564" y="1355436"/>
            <a:ext cx="8044872" cy="532014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2636981" y="182418"/>
            <a:ext cx="6816436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Read the text below and guess what may be the Topic Today</a:t>
            </a:r>
            <a:endParaRPr lang="en-GB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C3B4-9E1E-47E0-A485-0B7178C643B1}" type="datetime1">
              <a:rPr lang="en-US" smtClean="0"/>
              <a:t>10/5/2020</a:t>
            </a:fld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2D9C84F-267D-4391-8EC2-2ABC3061B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129916"/>
              </p:ext>
            </p:extLst>
          </p:nvPr>
        </p:nvGraphicFramePr>
        <p:xfrm>
          <a:off x="637860" y="599320"/>
          <a:ext cx="10916280" cy="5659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5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335309" y="616225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4A7922-A447-4D4D-99B1-7181ED311C4E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9008A3-6E31-4CCD-88CF-1AFD65067DFA}"/>
              </a:ext>
            </a:extLst>
          </p:cNvPr>
          <p:cNvSpPr/>
          <p:nvPr/>
        </p:nvSpPr>
        <p:spPr>
          <a:xfrm>
            <a:off x="1182255" y="1913460"/>
            <a:ext cx="9495847" cy="4330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After the lesson the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will be able to-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say complete complex sentences using “lest…”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make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complete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complex sentences using “It is time/right time/</a:t>
            </a:r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time+to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…”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 complete complex sentences using “It is time/right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time/time+sub+v2…” 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make complete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complex sentences using “where”.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complete complex sentences using “when”.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843521" y="330625"/>
            <a:ext cx="8049491" cy="1231854"/>
          </a:xfrm>
          <a:prstGeom prst="horizont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Outcomes:</a:t>
            </a:r>
          </a:p>
        </p:txBody>
      </p:sp>
    </p:spTree>
    <p:extLst>
      <p:ext uri="{BB962C8B-B14F-4D97-AF65-F5344CB8AC3E}">
        <p14:creationId xmlns:p14="http://schemas.microsoft.com/office/powerpoint/2010/main" val="4098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E1F56A62-6CAA-4B98-B8C8-9C49EA942470}"/>
              </a:ext>
            </a:extLst>
          </p:cNvPr>
          <p:cNvSpPr>
            <a:spLocks noGrp="1"/>
          </p:cNvSpPr>
          <p:nvPr/>
        </p:nvSpPr>
        <p:spPr>
          <a:xfrm>
            <a:off x="738909" y="1230745"/>
            <a:ext cx="10714182" cy="537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1. </a:t>
            </a: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1. They kept watch all night lest </a:t>
            </a:r>
            <a:r>
              <a:rPr lang="en-US" sz="3000" b="1" u="sng" dirty="0">
                <a:solidFill>
                  <a:schemeClr val="tx1"/>
                </a:solidFill>
                <a:cs typeface="Arial" panose="020B0604020202020204" pitchFamily="34" charset="0"/>
              </a:rPr>
              <a:t>_______________</a:t>
            </a: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Ans. They kept watch all night lest </a:t>
            </a:r>
            <a:r>
              <a:rPr lang="en-US" sz="3000" b="1" u="sng" dirty="0">
                <a:solidFill>
                  <a:schemeClr val="tx1"/>
                </a:solidFill>
                <a:cs typeface="Arial" panose="020B0604020202020204" pitchFamily="34" charset="0"/>
              </a:rPr>
              <a:t>the robbers should enter the room.</a:t>
            </a:r>
          </a:p>
          <a:p>
            <a:pPr marL="0" indent="0">
              <a:buNone/>
            </a:pPr>
            <a:endParaRPr lang="en-US" sz="3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000" b="1" u="sng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2. </a:t>
            </a: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We must take immediate action lest </a:t>
            </a:r>
            <a:r>
              <a:rPr lang="en-US" sz="3000" b="1" u="sng" dirty="0">
                <a:solidFill>
                  <a:schemeClr val="tx1"/>
                </a:solidFill>
                <a:cs typeface="Arial" panose="020B0604020202020204" pitchFamily="34" charset="0"/>
              </a:rPr>
              <a:t>_______________</a:t>
            </a: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3. </a:t>
            </a:r>
            <a:r>
              <a:rPr lang="en-US" sz="3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3000" b="1" u="sng" dirty="0">
                <a:solidFill>
                  <a:schemeClr val="tx1"/>
                </a:solidFill>
                <a:cs typeface="Arial" panose="020B0604020202020204" pitchFamily="34" charset="0"/>
              </a:rPr>
              <a:t>__________________</a:t>
            </a:r>
            <a:r>
              <a:rPr lang="en-US" sz="3000" b="1" dirty="0">
                <a:solidFill>
                  <a:schemeClr val="tx1"/>
                </a:solidFill>
                <a:cs typeface="Arial" panose="020B0604020202020204" pitchFamily="34" charset="0"/>
              </a:rPr>
              <a:t> you should miss the train.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4</a:t>
            </a:r>
            <a:r>
              <a:rPr lang="en-US" sz="3000" b="1" dirty="0" smtClean="0">
                <a:solidFill>
                  <a:schemeClr val="tx1"/>
                </a:solidFill>
              </a:rPr>
              <a:t>. The thief ran away lest_________________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5. ________________lest mom might scold me.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3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16182" y="251691"/>
            <a:ext cx="9559637" cy="7850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Complete the following </a:t>
            </a:r>
            <a:r>
              <a:rPr lang="en-US" sz="2800" b="1" dirty="0" err="1" smtClean="0">
                <a:solidFill>
                  <a:srgbClr val="C00000"/>
                </a:solidFill>
              </a:rPr>
              <a:t>sentences.One</a:t>
            </a:r>
            <a:r>
              <a:rPr lang="en-US" sz="2800" b="1" dirty="0" smtClean="0">
                <a:solidFill>
                  <a:srgbClr val="C00000"/>
                </a:solidFill>
              </a:rPr>
              <a:t> is done for you.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1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/>
        </p:nvSpPr>
        <p:spPr>
          <a:xfrm>
            <a:off x="7302116" y="620511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4A6318-1BE5-446B-AC8C-5CBC11A2EC45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81325" y="341745"/>
            <a:ext cx="11670146" cy="61915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22763" y="1778211"/>
            <a:ext cx="8876145" cy="3493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situation should grow </a:t>
            </a:r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worse.</a:t>
            </a:r>
            <a:r>
              <a:rPr lang="en-U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US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fast lest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police might arrest him.</a:t>
            </a:r>
            <a:endParaRPr lang="en-US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stopped watching TV </a:t>
            </a:r>
            <a:r>
              <a:rPr lang="en-US" sz="2800" b="1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GB" sz="28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930680" y="434738"/>
            <a:ext cx="2371436" cy="1343472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Ans.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89017" y="5388243"/>
            <a:ext cx="8543636" cy="9994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guess what may be the underlying rules here?</a:t>
            </a: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38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089677" y="59651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FE6CAE8-8AD1-436F-8499-4B39DA8337C6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20254" y="520615"/>
            <a:ext cx="10945091" cy="580967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 smtClean="0">
                <a:solidFill>
                  <a:srgbClr val="C00000"/>
                </a:solidFill>
              </a:rPr>
              <a:t>Note:</a:t>
            </a:r>
            <a:r>
              <a:rPr lang="en-US" sz="3200" dirty="0" err="1" smtClean="0">
                <a:solidFill>
                  <a:schemeClr val="tx1"/>
                </a:solidFill>
              </a:rPr>
              <a:t>“lest</a:t>
            </a:r>
            <a:r>
              <a:rPr lang="en-US" sz="3200" dirty="0" smtClean="0">
                <a:solidFill>
                  <a:schemeClr val="tx1"/>
                </a:solidFill>
              </a:rPr>
              <a:t>” </a:t>
            </a:r>
            <a:r>
              <a:rPr lang="en-US" sz="3200" dirty="0" smtClean="0">
                <a:solidFill>
                  <a:srgbClr val="00B050"/>
                </a:solidFill>
              </a:rPr>
              <a:t>means----intention of avoiding the risk of something;</a:t>
            </a:r>
          </a:p>
          <a:p>
            <a:pPr algn="just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                </a:t>
            </a:r>
            <a:r>
              <a:rPr lang="en-US" sz="3200" dirty="0" smtClean="0">
                <a:solidFill>
                  <a:srgbClr val="0070C0"/>
                </a:solidFill>
              </a:rPr>
              <a:t>-----intention of protecting from happening something undesirable.</a:t>
            </a:r>
          </a:p>
          <a:p>
            <a:pPr algn="just"/>
            <a:endParaRPr lang="en-US" sz="3200" dirty="0">
              <a:solidFill>
                <a:srgbClr val="0070C0"/>
              </a:solidFill>
            </a:endParaRPr>
          </a:p>
          <a:p>
            <a:pPr algn="just"/>
            <a:r>
              <a:rPr lang="en-US" sz="3200" dirty="0" smtClean="0">
                <a:solidFill>
                  <a:srgbClr val="C00000"/>
                </a:solidFill>
              </a:rPr>
              <a:t>Structure: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chemeClr val="accent2"/>
                </a:solidFill>
              </a:rPr>
              <a:t>sub1+verb+…….+sub2+should/might+v1(unwanted action verb)</a:t>
            </a:r>
          </a:p>
          <a:p>
            <a:pPr algn="just"/>
            <a:endParaRPr lang="en-US" sz="3200" dirty="0">
              <a:solidFill>
                <a:schemeClr val="tx1"/>
              </a:solidFill>
            </a:endParaRPr>
          </a:p>
          <a:p>
            <a:pPr algn="just"/>
            <a:r>
              <a:rPr lang="en-US" sz="3200" b="1" dirty="0">
                <a:solidFill>
                  <a:srgbClr val="7030A0"/>
                </a:solidFill>
              </a:rPr>
              <a:t/>
            </a:r>
            <a:br>
              <a:rPr lang="en-US" sz="3200" b="1" dirty="0">
                <a:solidFill>
                  <a:srgbClr val="7030A0"/>
                </a:solidFill>
              </a:rPr>
            </a:b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/>
        </p:nvSpPr>
        <p:spPr>
          <a:xfrm>
            <a:off x="7315970" y="6209925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61DB12A-9984-4C4B-A5C0-AB4090341CE1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1F56A62-6CAA-4B98-B8C8-9C49EA942470}"/>
              </a:ext>
            </a:extLst>
          </p:cNvPr>
          <p:cNvSpPr>
            <a:spLocks noGrp="1"/>
          </p:cNvSpPr>
          <p:nvPr/>
        </p:nvSpPr>
        <p:spPr>
          <a:xfrm>
            <a:off x="738909" y="1230745"/>
            <a:ext cx="10714182" cy="537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1. It is time to --------.</a:t>
            </a:r>
          </a:p>
          <a:p>
            <a:pPr marL="0" indent="0">
              <a:buNone/>
            </a:pPr>
            <a:r>
              <a:rPr lang="en-US" sz="3000" b="1" dirty="0">
                <a:solidFill>
                  <a:schemeClr val="tx1"/>
                </a:solidFill>
              </a:rPr>
              <a:t>Ans. It is time to </a:t>
            </a:r>
            <a:r>
              <a:rPr lang="en-US" sz="3000" b="1" u="sng" dirty="0">
                <a:solidFill>
                  <a:schemeClr val="tx1"/>
                </a:solidFill>
              </a:rPr>
              <a:t>work for the country.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2. </a:t>
            </a:r>
            <a:r>
              <a:rPr lang="en-US" sz="3000" b="1" dirty="0">
                <a:solidFill>
                  <a:schemeClr val="tx1"/>
                </a:solidFill>
              </a:rPr>
              <a:t>It is high time for us to --------.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3.</a:t>
            </a:r>
            <a:r>
              <a:rPr lang="en-US" sz="3000" b="1" dirty="0">
                <a:solidFill>
                  <a:schemeClr val="tx1"/>
                </a:solidFill>
              </a:rPr>
              <a:t> It is time we -------.</a:t>
            </a: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4.</a:t>
            </a:r>
            <a:r>
              <a:rPr lang="en-US" sz="3000" b="1" dirty="0">
                <a:solidFill>
                  <a:schemeClr val="tx1"/>
                </a:solidFill>
              </a:rPr>
              <a:t> ---------- time they changed </a:t>
            </a:r>
            <a:r>
              <a:rPr lang="en-US" sz="3000" b="1" dirty="0" smtClean="0">
                <a:solidFill>
                  <a:schemeClr val="tx1"/>
                </a:solidFill>
              </a:rPr>
              <a:t>bad </a:t>
            </a:r>
            <a:r>
              <a:rPr lang="en-US" sz="3000" b="1" dirty="0">
                <a:solidFill>
                  <a:schemeClr val="tx1"/>
                </a:solidFill>
              </a:rPr>
              <a:t>eating habits.</a:t>
            </a:r>
          </a:p>
          <a:p>
            <a:pPr marL="0" indent="0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5. ____________we took the decision.</a:t>
            </a:r>
          </a:p>
          <a:p>
            <a:pPr marL="0" indent="0">
              <a:buNone/>
            </a:pPr>
            <a:endParaRPr lang="en-US" sz="3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3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16182" y="251691"/>
            <a:ext cx="9559637" cy="7850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Complete the following </a:t>
            </a:r>
            <a:r>
              <a:rPr lang="en-US" sz="2800" b="1" dirty="0" err="1" smtClean="0">
                <a:solidFill>
                  <a:srgbClr val="C00000"/>
                </a:solidFill>
              </a:rPr>
              <a:t>sentences.One</a:t>
            </a:r>
            <a:r>
              <a:rPr lang="en-US" sz="2800" b="1" dirty="0" smtClean="0">
                <a:solidFill>
                  <a:srgbClr val="C00000"/>
                </a:solidFill>
              </a:rPr>
              <a:t> is done for you.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/>
        </p:nvSpPr>
        <p:spPr>
          <a:xfrm>
            <a:off x="7357534" y="62420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4A6318-1BE5-446B-AC8C-5CBC11A2EC45}" type="datetime1">
              <a:rPr lang="en-US" smtClean="0"/>
              <a:pPr/>
              <a:t>10/5/2020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58353" y="360376"/>
            <a:ext cx="11670146" cy="619155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55354" y="1709525"/>
            <a:ext cx="8876145" cy="3493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solidFill>
                  <a:schemeClr val="tx1"/>
                </a:solidFill>
              </a:rPr>
              <a:t>2. </a:t>
            </a:r>
            <a:r>
              <a:rPr lang="en-US" sz="2800" b="1" u="sng" dirty="0">
                <a:solidFill>
                  <a:schemeClr val="tx1"/>
                </a:solidFill>
              </a:rPr>
              <a:t>to make people </a:t>
            </a:r>
            <a:r>
              <a:rPr lang="en-US" sz="2800" b="1" u="sng" dirty="0" smtClean="0">
                <a:solidFill>
                  <a:schemeClr val="tx1"/>
                </a:solidFill>
              </a:rPr>
              <a:t>aware </a:t>
            </a:r>
            <a:r>
              <a:rPr lang="en-US" sz="2800" b="1" u="sng" dirty="0">
                <a:solidFill>
                  <a:schemeClr val="tx1"/>
                </a:solidFill>
              </a:rPr>
              <a:t>against COVID’19.</a:t>
            </a:r>
            <a:r>
              <a:rPr lang="en-US" sz="28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...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 smtClean="0">
                <a:solidFill>
                  <a:schemeClr val="tx1"/>
                </a:solidFill>
              </a:rPr>
              <a:t>3. </a:t>
            </a:r>
            <a:r>
              <a:rPr lang="en-US" sz="2800" b="1" u="sng" dirty="0">
                <a:solidFill>
                  <a:schemeClr val="tx1"/>
                </a:solidFill>
              </a:rPr>
              <a:t>we stopped </a:t>
            </a:r>
            <a:r>
              <a:rPr lang="en-US" sz="2800" b="1" u="sng" dirty="0" smtClean="0">
                <a:solidFill>
                  <a:schemeClr val="tx1"/>
                </a:solidFill>
              </a:rPr>
              <a:t>corruption </a:t>
            </a:r>
            <a:r>
              <a:rPr lang="en-US" sz="2800" b="1" u="sng" dirty="0">
                <a:solidFill>
                  <a:schemeClr val="tx1"/>
                </a:solidFill>
              </a:rPr>
              <a:t>in our country</a:t>
            </a:r>
            <a:r>
              <a:rPr lang="en-US" sz="2800" b="1" u="sng" dirty="0"/>
              <a:t>.</a:t>
            </a:r>
            <a:r>
              <a:rPr lang="en-US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4. </a:t>
            </a:r>
            <a:r>
              <a:rPr lang="en-US" sz="2800" b="1" u="sng" dirty="0">
                <a:solidFill>
                  <a:schemeClr val="tx1"/>
                </a:solidFill>
              </a:rPr>
              <a:t>It is right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u="sng" dirty="0" smtClean="0">
                <a:solidFill>
                  <a:schemeClr val="tx1"/>
                </a:solidFill>
              </a:rPr>
              <a:t>.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r>
              <a:rPr lang="en-US" sz="2800" b="1" dirty="0">
                <a:solidFill>
                  <a:schemeClr val="tx1"/>
                </a:solidFill>
              </a:rPr>
              <a:t>5. </a:t>
            </a:r>
            <a:r>
              <a:rPr lang="en-US" sz="2800" b="1" u="sng" dirty="0" smtClean="0">
                <a:solidFill>
                  <a:schemeClr val="tx1"/>
                </a:solidFill>
              </a:rPr>
              <a:t>It is time .</a:t>
            </a:r>
            <a:endParaRPr lang="en-US" sz="2800" b="1" u="sng" dirty="0">
              <a:solidFill>
                <a:schemeClr val="tx1"/>
              </a:solidFill>
            </a:endParaRPr>
          </a:p>
          <a:p>
            <a:pPr algn="just"/>
            <a:endParaRPr lang="en-GB" sz="2800" b="1" u="sng" dirty="0">
              <a:solidFill>
                <a:schemeClr val="tx1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4636655" y="337919"/>
            <a:ext cx="2270990" cy="1271431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Ans.</a:t>
            </a:r>
            <a:endParaRPr lang="en-GB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5416" y="5360535"/>
            <a:ext cx="8543636" cy="9994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Can you guess what may be the underlying rules here?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3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616</Words>
  <Application>Microsoft Office PowerPoint</Application>
  <PresentationFormat>Widescreen</PresentationFormat>
  <Paragraphs>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Garamond</vt:lpstr>
      <vt:lpstr>Times New Roman</vt:lpstr>
      <vt:lpstr>Wingdings 3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 shahidullah</dc:creator>
  <cp:lastModifiedBy>Pradip das</cp:lastModifiedBy>
  <cp:revision>112</cp:revision>
  <dcterms:created xsi:type="dcterms:W3CDTF">2020-05-08T20:10:12Z</dcterms:created>
  <dcterms:modified xsi:type="dcterms:W3CDTF">2020-10-05T13:53:49Z</dcterms:modified>
</cp:coreProperties>
</file>