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8"/>
  </p:notesMasterIdLst>
  <p:sldIdLst>
    <p:sldId id="278" r:id="rId2"/>
    <p:sldId id="257" r:id="rId3"/>
    <p:sldId id="259" r:id="rId4"/>
    <p:sldId id="292" r:id="rId5"/>
    <p:sldId id="262" r:id="rId6"/>
    <p:sldId id="295" r:id="rId7"/>
    <p:sldId id="287" r:id="rId8"/>
    <p:sldId id="289" r:id="rId9"/>
    <p:sldId id="273" r:id="rId10"/>
    <p:sldId id="277" r:id="rId11"/>
    <p:sldId id="264" r:id="rId12"/>
    <p:sldId id="265" r:id="rId13"/>
    <p:sldId id="275" r:id="rId14"/>
    <p:sldId id="283" r:id="rId15"/>
    <p:sldId id="276" r:id="rId16"/>
    <p:sldId id="279" r:id="rId17"/>
  </p:sldIdLst>
  <p:sldSz cx="12344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3D8"/>
    <a:srgbClr val="42D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4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9CA12-7324-4A4B-AC90-10C629FBEA9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DA899-DF22-47DC-952D-C543FC58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9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034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7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9730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3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4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6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3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9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4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5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9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jpg" /><Relationship Id="rId5" Type="http://schemas.openxmlformats.org/officeDocument/2006/relationships/image" Target="../media/image8.jpeg" /><Relationship Id="rId4" Type="http://schemas.openxmlformats.org/officeDocument/2006/relationships/image" Target="../media/image7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AEF797-D03C-9542-BA4D-C3CEA97A3A9A}"/>
              </a:ext>
            </a:extLst>
          </p:cNvPr>
          <p:cNvSpPr txBox="1"/>
          <p:nvPr/>
        </p:nvSpPr>
        <p:spPr>
          <a:xfrm>
            <a:off x="2537630" y="539787"/>
            <a:ext cx="90498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আজকের পাঠে সবাইকে </a:t>
            </a:r>
            <a:r>
              <a:rPr lang="en-US" sz="8800" dirty="0">
                <a:solidFill>
                  <a:srgbClr val="FF0000"/>
                </a:solidFill>
              </a:rPr>
              <a:t>লাল</a:t>
            </a:r>
            <a:r>
              <a:rPr lang="en-US" sz="8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গোলাপের  শুভেচ্ছা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21" y="3013656"/>
            <a:ext cx="4353058" cy="35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66445" y="2377680"/>
            <a:ext cx="204071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/>
              </a:rPr>
              <a:t>পুলি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5364" y="1709171"/>
            <a:ext cx="1396236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/>
              </a:rPr>
              <a:t>ভাপা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81507" y="2294249"/>
            <a:ext cx="2150503" cy="5847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/>
              </a:rPr>
              <a:t>বিবিখানা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8273" y="5806304"/>
            <a:ext cx="2495928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/>
              </a:rPr>
              <a:t>পাটিসাপটা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446" y="4330188"/>
            <a:ext cx="2040719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/>
              </a:rPr>
              <a:t>খেজুর পিঠা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34638" y="4576409"/>
            <a:ext cx="204071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/>
              </a:rPr>
              <a:t>চিতই</a:t>
            </a:r>
          </a:p>
        </p:txBody>
      </p:sp>
      <p:sp>
        <p:nvSpPr>
          <p:cNvPr id="19" name="Snip Diagonal Corner Rectangle 5">
            <a:extLst>
              <a:ext uri="{FF2B5EF4-FFF2-40B4-BE49-F238E27FC236}">
                <a16:creationId xmlns:a16="http://schemas.microsoft.com/office/drawing/2014/main" id="{9D24053F-96C4-4E7A-9308-B7233F416FFF}"/>
              </a:ext>
            </a:extLst>
          </p:cNvPr>
          <p:cNvSpPr/>
          <p:nvPr/>
        </p:nvSpPr>
        <p:spPr>
          <a:xfrm>
            <a:off x="1899433" y="478336"/>
            <a:ext cx="7067226" cy="466085"/>
          </a:xfrm>
          <a:prstGeom prst="snip2Diag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00B050"/>
                </a:solidFill>
                <a:latin typeface="NikoshBAN" panose="02000000000000000000"/>
              </a:rPr>
              <a:t>কয়েকটি পিঠার নাম </a:t>
            </a:r>
            <a:r>
              <a:rPr lang="en-US" sz="4000" b="1" i="1" dirty="0" err="1">
                <a:solidFill>
                  <a:srgbClr val="00B050"/>
                </a:solidFill>
                <a:latin typeface="NikoshBAN" panose="02000000000000000000"/>
              </a:rPr>
              <a:t>বলি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693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A47E37B-5651-4F4E-8474-6ADAAFA64E9F}"/>
              </a:ext>
            </a:extLst>
          </p:cNvPr>
          <p:cNvSpPr txBox="1"/>
          <p:nvPr/>
        </p:nvSpPr>
        <p:spPr>
          <a:xfrm>
            <a:off x="3439540" y="525178"/>
            <a:ext cx="6880734" cy="690922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NikoshBAN" panose="02000000000000000000" pitchFamily="2" charset="0"/>
              </a:rPr>
              <a:t>যুক্তবর্ণ দিয়ে তৈরি নতুন শব্দ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312E24-AFC3-405D-8348-F8A5711C677E}"/>
              </a:ext>
            </a:extLst>
          </p:cNvPr>
          <p:cNvSpPr txBox="1"/>
          <p:nvPr/>
        </p:nvSpPr>
        <p:spPr>
          <a:xfrm rot="10800000" flipV="1">
            <a:off x="1849989" y="5160740"/>
            <a:ext cx="376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9808F0-43DC-4B8B-8D87-A3435CE02A9C}"/>
              </a:ext>
            </a:extLst>
          </p:cNvPr>
          <p:cNvSpPr txBox="1"/>
          <p:nvPr/>
        </p:nvSpPr>
        <p:spPr>
          <a:xfrm>
            <a:off x="1597460" y="2932846"/>
            <a:ext cx="3764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	নুষ্ঠান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19E17-3863-43F9-BF46-4F7D0F0CEB1A}"/>
              </a:ext>
            </a:extLst>
          </p:cNvPr>
          <p:cNvSpPr txBox="1"/>
          <p:nvPr/>
        </p:nvSpPr>
        <p:spPr>
          <a:xfrm>
            <a:off x="7649940" y="2488138"/>
            <a:ext cx="801333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063B84-99A4-4158-A42B-335D74785338}"/>
              </a:ext>
            </a:extLst>
          </p:cNvPr>
          <p:cNvSpPr txBox="1"/>
          <p:nvPr/>
        </p:nvSpPr>
        <p:spPr>
          <a:xfrm>
            <a:off x="8677500" y="2518037"/>
            <a:ext cx="826718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F99CA8-B0B7-4BE4-A366-9C5656533960}"/>
              </a:ext>
            </a:extLst>
          </p:cNvPr>
          <p:cNvSpPr txBox="1"/>
          <p:nvPr/>
        </p:nvSpPr>
        <p:spPr>
          <a:xfrm>
            <a:off x="9739750" y="2413336"/>
            <a:ext cx="2189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19678E-FC2F-4E74-9E26-576AEA09D4C5}"/>
              </a:ext>
            </a:extLst>
          </p:cNvPr>
          <p:cNvSpPr txBox="1"/>
          <p:nvPr/>
        </p:nvSpPr>
        <p:spPr>
          <a:xfrm flipH="1">
            <a:off x="7071709" y="5085633"/>
            <a:ext cx="1156461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845E58-75B1-4ABB-808D-2FB8C5740D53}"/>
              </a:ext>
            </a:extLst>
          </p:cNvPr>
          <p:cNvSpPr txBox="1"/>
          <p:nvPr/>
        </p:nvSpPr>
        <p:spPr>
          <a:xfrm>
            <a:off x="8925987" y="5317158"/>
            <a:ext cx="1156461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5930F2-2072-494C-9049-0B73B6F98679}"/>
              </a:ext>
            </a:extLst>
          </p:cNvPr>
          <p:cNvSpPr txBox="1"/>
          <p:nvPr/>
        </p:nvSpPr>
        <p:spPr>
          <a:xfrm>
            <a:off x="9958315" y="5317159"/>
            <a:ext cx="3357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</a:p>
        </p:txBody>
      </p:sp>
    </p:spTree>
    <p:extLst>
      <p:ext uri="{BB962C8B-B14F-4D97-AF65-F5344CB8AC3E}">
        <p14:creationId xmlns:p14="http://schemas.microsoft.com/office/powerpoint/2010/main" val="24101998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/>
      <p:bldP spid="12" grpId="0" animBg="1"/>
      <p:bldP spid="13" grpId="0" animBg="1"/>
      <p:bldP spid="20" grpId="0"/>
      <p:bldP spid="24" grpId="0" animBg="1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6E31768F-5E5D-437D-BA29-BE9653653527}"/>
              </a:ext>
            </a:extLst>
          </p:cNvPr>
          <p:cNvSpPr txBox="1"/>
          <p:nvPr/>
        </p:nvSpPr>
        <p:spPr>
          <a:xfrm>
            <a:off x="1775367" y="778613"/>
            <a:ext cx="7901615" cy="814033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800" b="1" i="1" dirty="0">
                <a:solidFill>
                  <a:srgbClr val="00B0F0"/>
                </a:solidFill>
                <a:latin typeface="NikoshBAN" panose="02000000000000000000" pitchFamily="2" charset="0"/>
              </a:rPr>
              <a:t>নিচের শব্দের অর্থগুলো বল </a:t>
            </a:r>
            <a:endParaRPr lang="en-US" sz="4800" b="1" i="1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2C3B8-F8FF-4127-87CA-4F7F00113C0A}"/>
              </a:ext>
            </a:extLst>
          </p:cNvPr>
          <p:cNvSpPr txBox="1"/>
          <p:nvPr/>
        </p:nvSpPr>
        <p:spPr>
          <a:xfrm>
            <a:off x="1121611" y="2106575"/>
            <a:ext cx="1181888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C0720-F575-421D-ADC0-F8D61D7EA71E}"/>
              </a:ext>
            </a:extLst>
          </p:cNvPr>
          <p:cNvSpPr txBox="1"/>
          <p:nvPr/>
        </p:nvSpPr>
        <p:spPr>
          <a:xfrm>
            <a:off x="1114566" y="5846771"/>
            <a:ext cx="2573981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E8291-8766-4A61-8B14-F565EC2EDB1C}"/>
              </a:ext>
            </a:extLst>
          </p:cNvPr>
          <p:cNvSpPr txBox="1"/>
          <p:nvPr/>
        </p:nvSpPr>
        <p:spPr>
          <a:xfrm>
            <a:off x="1009465" y="3994013"/>
            <a:ext cx="2573980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ভানা</a:t>
            </a:r>
            <a:endParaRPr lang="en-US" sz="4800" b="1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35C3F-0681-41EA-9267-11EAC8013938}"/>
              </a:ext>
            </a:extLst>
          </p:cNvPr>
          <p:cNvSpPr txBox="1"/>
          <p:nvPr/>
        </p:nvSpPr>
        <p:spPr>
          <a:xfrm>
            <a:off x="4476731" y="2163637"/>
            <a:ext cx="2703815" cy="629367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i="1" dirty="0" err="1">
                <a:solidFill>
                  <a:srgbClr val="FFC000"/>
                </a:solidFill>
                <a:latin typeface="NikoshBAN" panose="02000000000000000000" pitchFamily="2" charset="0"/>
              </a:rPr>
              <a:t>জাঁকজমক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53E19-C5A7-4EB3-92DF-FCCAB8EB8A5C}"/>
              </a:ext>
            </a:extLst>
          </p:cNvPr>
          <p:cNvSpPr txBox="1"/>
          <p:nvPr/>
        </p:nvSpPr>
        <p:spPr>
          <a:xfrm>
            <a:off x="4635801" y="4094827"/>
            <a:ext cx="7015656" cy="629367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</a:rPr>
              <a:t>শস্য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</a:rPr>
              <a:t>খোসা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</a:rPr>
              <a:t>ছাড়িয়ে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</a:rPr>
              <a:t>নেওয়া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FDDBE-89F4-441E-8A29-8A8922B28AA3}"/>
              </a:ext>
            </a:extLst>
          </p:cNvPr>
          <p:cNvSpPr txBox="1"/>
          <p:nvPr/>
        </p:nvSpPr>
        <p:spPr>
          <a:xfrm>
            <a:off x="4480622" y="5846771"/>
            <a:ext cx="2919556" cy="629367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NikoshBAN" panose="02000000000000000000" pitchFamily="2" charset="0"/>
              </a:rPr>
              <a:t>ভালো,উত্তম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  <p:bldP spid="4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194" y="3508362"/>
            <a:ext cx="8729456" cy="69092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৫ </a:t>
            </a:r>
            <a:r>
              <a:rPr lang="en-US" sz="4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পিঠার নাম </a:t>
            </a:r>
            <a:r>
              <a:rPr lang="en-US" sz="4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5006" y="1569889"/>
            <a:ext cx="8729456" cy="6909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নতুন </a:t>
            </a:r>
            <a:r>
              <a:rPr lang="en-US" sz="40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3117" y="455650"/>
            <a:ext cx="7593235" cy="69092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000" b="1" i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000" b="1" i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i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b="1" i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i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40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3117" y="2551800"/>
            <a:ext cx="6872487" cy="6899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0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0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5006" y="4597190"/>
            <a:ext cx="11159230" cy="6909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খেজুর পিঠা চুষি </a:t>
            </a:r>
            <a:r>
              <a:rPr lang="en-US" sz="4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পিঠা,বিবিখানা</a:t>
            </a:r>
            <a:r>
              <a:rPr lang="en-US" sz="4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পিঠা,চিতই পিঠা ও </a:t>
            </a:r>
            <a:r>
              <a:rPr lang="en-US" sz="4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</a:t>
            </a:r>
            <a:r>
              <a:rPr lang="en-US" sz="4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পিঠা।</a:t>
            </a:r>
          </a:p>
        </p:txBody>
      </p:sp>
    </p:spTree>
    <p:extLst>
      <p:ext uri="{BB962C8B-B14F-4D97-AF65-F5344CB8AC3E}">
        <p14:creationId xmlns:p14="http://schemas.microsoft.com/office/powerpoint/2010/main" val="37635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4">
            <a:extLst>
              <a:ext uri="{FF2B5EF4-FFF2-40B4-BE49-F238E27FC236}">
                <a16:creationId xmlns:a16="http://schemas.microsoft.com/office/drawing/2014/main" id="{988E481C-5309-4A12-ABE8-4FEA24E49099}"/>
              </a:ext>
            </a:extLst>
          </p:cNvPr>
          <p:cNvSpPr/>
          <p:nvPr/>
        </p:nvSpPr>
        <p:spPr>
          <a:xfrm>
            <a:off x="3627910" y="474184"/>
            <a:ext cx="3625991" cy="50067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640" tIns="37320" rIns="74640" bIns="37320" rtlCol="0" anchor="ctr"/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0435" y="3152620"/>
            <a:ext cx="8334374" cy="6293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_______ দিয়ে তৈরি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ভাপা পিঠা।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4217" y="4279411"/>
            <a:ext cx="7413376" cy="6293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______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8091" y="5148221"/>
            <a:ext cx="9141601" cy="6293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 __________ পিঠাপুলি খাওয়ার ধুম পড়ে।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1DBA01-5C46-4D05-AB06-BD56E17BE726}"/>
              </a:ext>
            </a:extLst>
          </p:cNvPr>
          <p:cNvSpPr txBox="1"/>
          <p:nvPr/>
        </p:nvSpPr>
        <p:spPr>
          <a:xfrm>
            <a:off x="1130381" y="1117067"/>
            <a:ext cx="9274859" cy="6293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তৈরি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1DA5C-A78B-4F71-863F-D455B0DD6AF4}"/>
              </a:ext>
            </a:extLst>
          </p:cNvPr>
          <p:cNvSpPr txBox="1"/>
          <p:nvPr/>
        </p:nvSpPr>
        <p:spPr>
          <a:xfrm>
            <a:off x="2578982" y="3176025"/>
            <a:ext cx="138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63870-94F9-407D-A3B8-40C81D9716D0}"/>
              </a:ext>
            </a:extLst>
          </p:cNvPr>
          <p:cNvSpPr txBox="1"/>
          <p:nvPr/>
        </p:nvSpPr>
        <p:spPr>
          <a:xfrm>
            <a:off x="2438014" y="4279411"/>
            <a:ext cx="727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ঢেঁকি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AB205E-81A4-4CA6-9058-F14AC5F250CD}"/>
              </a:ext>
            </a:extLst>
          </p:cNvPr>
          <p:cNvSpPr txBox="1"/>
          <p:nvPr/>
        </p:nvSpPr>
        <p:spPr>
          <a:xfrm flipH="1">
            <a:off x="2441132" y="5111566"/>
            <a:ext cx="286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22" y="2172967"/>
            <a:ext cx="83343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562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96F48806-BD76-41B4-BD2D-3680C0A519D3}"/>
              </a:ext>
            </a:extLst>
          </p:cNvPr>
          <p:cNvSpPr/>
          <p:nvPr/>
        </p:nvSpPr>
        <p:spPr>
          <a:xfrm>
            <a:off x="3336510" y="254464"/>
            <a:ext cx="4685272" cy="151891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r>
              <a:rPr lang="en-US" sz="6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400" y="3142030"/>
            <a:ext cx="9756036" cy="21305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8292" tIns="49145" rIns="98292" bIns="49145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পিঠা সম্পরকে ৩টি বাক্য লিখ।</a:t>
            </a:r>
          </a:p>
        </p:txBody>
      </p:sp>
    </p:spTree>
    <p:extLst>
      <p:ext uri="{BB962C8B-B14F-4D97-AF65-F5344CB8AC3E}">
        <p14:creationId xmlns:p14="http://schemas.microsoft.com/office/powerpoint/2010/main" val="27511180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256" y="607089"/>
            <a:ext cx="7731292" cy="12141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133350" prst="slope"/>
            </a:sp3d>
          </a:bodyPr>
          <a:lstStyle/>
          <a:p>
            <a:pPr algn="ctr"/>
            <a:r>
              <a:rPr lang="en-US" sz="729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729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729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6" y="2092036"/>
            <a:ext cx="6910275" cy="4017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</p:pic>
    </p:spTree>
    <p:extLst>
      <p:ext uri="{BB962C8B-B14F-4D97-AF65-F5344CB8AC3E}">
        <p14:creationId xmlns:p14="http://schemas.microsoft.com/office/powerpoint/2010/main" val="16370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11F064B-E306-B042-8D29-BEF3E9192C97}"/>
              </a:ext>
            </a:extLst>
          </p:cNvPr>
          <p:cNvSpPr txBox="1"/>
          <p:nvPr/>
        </p:nvSpPr>
        <p:spPr>
          <a:xfrm>
            <a:off x="2782604" y="767935"/>
            <a:ext cx="9326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/>
              <a:t>          </a:t>
            </a:r>
            <a:r>
              <a:rPr lang="en-US" sz="4800" dirty="0" err="1">
                <a:solidFill>
                  <a:srgbClr val="00B0F0"/>
                </a:solidFill>
              </a:rPr>
              <a:t>শিক্ষক</a:t>
            </a:r>
            <a:r>
              <a:rPr lang="en-US" sz="4800" dirty="0">
                <a:solidFill>
                  <a:srgbClr val="00B0F0"/>
                </a:solidFill>
              </a:rPr>
              <a:t>  </a:t>
            </a:r>
            <a:r>
              <a:rPr lang="en-US" sz="4800" dirty="0" err="1">
                <a:solidFill>
                  <a:srgbClr val="00B0F0"/>
                </a:solidFill>
              </a:rPr>
              <a:t>পরিচিতি</a:t>
            </a:r>
            <a:r>
              <a:rPr lang="en-US" sz="4800" dirty="0">
                <a:solidFill>
                  <a:srgbClr val="00B0F0"/>
                </a:solidFill>
              </a:rPr>
              <a:t>:</a:t>
            </a:r>
          </a:p>
          <a:p>
            <a:pPr algn="l"/>
            <a:r>
              <a:rPr lang="en-US" sz="4800" dirty="0"/>
              <a:t>    </a:t>
            </a:r>
            <a:r>
              <a:rPr lang="en-US" sz="4800" dirty="0" err="1">
                <a:solidFill>
                  <a:schemeClr val="accent4"/>
                </a:solidFill>
              </a:rPr>
              <a:t>মোহাম্মদ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সাজ্জাদ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হোসেন</a:t>
            </a:r>
            <a:endParaRPr lang="en-US" sz="4800" dirty="0">
              <a:solidFill>
                <a:schemeClr val="accent4"/>
              </a:solidFill>
            </a:endParaRPr>
          </a:p>
          <a:p>
            <a:pPr algn="l"/>
            <a:r>
              <a:rPr lang="en-US" sz="4800" dirty="0"/>
              <a:t>       </a:t>
            </a:r>
            <a:r>
              <a:rPr lang="en-US" sz="4800" dirty="0" err="1">
                <a:solidFill>
                  <a:srgbClr val="00B050"/>
                </a:solidFill>
              </a:rPr>
              <a:t>সহকারি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শিক্ষক</a:t>
            </a:r>
            <a:endParaRPr lang="en-US" sz="4800" dirty="0">
              <a:solidFill>
                <a:srgbClr val="00B050"/>
              </a:solidFill>
            </a:endParaRPr>
          </a:p>
          <a:p>
            <a:pPr algn="l"/>
            <a:r>
              <a:rPr lang="en-US" sz="4800" dirty="0"/>
              <a:t>   </a:t>
            </a:r>
            <a:r>
              <a:rPr lang="en-US" sz="4800" dirty="0" err="1">
                <a:solidFill>
                  <a:srgbClr val="002060"/>
                </a:solidFill>
              </a:rPr>
              <a:t>ভটপুর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সরকারি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প্রাথমিক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বিদ্যালয়</a:t>
            </a:r>
            <a:endParaRPr lang="en-US" sz="4800" dirty="0">
              <a:solidFill>
                <a:srgbClr val="002060"/>
              </a:solidFill>
            </a:endParaRPr>
          </a:p>
          <a:p>
            <a:pPr algn="l"/>
            <a:r>
              <a:rPr lang="en-US" sz="4800" dirty="0"/>
              <a:t>        </a:t>
            </a:r>
            <a:r>
              <a:rPr lang="en-US" sz="4800" dirty="0" err="1">
                <a:solidFill>
                  <a:schemeClr val="accent1"/>
                </a:solidFill>
              </a:rPr>
              <a:t>শ্রীবরদী</a:t>
            </a:r>
            <a:r>
              <a:rPr lang="en-US" sz="4800" dirty="0">
                <a:solidFill>
                  <a:schemeClr val="accent1"/>
                </a:solidFill>
              </a:rPr>
              <a:t>, </a:t>
            </a:r>
            <a:r>
              <a:rPr lang="en-US" sz="4800" dirty="0" err="1">
                <a:solidFill>
                  <a:schemeClr val="accent1"/>
                </a:solidFill>
              </a:rPr>
              <a:t>শেরপুর</a:t>
            </a:r>
            <a:r>
              <a:rPr lang="en-US" sz="4800" dirty="0">
                <a:solidFill>
                  <a:schemeClr val="accent1"/>
                </a:solidFill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24279" r="15161"/>
          <a:stretch/>
        </p:blipFill>
        <p:spPr>
          <a:xfrm>
            <a:off x="491837" y="568037"/>
            <a:ext cx="2590800" cy="36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986D12-E354-7A42-AB52-C246744449D9}"/>
              </a:ext>
            </a:extLst>
          </p:cNvPr>
          <p:cNvSpPr txBox="1"/>
          <p:nvPr/>
        </p:nvSpPr>
        <p:spPr>
          <a:xfrm>
            <a:off x="173511" y="493363"/>
            <a:ext cx="1191490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/>
              <a:t>     </a:t>
            </a:r>
            <a:r>
              <a:rPr lang="en-US" sz="4400" b="1" i="1" dirty="0" err="1">
                <a:solidFill>
                  <a:srgbClr val="00B050"/>
                </a:solidFill>
              </a:rPr>
              <a:t>পাঠ</a:t>
            </a:r>
            <a:r>
              <a:rPr lang="en-US" sz="4400" b="1" i="1" dirty="0">
                <a:solidFill>
                  <a:srgbClr val="00B050"/>
                </a:solidFill>
              </a:rPr>
              <a:t> </a:t>
            </a:r>
            <a:r>
              <a:rPr lang="en-US" sz="4400" b="1" i="1" dirty="0" err="1">
                <a:solidFill>
                  <a:srgbClr val="00B050"/>
                </a:solidFill>
              </a:rPr>
              <a:t>পরিচিতি</a:t>
            </a:r>
            <a:endParaRPr lang="en-US" sz="4400" b="1" i="1" dirty="0">
              <a:solidFill>
                <a:srgbClr val="00B050"/>
              </a:solidFill>
            </a:endParaRPr>
          </a:p>
          <a:p>
            <a:pPr algn="ctr"/>
            <a:r>
              <a:rPr lang="en-US" sz="4400" b="1" i="1" dirty="0"/>
              <a:t>          </a:t>
            </a:r>
            <a:r>
              <a:rPr lang="en-US" sz="4400" b="1" i="1" dirty="0">
                <a:solidFill>
                  <a:srgbClr val="00B0F0"/>
                </a:solidFill>
              </a:rPr>
              <a:t>শ্রেণি:২য়</a:t>
            </a:r>
          </a:p>
          <a:p>
            <a:pPr algn="ctr"/>
            <a:r>
              <a:rPr lang="en-US" sz="4400" b="1" i="1" dirty="0"/>
              <a:t>      </a:t>
            </a:r>
            <a:r>
              <a:rPr lang="en-US" sz="4400" b="1" i="1" dirty="0" err="1">
                <a:solidFill>
                  <a:schemeClr val="accent5"/>
                </a:solidFill>
              </a:rPr>
              <a:t>বিষয়:বাংলা</a:t>
            </a:r>
            <a:endParaRPr lang="en-US" sz="4400" b="1" i="1" dirty="0">
              <a:solidFill>
                <a:schemeClr val="accent5"/>
              </a:solidFill>
            </a:endParaRPr>
          </a:p>
          <a:p>
            <a:pPr algn="ctr"/>
            <a:r>
              <a:rPr lang="en-US" sz="4400" b="1" i="1" dirty="0"/>
              <a:t>   </a:t>
            </a:r>
            <a:r>
              <a:rPr lang="en-US" sz="4400" b="1" i="1" dirty="0" err="1">
                <a:solidFill>
                  <a:srgbClr val="002060"/>
                </a:solidFill>
              </a:rPr>
              <a:t>শিরোনাম</a:t>
            </a:r>
            <a:r>
              <a:rPr lang="en-US" sz="4400" b="1" i="1" dirty="0">
                <a:solidFill>
                  <a:srgbClr val="002060"/>
                </a:solidFill>
              </a:rPr>
              <a:t> –</a:t>
            </a:r>
            <a:r>
              <a:rPr lang="en-US" sz="4400" b="1" i="1" dirty="0" err="1">
                <a:solidFill>
                  <a:srgbClr val="002060"/>
                </a:solidFill>
              </a:rPr>
              <a:t>দাদির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হাতের</a:t>
            </a:r>
            <a:r>
              <a:rPr lang="en-US" sz="4400" b="1" dirty="0">
                <a:solidFill>
                  <a:srgbClr val="002060"/>
                </a:solidFill>
              </a:rPr>
              <a:t>                                  </a:t>
            </a:r>
            <a:r>
              <a:rPr lang="en-US" sz="4400" b="1" i="1" dirty="0" err="1">
                <a:solidFill>
                  <a:srgbClr val="002060"/>
                </a:solidFill>
              </a:rPr>
              <a:t>মজার</a:t>
            </a:r>
            <a:r>
              <a:rPr lang="en-US" sz="4400" b="1" i="1" dirty="0">
                <a:solidFill>
                  <a:srgbClr val="002060"/>
                </a:solidFill>
              </a:rPr>
              <a:t> পিঠা </a:t>
            </a:r>
          </a:p>
          <a:p>
            <a:pPr algn="l"/>
            <a:r>
              <a:rPr lang="en-US" sz="4400" b="1" i="1" dirty="0" err="1">
                <a:solidFill>
                  <a:srgbClr val="92D050"/>
                </a:solidFill>
              </a:rPr>
              <a:t>পাঠাংশ:বাংলাদেশে</a:t>
            </a:r>
            <a:r>
              <a:rPr lang="en-US" sz="4400" b="1" i="1" dirty="0">
                <a:solidFill>
                  <a:srgbClr val="92D050"/>
                </a:solidFill>
              </a:rPr>
              <a:t> -------</a:t>
            </a:r>
            <a:r>
              <a:rPr lang="en-US" sz="4400" b="1" i="1" dirty="0" err="1">
                <a:solidFill>
                  <a:srgbClr val="92D050"/>
                </a:solidFill>
              </a:rPr>
              <a:t>মজাই</a:t>
            </a:r>
            <a:r>
              <a:rPr lang="en-US" sz="4400" b="1" i="1" dirty="0">
                <a:solidFill>
                  <a:srgbClr val="92D050"/>
                </a:solidFill>
              </a:rPr>
              <a:t> </a:t>
            </a:r>
            <a:r>
              <a:rPr lang="en-US" sz="4400" b="1" i="1" dirty="0" err="1">
                <a:solidFill>
                  <a:srgbClr val="92D050"/>
                </a:solidFill>
              </a:rPr>
              <a:t>আলাদা</a:t>
            </a:r>
            <a:r>
              <a:rPr lang="en-US" sz="4400" b="1" i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091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46EF3A-0CF3-41F7-9E9F-DEE699B2A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486" y="490689"/>
            <a:ext cx="8468785" cy="50812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EC80AC-8B94-404E-A8A2-D2F522A4E60F}"/>
              </a:ext>
            </a:extLst>
          </p:cNvPr>
          <p:cNvSpPr txBox="1"/>
          <p:nvPr/>
        </p:nvSpPr>
        <p:spPr>
          <a:xfrm>
            <a:off x="4143480" y="5905307"/>
            <a:ext cx="352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/>
                </a:solidFill>
              </a:rPr>
              <a:t>তালের রস সংগ্রহ </a:t>
            </a:r>
          </a:p>
        </p:txBody>
      </p:sp>
    </p:spTree>
    <p:extLst>
      <p:ext uri="{BB962C8B-B14F-4D97-AF65-F5344CB8AC3E}">
        <p14:creationId xmlns:p14="http://schemas.microsoft.com/office/powerpoint/2010/main" val="2059164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815A2-84C4-401C-B778-CAC533268940}"/>
              </a:ext>
            </a:extLst>
          </p:cNvPr>
          <p:cNvSpPr/>
          <p:nvPr/>
        </p:nvSpPr>
        <p:spPr>
          <a:xfrm>
            <a:off x="1384737" y="604331"/>
            <a:ext cx="8611749" cy="707886"/>
          </a:xfrm>
          <a:prstGeom prst="rect">
            <a:avLst/>
          </a:prstGeom>
          <a:noFill/>
          <a:ln>
            <a:solidFill>
              <a:srgbClr val="F373D8"/>
            </a:solidFill>
          </a:ln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ও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 মাধ্যমে পাঠ ঘোষনা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39322E-750F-4CB3-A59C-618EF30B04BD}"/>
              </a:ext>
            </a:extLst>
          </p:cNvPr>
          <p:cNvSpPr txBox="1"/>
          <p:nvPr/>
        </p:nvSpPr>
        <p:spPr>
          <a:xfrm>
            <a:off x="627038" y="1779374"/>
            <a:ext cx="845890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তোমাদের কে কে পিঠা খেতে পছন্দ </a:t>
            </a:r>
            <a:r>
              <a:rPr lang="en-US" sz="4000" b="1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44D578-BD3B-46AA-BE1F-33EC4291D765}"/>
              </a:ext>
            </a:extLst>
          </p:cNvPr>
          <p:cNvSpPr txBox="1"/>
          <p:nvPr/>
        </p:nvSpPr>
        <p:spPr>
          <a:xfrm>
            <a:off x="1184223" y="4164643"/>
            <a:ext cx="881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কোন সময় পিঠাপুলি খাওয়ার ধুম পড়ে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2F3DC-6DDD-4ED0-9FB5-41FBB895FE81}"/>
              </a:ext>
            </a:extLst>
          </p:cNvPr>
          <p:cNvSpPr txBox="1"/>
          <p:nvPr/>
        </p:nvSpPr>
        <p:spPr>
          <a:xfrm rot="10800000" flipV="1">
            <a:off x="1101525" y="2982724"/>
            <a:ext cx="6243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 পিঠা বানাতে দেখেছ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91678-33F9-4BC3-B657-DBE7A8A08C4B}"/>
              </a:ext>
            </a:extLst>
          </p:cNvPr>
          <p:cNvSpPr txBox="1"/>
          <p:nvPr/>
        </p:nvSpPr>
        <p:spPr>
          <a:xfrm>
            <a:off x="1384737" y="5553780"/>
            <a:ext cx="881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কোন কোন পিঠার নাম বলতে পার?</a:t>
            </a:r>
          </a:p>
        </p:txBody>
      </p:sp>
    </p:spTree>
    <p:extLst>
      <p:ext uri="{BB962C8B-B14F-4D97-AF65-F5344CB8AC3E}">
        <p14:creationId xmlns:p14="http://schemas.microsoft.com/office/powerpoint/2010/main" val="865670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3B7310-1C81-4ADA-BDF6-CAB5390641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23" y="306421"/>
            <a:ext cx="11842954" cy="6245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406281-C508-4328-A5D4-577AFD4BC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84" y="686586"/>
            <a:ext cx="1073682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i="1" u="sng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altLang="en-US" sz="4400" i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en-US" alt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alt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২.২.</a:t>
            </a:r>
            <a:r>
              <a:rPr lang="bn-BD" alt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r>
              <a:rPr lang="en-US" alt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alt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alt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alt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</a:p>
          <a:p>
            <a:pPr algn="ctr"/>
            <a:r>
              <a:rPr lang="en-US" altLang="en-US" sz="40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বলা: ১.১.২ </a:t>
            </a:r>
            <a:r>
              <a:rPr lang="bn-BD" altLang="en-US" sz="40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0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ও শব্দে ব্যব</a:t>
            </a:r>
            <a:r>
              <a:rPr lang="en-US" altLang="en-US" sz="4000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হৃত</a:t>
            </a:r>
            <a:r>
              <a:rPr lang="bn-IN" altLang="en-US" sz="40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নির্বাচিত যুক্তবর্ন</a:t>
            </a:r>
            <a:r>
              <a:rPr lang="en-US" altLang="en-US" sz="40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0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 ও শুদ্ধভাবে বলতে পারবে</a:t>
            </a:r>
            <a:r>
              <a:rPr lang="en-US" altLang="en-US" sz="40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altLang="en-US" sz="4000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en-US" altLang="en-US" sz="4000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altLang="en-US" sz="4000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১.৪.১</a:t>
            </a:r>
            <a:r>
              <a:rPr lang="bn-BD" altLang="en-US" sz="4000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</a:t>
            </a:r>
            <a:r>
              <a:rPr lang="en-US" altLang="en-US" sz="4000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altLang="en-US" sz="4000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altLang="en-US" sz="4000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altLang="en-US" sz="4000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alt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/>
            <a:r>
              <a:rPr lang="en-US" altLang="en-US" sz="40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bn-BD" altLang="en-US" sz="40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altLang="en-US" sz="40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0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altLang="en-US" sz="40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altLang="en-US" sz="40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যুক্তবর্ণ </a:t>
            </a:r>
            <a:r>
              <a:rPr lang="en-US" altLang="en-US" sz="40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altLang="en-US" sz="40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40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altLang="en-US" sz="40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40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altLang="en-US" sz="40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altLang="en-US" sz="40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eaLnBrk="1" hangingPunct="1"/>
            <a:endParaRPr lang="en-US" alt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en-US" alt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50F8C1-95C3-47B3-956D-9A444A9EF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438" y="3744163"/>
            <a:ext cx="4111155" cy="2565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9ED518-268F-4FA8-8B21-0DA3D3A997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377" y="541890"/>
            <a:ext cx="3917216" cy="2569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93BF6-33DF-4F56-A8D8-7F5E7517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568" y="327250"/>
            <a:ext cx="3961484" cy="2565675"/>
          </a:xfrm>
          <a:prstGeom prst="snip2DiagRect">
            <a:avLst/>
          </a:prstGeom>
          <a:blipFill>
            <a:blip r:embed="rId5"/>
            <a:tile tx="0" ty="0" sx="100000" sy="100000" flip="none" algn="tl"/>
          </a:blip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0A2437-A993-4BCC-8EB7-DD9AD3547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024" y="3740542"/>
            <a:ext cx="3766028" cy="24872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52738" y="1457173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>
                <a:solidFill>
                  <a:srgbClr val="FF0000"/>
                </a:solidFill>
              </a:rPr>
              <a:t>ছিট পিঠা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6361" y="1425422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i="1" dirty="0">
                <a:solidFill>
                  <a:srgbClr val="FF0000"/>
                </a:solidFill>
              </a:rPr>
              <a:t>সেমাই পিঠা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14814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i="1" dirty="0">
                <a:solidFill>
                  <a:srgbClr val="FF0000"/>
                </a:solidFill>
              </a:rPr>
              <a:t>ভাপা পিঠা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3491" y="4875624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i="1" dirty="0">
                <a:solidFill>
                  <a:srgbClr val="FF0000"/>
                </a:solidFill>
              </a:rPr>
              <a:t>দুধচিতই পিঠা</a:t>
            </a:r>
          </a:p>
        </p:txBody>
      </p:sp>
    </p:spTree>
    <p:extLst>
      <p:ext uri="{BB962C8B-B14F-4D97-AF65-F5344CB8AC3E}">
        <p14:creationId xmlns:p14="http://schemas.microsoft.com/office/powerpoint/2010/main" val="12879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7699F6-2CEB-42BF-B48E-7C9979351344}"/>
              </a:ext>
            </a:extLst>
          </p:cNvPr>
          <p:cNvSpPr txBox="1"/>
          <p:nvPr/>
        </p:nvSpPr>
        <p:spPr>
          <a:xfrm>
            <a:off x="2640636" y="2791064"/>
            <a:ext cx="7063127" cy="714803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4000" b="1" i="1" dirty="0">
                <a:solidFill>
                  <a:srgbClr val="00B0F0"/>
                </a:solidFill>
                <a:latin typeface="NikoshBAN" panose="02000000000000000000" pitchFamily="2" charset="0"/>
              </a:rPr>
              <a:t>ভাপা পিঠা বানাতে যা যা লাগে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A833F-9E3F-4438-B416-74B6F66D8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67" y="3722139"/>
            <a:ext cx="2857500" cy="1796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FB5546-5B31-4795-A04D-D93C1DF0B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239" y="3722139"/>
            <a:ext cx="2857500" cy="1819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800332-5C34-4145-8289-7411BC6B06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5070" y="3734108"/>
            <a:ext cx="2814737" cy="1795918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700AF8-2B8E-4925-B2BA-C139F4217A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758" y="100983"/>
            <a:ext cx="5170901" cy="2267939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754AC3-239A-4E99-9D0E-0361635E9CB8}"/>
              </a:ext>
            </a:extLst>
          </p:cNvPr>
          <p:cNvSpPr/>
          <p:nvPr/>
        </p:nvSpPr>
        <p:spPr>
          <a:xfrm>
            <a:off x="2526003" y="6095284"/>
            <a:ext cx="6473867" cy="445109"/>
          </a:xfrm>
          <a:prstGeom prst="rect">
            <a:avLst/>
          </a:prstGeom>
          <a:noFill/>
          <a:ln>
            <a:solidFill>
              <a:srgbClr val="F37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  <a:latin typeface="NikoshBAN" panose="02000000000000000000"/>
              </a:rPr>
              <a:t>চালের গুঁড়া, গুড় ও নারকেল কোরা</a:t>
            </a:r>
          </a:p>
        </p:txBody>
      </p:sp>
    </p:spTree>
    <p:extLst>
      <p:ext uri="{BB962C8B-B14F-4D97-AF65-F5344CB8AC3E}">
        <p14:creationId xmlns:p14="http://schemas.microsoft.com/office/powerpoint/2010/main" val="33098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540574" y="1941007"/>
            <a:ext cx="11260600" cy="653248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4211782" y="335185"/>
            <a:ext cx="2521527" cy="136892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i="1" dirty="0">
                <a:solidFill>
                  <a:srgbClr val="00B0F0"/>
                </a:solidFill>
              </a:rPr>
              <a:t>দলীয় কাজ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2594255"/>
            <a:ext cx="8003020" cy="383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379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1906</TotalTime>
  <Words>304</Words>
  <Application>Microsoft Office PowerPoint</Application>
  <PresentationFormat>Custom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At.sazzad1182@gmail.com</cp:lastModifiedBy>
  <cp:revision>225</cp:revision>
  <dcterms:created xsi:type="dcterms:W3CDTF">2020-06-30T01:16:21Z</dcterms:created>
  <dcterms:modified xsi:type="dcterms:W3CDTF">2020-10-05T16:10:47Z</dcterms:modified>
</cp:coreProperties>
</file>