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  <p:sldId id="272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4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4" d="100"/>
          <a:sy n="74" d="100"/>
        </p:scale>
        <p:origin x="45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EBD02-BD7A-467F-B723-BD885DA7F44A}" type="datetimeFigureOut">
              <a:rPr lang="en-US" smtClean="0"/>
              <a:pPr/>
              <a:t>10/2/2020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FB770-70C1-4184-B312-67952C95F4E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1612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EBD02-BD7A-467F-B723-BD885DA7F44A}" type="datetimeFigureOut">
              <a:rPr lang="en-US" smtClean="0"/>
              <a:pPr/>
              <a:t>10/2/2020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FB770-70C1-4184-B312-67952C95F4E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18296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EBD02-BD7A-467F-B723-BD885DA7F44A}" type="datetimeFigureOut">
              <a:rPr lang="en-US" smtClean="0"/>
              <a:pPr/>
              <a:t>10/2/2020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FB770-70C1-4184-B312-67952C95F4E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9082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EBD02-BD7A-467F-B723-BD885DA7F44A}" type="datetimeFigureOut">
              <a:rPr lang="en-US" smtClean="0"/>
              <a:pPr/>
              <a:t>10/2/2020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FB770-70C1-4184-B312-67952C95F4E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94361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EBD02-BD7A-467F-B723-BD885DA7F44A}" type="datetimeFigureOut">
              <a:rPr lang="en-US" smtClean="0"/>
              <a:pPr/>
              <a:t>10/2/2020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FB770-70C1-4184-B312-67952C95F4E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70737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EBD02-BD7A-467F-B723-BD885DA7F44A}" type="datetimeFigureOut">
              <a:rPr lang="en-US" smtClean="0"/>
              <a:pPr/>
              <a:t>10/2/2020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FB770-70C1-4184-B312-67952C95F4E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3967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EBD02-BD7A-467F-B723-BD885DA7F44A}" type="datetimeFigureOut">
              <a:rPr lang="en-US" smtClean="0"/>
              <a:pPr/>
              <a:t>10/2/2020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FB770-70C1-4184-B312-67952C95F4E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4226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EBD02-BD7A-467F-B723-BD885DA7F44A}" type="datetimeFigureOut">
              <a:rPr lang="en-US" smtClean="0"/>
              <a:pPr/>
              <a:t>10/2/2020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FB770-70C1-4184-B312-67952C95F4E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9085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EBD02-BD7A-467F-B723-BD885DA7F44A}" type="datetimeFigureOut">
              <a:rPr lang="en-US" smtClean="0"/>
              <a:pPr/>
              <a:t>10/2/2020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FB770-70C1-4184-B312-67952C95F4E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276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EBD02-BD7A-467F-B723-BD885DA7F44A}" type="datetimeFigureOut">
              <a:rPr lang="en-US" smtClean="0"/>
              <a:pPr/>
              <a:t>10/2/2020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FB770-70C1-4184-B312-67952C95F4E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71877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EBD02-BD7A-467F-B723-BD885DA7F44A}" type="datetimeFigureOut">
              <a:rPr lang="en-US" smtClean="0"/>
              <a:pPr/>
              <a:t>10/2/2020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FB770-70C1-4184-B312-67952C95F4E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4508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3EBD02-BD7A-467F-B723-BD885DA7F44A}" type="datetimeFigureOut">
              <a:rPr lang="en-US" smtClean="0"/>
              <a:pPr/>
              <a:t>10/2/2020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BFB770-70C1-4184-B312-67952C95F4E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17760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9600" b="1" i="1" dirty="0" smtClean="0">
                <a:solidFill>
                  <a:srgbClr val="FF0000"/>
                </a:solidFill>
              </a:rPr>
              <a:t>          welcome</a:t>
            </a:r>
            <a:endParaRPr lang="en-US" sz="9600" b="1" i="1" dirty="0">
              <a:solidFill>
                <a:srgbClr val="FF0000"/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1538" y="1825625"/>
            <a:ext cx="3912691" cy="4351338"/>
          </a:xfrm>
        </p:spPr>
      </p:pic>
    </p:spTree>
    <p:extLst>
      <p:ext uri="{BB962C8B-B14F-4D97-AF65-F5344CB8AC3E}">
        <p14:creationId xmlns:p14="http://schemas.microsoft.com/office/powerpoint/2010/main" val="37756097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8800" b="1" i="1" u="sng" dirty="0" err="1" smtClean="0">
                <a:solidFill>
                  <a:srgbClr val="FF0000"/>
                </a:solidFill>
              </a:rPr>
              <a:t>মূল্যায়ন</a:t>
            </a:r>
            <a:r>
              <a:rPr lang="en-US" sz="8800" b="1" i="1" u="sng" dirty="0" smtClean="0">
                <a:solidFill>
                  <a:srgbClr val="FF0000"/>
                </a:solidFill>
              </a:rPr>
              <a:t> </a:t>
            </a:r>
            <a:endParaRPr lang="en-US" sz="8800" b="1" i="1" u="sng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5400" i="1" dirty="0" smtClean="0">
                    <a:solidFill>
                      <a:srgbClr val="7030A0"/>
                    </a:solidFill>
                  </a:rPr>
                  <a:t>১ ।     </a:t>
                </a:r>
                <a:r>
                  <a:rPr lang="en-US" sz="4800" i="1" dirty="0" err="1" smtClean="0">
                    <a:solidFill>
                      <a:srgbClr val="7030A0"/>
                    </a:solidFill>
                  </a:rPr>
                  <a:t>কখন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4800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4800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     </m:t>
                        </m:r>
                        <m:r>
                          <a:rPr lang="en-US" sz="4800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𝐾</m:t>
                        </m:r>
                      </m:e>
                      <m:sub>
                        <m:r>
                          <a:rPr lang="en-US" sz="4800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𝑝</m:t>
                        </m:r>
                      </m:sub>
                    </m:sSub>
                  </m:oMath>
                </a14:m>
                <a:r>
                  <a:rPr lang="en-US" sz="4800" i="1" dirty="0" smtClean="0">
                    <a:solidFill>
                      <a:srgbClr val="7030A0"/>
                    </a:solidFill>
                  </a:rPr>
                  <a:t> 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4800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4800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𝐾</m:t>
                        </m:r>
                      </m:e>
                      <m:sub>
                        <m:r>
                          <a:rPr lang="en-US" sz="4800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𝑐</m:t>
                        </m:r>
                      </m:sub>
                    </m:sSub>
                  </m:oMath>
                </a14:m>
                <a:r>
                  <a:rPr lang="en-US" sz="4800" i="1" dirty="0" err="1" smtClean="0">
                    <a:solidFill>
                      <a:srgbClr val="7030A0"/>
                    </a:solidFill>
                  </a:rPr>
                  <a:t>হয়</a:t>
                </a:r>
                <a:r>
                  <a:rPr lang="en-US" sz="4800" i="1" dirty="0" smtClean="0">
                    <a:solidFill>
                      <a:srgbClr val="7030A0"/>
                    </a:solidFill>
                  </a:rPr>
                  <a:t> ?   </a:t>
                </a:r>
              </a:p>
              <a:p>
                <a:pPr marL="0" indent="0" algn="ctr">
                  <a:buNone/>
                </a:pPr>
                <a:r>
                  <a:rPr lang="en-US" sz="4800" i="1" dirty="0" smtClean="0">
                    <a:solidFill>
                      <a:srgbClr val="7030A0"/>
                    </a:solidFill>
                  </a:rPr>
                  <a:t>ক) </a:t>
                </a:r>
                <a14:m>
                  <m:oMath xmlns:m="http://schemas.openxmlformats.org/officeDocument/2006/math">
                    <m:r>
                      <a:rPr lang="en-US" sz="4800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</m:oMath>
                </a14:m>
                <a:r>
                  <a:rPr lang="en-US" sz="4800" i="1" dirty="0" smtClean="0">
                    <a:solidFill>
                      <a:srgbClr val="7030A0"/>
                    </a:solidFill>
                  </a:rPr>
                  <a:t>n = - 1             খ) </a:t>
                </a:r>
                <a14:m>
                  <m:oMath xmlns:m="http://schemas.openxmlformats.org/officeDocument/2006/math">
                    <m:r>
                      <a:rPr lang="en-US" sz="4800" i="1">
                        <a:solidFill>
                          <a:srgbClr val="7030A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</m:oMath>
                </a14:m>
                <a:r>
                  <a:rPr lang="en-US" sz="4800" i="1" dirty="0">
                    <a:solidFill>
                      <a:srgbClr val="7030A0"/>
                    </a:solidFill>
                  </a:rPr>
                  <a:t>n = </a:t>
                </a:r>
                <a:r>
                  <a:rPr lang="en-US" sz="4800" i="1" dirty="0" smtClean="0">
                    <a:solidFill>
                      <a:srgbClr val="7030A0"/>
                    </a:solidFill>
                  </a:rPr>
                  <a:t>1  </a:t>
                </a:r>
              </a:p>
              <a:p>
                <a:pPr marL="0" indent="0" algn="ctr">
                  <a:buNone/>
                </a:pPr>
                <a:r>
                  <a:rPr lang="en-US" sz="4800" i="1" dirty="0">
                    <a:solidFill>
                      <a:srgbClr val="7030A0"/>
                    </a:solidFill>
                  </a:rPr>
                  <a:t>গ </a:t>
                </a:r>
                <a:r>
                  <a:rPr lang="en-US" sz="4800" i="1" dirty="0" smtClean="0">
                    <a:solidFill>
                      <a:srgbClr val="7030A0"/>
                    </a:solidFill>
                  </a:rPr>
                  <a:t> )</a:t>
                </a:r>
                <a14:m>
                  <m:oMath xmlns:m="http://schemas.openxmlformats.org/officeDocument/2006/math">
                    <m:r>
                      <a:rPr lang="en-US" sz="4800" i="1">
                        <a:solidFill>
                          <a:srgbClr val="7030A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</m:oMath>
                </a14:m>
                <a:r>
                  <a:rPr lang="en-US" sz="4800" i="1" dirty="0">
                    <a:solidFill>
                      <a:srgbClr val="7030A0"/>
                    </a:solidFill>
                  </a:rPr>
                  <a:t>n = </a:t>
                </a:r>
                <a:r>
                  <a:rPr lang="en-US" sz="4800" i="1" dirty="0" smtClean="0">
                    <a:solidFill>
                      <a:srgbClr val="7030A0"/>
                    </a:solidFill>
                  </a:rPr>
                  <a:t>0               ঘ ) </a:t>
                </a:r>
                <a14:m>
                  <m:oMath xmlns:m="http://schemas.openxmlformats.org/officeDocument/2006/math">
                    <m:r>
                      <a:rPr lang="en-US" sz="4800" i="1">
                        <a:solidFill>
                          <a:srgbClr val="7030A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</m:oMath>
                </a14:m>
                <a:r>
                  <a:rPr lang="en-US" sz="4800" i="1" dirty="0">
                    <a:solidFill>
                      <a:srgbClr val="7030A0"/>
                    </a:solidFill>
                  </a:rPr>
                  <a:t>n = </a:t>
                </a:r>
                <a:r>
                  <a:rPr lang="en-US" sz="4800" i="1" dirty="0" smtClean="0">
                    <a:solidFill>
                      <a:srgbClr val="7030A0"/>
                    </a:solidFill>
                  </a:rPr>
                  <a:t>2   </a:t>
                </a:r>
                <a:r>
                  <a:rPr lang="en-US" sz="4800" i="1" dirty="0" smtClean="0"/>
                  <a:t> </a:t>
                </a:r>
                <a:endParaRPr lang="en-US" sz="4800" i="1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t="-64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98167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>
              <a:xfrm>
                <a:off x="838200" y="365125"/>
                <a:ext cx="10515600" cy="2719269"/>
              </a:xfrm>
            </p:spPr>
            <p:txBody>
              <a:bodyPr>
                <a:normAutofit/>
              </a:bodyPr>
              <a:lstStyle/>
              <a:p>
                <a:r>
                  <a:rPr lang="en-US" sz="5400" i="1" dirty="0" smtClean="0">
                    <a:solidFill>
                      <a:srgbClr val="7030A0"/>
                    </a:solidFill>
                  </a:rPr>
                  <a:t>2 .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540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5400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𝑃𝐶𝑙</m:t>
                        </m:r>
                      </m:e>
                      <m:sub>
                        <m:r>
                          <a:rPr lang="en-US" sz="5400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sub>
                    </m:sSub>
                  </m:oMath>
                </a14:m>
                <a:r>
                  <a:rPr lang="en-US" sz="5400" i="1" dirty="0" smtClean="0">
                    <a:solidFill>
                      <a:srgbClr val="7030A0"/>
                    </a:solidFill>
                  </a:rPr>
                  <a:t> ( g )  </a:t>
                </a:r>
                <a14:m>
                  <m:oMath xmlns:m="http://schemas.openxmlformats.org/officeDocument/2006/math">
                    <m:r>
                      <a:rPr lang="en-US" sz="5400" i="1" dirty="0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⇋</m:t>
                    </m:r>
                    <m:sSub>
                      <m:sSubPr>
                        <m:ctrlPr>
                          <a:rPr lang="en-US" sz="5400" i="1" dirty="0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5400" b="0" i="1" dirty="0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𝑃𝐶𝑙</m:t>
                        </m:r>
                      </m:e>
                      <m:sub>
                        <m:r>
                          <a:rPr lang="en-US" sz="5400" b="0" i="1" dirty="0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</m:oMath>
                </a14:m>
                <a:r>
                  <a:rPr lang="en-US" sz="5400" i="1" dirty="0" smtClean="0">
                    <a:solidFill>
                      <a:srgbClr val="7030A0"/>
                    </a:solidFill>
                  </a:rPr>
                  <a:t>(g)   +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540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5400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𝐶𝑙</m:t>
                        </m:r>
                      </m:e>
                      <m:sub>
                        <m:r>
                          <a:rPr lang="en-US" sz="5400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5400" i="1" dirty="0" smtClean="0">
                    <a:solidFill>
                      <a:srgbClr val="7030A0"/>
                    </a:solidFill>
                  </a:rPr>
                  <a:t>( g)  এই বিক্রিয়ায় </a:t>
                </a:r>
                <a14:m>
                  <m:oMath xmlns:m="http://schemas.openxmlformats.org/officeDocument/2006/math">
                    <m:r>
                      <a:rPr lang="en-US" sz="5400" i="1">
                        <a:solidFill>
                          <a:srgbClr val="7030A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</m:oMath>
                </a14:m>
                <a:r>
                  <a:rPr lang="en-US" sz="5400" i="1" dirty="0" smtClean="0">
                    <a:solidFill>
                      <a:srgbClr val="7030A0"/>
                    </a:solidFill>
                  </a:rPr>
                  <a:t>n </a:t>
                </a:r>
                <a:r>
                  <a:rPr lang="en-US" sz="5400" i="1" dirty="0" err="1" smtClean="0">
                    <a:solidFill>
                      <a:srgbClr val="7030A0"/>
                    </a:solidFill>
                  </a:rPr>
                  <a:t>এর</a:t>
                </a:r>
                <a:r>
                  <a:rPr lang="bn-BD" sz="5400" i="1" dirty="0" smtClean="0">
                    <a:solidFill>
                      <a:srgbClr val="7030A0"/>
                    </a:solidFill>
                  </a:rPr>
                  <a:t> </a:t>
                </a:r>
                <a:r>
                  <a:rPr lang="en-US" sz="5400" i="1" dirty="0" smtClean="0">
                    <a:solidFill>
                      <a:srgbClr val="7030A0"/>
                    </a:solidFill>
                  </a:rPr>
                  <a:t>মান</a:t>
                </a:r>
                <a:r>
                  <a:rPr lang="bn-BD" sz="5400" i="1" dirty="0" smtClean="0">
                    <a:solidFill>
                      <a:srgbClr val="7030A0"/>
                    </a:solidFill>
                  </a:rPr>
                  <a:t> </a:t>
                </a:r>
                <a:r>
                  <a:rPr lang="en-US" sz="5400" i="1" dirty="0" err="1" smtClean="0">
                    <a:solidFill>
                      <a:srgbClr val="7030A0"/>
                    </a:solidFill>
                  </a:rPr>
                  <a:t>কত</a:t>
                </a:r>
                <a:r>
                  <a:rPr lang="en-US" sz="5400" i="1" dirty="0" smtClean="0">
                    <a:solidFill>
                      <a:srgbClr val="7030A0"/>
                    </a:solidFill>
                  </a:rPr>
                  <a:t>  </a:t>
                </a:r>
                <a:r>
                  <a:rPr lang="en-US" sz="5400" i="1" dirty="0" smtClean="0">
                    <a:solidFill>
                      <a:srgbClr val="7030A0"/>
                    </a:solidFill>
                  </a:rPr>
                  <a:t>?   </a:t>
                </a:r>
                <a:endParaRPr lang="en-US" sz="5400" i="1" dirty="0">
                  <a:solidFill>
                    <a:srgbClr val="7030A0"/>
                  </a:solidFill>
                </a:endParaRPr>
              </a:p>
            </p:txBody>
          </p:sp>
        </mc:Choice>
        <mc:Fallback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838200" y="365125"/>
                <a:ext cx="10515600" cy="2719269"/>
              </a:xfrm>
              <a:blipFill rotWithShape="0">
                <a:blip r:embed="rId2"/>
                <a:stretch>
                  <a:fillRect l="-3130" r="-5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70985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6600" i="1" dirty="0" smtClean="0">
                <a:solidFill>
                  <a:srgbClr val="FF0000"/>
                </a:solidFill>
              </a:rPr>
              <a:t>      </a:t>
            </a:r>
            <a:r>
              <a:rPr lang="en-US" sz="8800" i="1" u="sng" dirty="0" err="1" smtClean="0">
                <a:solidFill>
                  <a:srgbClr val="FF0000"/>
                </a:solidFill>
              </a:rPr>
              <a:t>বাড়ির</a:t>
            </a:r>
            <a:r>
              <a:rPr lang="en-US" sz="8800" i="1" u="sng" dirty="0" smtClean="0">
                <a:solidFill>
                  <a:srgbClr val="FF0000"/>
                </a:solidFill>
              </a:rPr>
              <a:t> </a:t>
            </a:r>
            <a:r>
              <a:rPr lang="en-US" sz="8800" i="1" u="sng" dirty="0" err="1" smtClean="0">
                <a:solidFill>
                  <a:srgbClr val="FF0000"/>
                </a:solidFill>
              </a:rPr>
              <a:t>কাজ</a:t>
            </a:r>
            <a:r>
              <a:rPr lang="en-US" sz="8800" i="1" u="sng" dirty="0" smtClean="0">
                <a:solidFill>
                  <a:srgbClr val="FF0000"/>
                </a:solidFill>
              </a:rPr>
              <a:t> </a:t>
            </a:r>
            <a:endParaRPr lang="en-US" sz="8800" i="1" u="sng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4400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4400" i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PCl</m:t>
                        </m:r>
                      </m:e>
                      <m:sub>
                        <m:r>
                          <a:rPr lang="en-US" sz="4400" i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sub>
                    </m:sSub>
                  </m:oMath>
                </a14:m>
                <a:r>
                  <a:rPr lang="en-US" sz="4400" dirty="0">
                    <a:solidFill>
                      <a:srgbClr val="7030A0"/>
                    </a:solidFill>
                  </a:rPr>
                  <a:t> ( g )  </a:t>
                </a:r>
                <a14:m>
                  <m:oMath xmlns:m="http://schemas.openxmlformats.org/officeDocument/2006/math">
                    <m:r>
                      <a:rPr lang="en-US" sz="4400" i="0" dirty="0">
                        <a:solidFill>
                          <a:srgbClr val="7030A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⇋</m:t>
                    </m:r>
                    <m:sSub>
                      <m:sSubPr>
                        <m:ctrlPr>
                          <a:rPr lang="en-US" sz="4400" dirty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4400" i="0" dirty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PCl</m:t>
                        </m:r>
                      </m:e>
                      <m:sub>
                        <m:r>
                          <a:rPr lang="en-US" sz="4400" i="0" dirty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</m:oMath>
                </a14:m>
                <a:r>
                  <a:rPr lang="en-US" sz="4400" dirty="0">
                    <a:solidFill>
                      <a:srgbClr val="7030A0"/>
                    </a:solidFill>
                  </a:rPr>
                  <a:t>(g)   </a:t>
                </a:r>
                <a:r>
                  <a:rPr lang="en-US" sz="4400" dirty="0" smtClean="0">
                    <a:solidFill>
                      <a:srgbClr val="7030A0"/>
                    </a:solidFill>
                  </a:rPr>
                  <a:t>  +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440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4400" i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Cl</m:t>
                        </m:r>
                      </m:e>
                      <m:sub>
                        <m:r>
                          <a:rPr lang="en-US" sz="4400" i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4400" dirty="0">
                    <a:solidFill>
                      <a:srgbClr val="7030A0"/>
                    </a:solidFill>
                  </a:rPr>
                  <a:t>( g) </a:t>
                </a:r>
                <a:r>
                  <a:rPr lang="en-US" sz="4400" dirty="0" err="1" smtClean="0">
                    <a:solidFill>
                      <a:srgbClr val="7030A0"/>
                    </a:solidFill>
                  </a:rPr>
                  <a:t>এইবিক্রিয়ায়</a:t>
                </a:r>
                <a:r>
                  <a:rPr lang="en-US" sz="4400" dirty="0" smtClean="0">
                    <a:solidFill>
                      <a:srgbClr val="7030A0"/>
                    </a:solidFill>
                  </a:rPr>
                  <a:t>   15 %  </a:t>
                </a:r>
                <a:r>
                  <a:rPr lang="en-US" sz="4400" dirty="0" err="1" smtClean="0">
                    <a:solidFill>
                      <a:srgbClr val="7030A0"/>
                    </a:solidFill>
                  </a:rPr>
                  <a:t>বিয়োজিতহলে</a:t>
                </a:r>
                <a:r>
                  <a:rPr lang="en-US" sz="4400" dirty="0" smtClean="0">
                    <a:solidFill>
                      <a:srgbClr val="7030A0"/>
                    </a:solidFill>
                  </a:rPr>
                  <a:t>  1 </a:t>
                </a:r>
                <a:r>
                  <a:rPr lang="en-US" sz="4400" dirty="0" err="1" smtClean="0">
                    <a:solidFill>
                      <a:srgbClr val="7030A0"/>
                    </a:solidFill>
                  </a:rPr>
                  <a:t>atmচাপে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440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4400" i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     </m:t>
                        </m:r>
                        <m:r>
                          <m:rPr>
                            <m:sty m:val="p"/>
                          </m:rPr>
                          <a:rPr lang="en-US" sz="4400" i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K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4400" i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p</m:t>
                        </m:r>
                      </m:sub>
                    </m:sSub>
                  </m:oMath>
                </a14:m>
                <a:r>
                  <a:rPr lang="en-US" sz="4400" dirty="0" err="1" smtClean="0">
                    <a:solidFill>
                      <a:srgbClr val="7030A0"/>
                    </a:solidFill>
                  </a:rPr>
                  <a:t>এরমানকত</a:t>
                </a:r>
                <a:r>
                  <a:rPr lang="en-US" sz="4400" dirty="0" smtClean="0">
                    <a:solidFill>
                      <a:srgbClr val="7030A0"/>
                    </a:solidFill>
                  </a:rPr>
                  <a:t>  ? </a:t>
                </a:r>
                <a:endParaRPr lang="en-US" sz="4400" dirty="0">
                  <a:solidFill>
                    <a:srgbClr val="7030A0"/>
                  </a:solidFill>
                </a:endParaRP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74" t="-5602" r="-231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99133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     </a:t>
            </a:r>
            <a:r>
              <a:rPr lang="en-US" sz="8800" i="1" u="sng" dirty="0" err="1" smtClean="0">
                <a:solidFill>
                  <a:srgbClr val="FF0000"/>
                </a:solidFill>
              </a:rPr>
              <a:t>আগামী</a:t>
            </a:r>
            <a:r>
              <a:rPr lang="en-US" sz="8800" i="1" u="sng" dirty="0" smtClean="0">
                <a:solidFill>
                  <a:srgbClr val="FF0000"/>
                </a:solidFill>
              </a:rPr>
              <a:t> </a:t>
            </a:r>
            <a:r>
              <a:rPr lang="en-US" sz="8800" i="1" u="sng" dirty="0" err="1" smtClean="0">
                <a:solidFill>
                  <a:srgbClr val="FF0000"/>
                </a:solidFill>
              </a:rPr>
              <a:t>দিনের</a:t>
            </a:r>
            <a:r>
              <a:rPr lang="en-US" sz="8800" i="1" u="sng" dirty="0" smtClean="0">
                <a:solidFill>
                  <a:srgbClr val="FF0000"/>
                </a:solidFill>
              </a:rPr>
              <a:t> </a:t>
            </a:r>
            <a:r>
              <a:rPr lang="en-US" sz="8800" i="1" u="sng" dirty="0" err="1" smtClean="0">
                <a:solidFill>
                  <a:srgbClr val="FF0000"/>
                </a:solidFill>
              </a:rPr>
              <a:t>কাজ</a:t>
            </a:r>
            <a:r>
              <a:rPr lang="en-US" sz="8800" i="1" u="sng" dirty="0" smtClean="0">
                <a:solidFill>
                  <a:srgbClr val="FF0000"/>
                </a:solidFill>
              </a:rPr>
              <a:t> </a:t>
            </a:r>
            <a:endParaRPr lang="en-US" sz="8800" i="1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    </a:t>
            </a:r>
            <a:r>
              <a:rPr lang="bn-BD" dirty="0" smtClean="0"/>
              <a:t>              </a:t>
            </a:r>
            <a:r>
              <a:rPr lang="en-US" dirty="0" smtClean="0"/>
              <a:t> </a:t>
            </a:r>
            <a:r>
              <a:rPr lang="en-US" sz="6600" i="1" dirty="0" err="1" smtClean="0">
                <a:solidFill>
                  <a:srgbClr val="7030A0"/>
                </a:solidFill>
              </a:rPr>
              <a:t>লা</a:t>
            </a:r>
            <a:r>
              <a:rPr lang="en-US" sz="6600" i="1" dirty="0" smtClean="0">
                <a:solidFill>
                  <a:srgbClr val="7030A0"/>
                </a:solidFill>
              </a:rPr>
              <a:t>- </a:t>
            </a:r>
            <a:r>
              <a:rPr lang="en-US" sz="6600" i="1" dirty="0" err="1" smtClean="0">
                <a:solidFill>
                  <a:srgbClr val="7030A0"/>
                </a:solidFill>
              </a:rPr>
              <a:t>শাতেলিয়ার</a:t>
            </a:r>
            <a:r>
              <a:rPr lang="en-US" sz="6600" i="1" dirty="0" smtClean="0">
                <a:solidFill>
                  <a:srgbClr val="7030A0"/>
                </a:solidFill>
              </a:rPr>
              <a:t> </a:t>
            </a:r>
            <a:r>
              <a:rPr lang="en-US" sz="6600" i="1" dirty="0" err="1" smtClean="0">
                <a:solidFill>
                  <a:srgbClr val="7030A0"/>
                </a:solidFill>
              </a:rPr>
              <a:t>নীতি</a:t>
            </a:r>
            <a:r>
              <a:rPr lang="en-US" sz="6600" i="1" dirty="0" smtClean="0">
                <a:solidFill>
                  <a:srgbClr val="7030A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734248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      </a:t>
            </a:r>
            <a:r>
              <a:rPr lang="en-US" sz="8800" b="1" i="1" u="sng" dirty="0" err="1" smtClean="0">
                <a:solidFill>
                  <a:srgbClr val="7030A0"/>
                </a:solidFill>
              </a:rPr>
              <a:t>সহায়ক</a:t>
            </a:r>
            <a:r>
              <a:rPr lang="en-US" sz="8800" b="1" i="1" u="sng" dirty="0" smtClean="0">
                <a:solidFill>
                  <a:srgbClr val="7030A0"/>
                </a:solidFill>
              </a:rPr>
              <a:t> </a:t>
            </a:r>
            <a:r>
              <a:rPr lang="en-US" sz="8800" b="1" i="1" u="sng" dirty="0" err="1" smtClean="0">
                <a:solidFill>
                  <a:srgbClr val="7030A0"/>
                </a:solidFill>
              </a:rPr>
              <a:t>বই</a:t>
            </a:r>
            <a:r>
              <a:rPr lang="en-US" sz="8800" b="1" i="1" u="sng" dirty="0" smtClean="0">
                <a:solidFill>
                  <a:srgbClr val="7030A0"/>
                </a:solidFill>
              </a:rPr>
              <a:t> </a:t>
            </a:r>
            <a:endParaRPr lang="en-US" sz="8800" b="1" i="1" u="sng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800" i="1" dirty="0" smtClean="0">
                <a:solidFill>
                  <a:srgbClr val="FF0000"/>
                </a:solidFill>
              </a:rPr>
              <a:t> </a:t>
            </a:r>
            <a:r>
              <a:rPr lang="en-US" sz="4000" i="1" dirty="0" err="1" smtClean="0">
                <a:solidFill>
                  <a:srgbClr val="FF0000"/>
                </a:solidFill>
              </a:rPr>
              <a:t>লেখক</a:t>
            </a:r>
            <a:r>
              <a:rPr lang="bn-BD" sz="4000" i="1" dirty="0" smtClean="0">
                <a:solidFill>
                  <a:srgbClr val="FF0000"/>
                </a:solidFill>
              </a:rPr>
              <a:t>- </a:t>
            </a:r>
            <a:r>
              <a:rPr lang="en-US" sz="4000" i="1" dirty="0" smtClean="0">
                <a:solidFill>
                  <a:srgbClr val="FF0000"/>
                </a:solidFill>
              </a:rPr>
              <a:t>ড</a:t>
            </a:r>
            <a:r>
              <a:rPr lang="en-US" sz="4000" i="1" dirty="0" smtClean="0">
                <a:solidFill>
                  <a:srgbClr val="FF0000"/>
                </a:solidFill>
              </a:rPr>
              <a:t>. </a:t>
            </a:r>
            <a:r>
              <a:rPr lang="en-US" sz="4000" i="1" dirty="0" err="1" smtClean="0">
                <a:solidFill>
                  <a:srgbClr val="FF0000"/>
                </a:solidFill>
              </a:rPr>
              <a:t>রবিউল</a:t>
            </a:r>
            <a:r>
              <a:rPr lang="en-US" sz="4000" i="1" dirty="0" smtClean="0">
                <a:solidFill>
                  <a:srgbClr val="FF0000"/>
                </a:solidFill>
              </a:rPr>
              <a:t> </a:t>
            </a:r>
            <a:r>
              <a:rPr lang="en-US" sz="4000" i="1" dirty="0" err="1" smtClean="0">
                <a:solidFill>
                  <a:srgbClr val="FF0000"/>
                </a:solidFill>
              </a:rPr>
              <a:t>ইসলাম</a:t>
            </a:r>
            <a:r>
              <a:rPr lang="en-US" sz="4000" i="1" dirty="0" smtClean="0">
                <a:solidFill>
                  <a:srgbClr val="FF0000"/>
                </a:solidFill>
              </a:rPr>
              <a:t> </a:t>
            </a:r>
          </a:p>
          <a:p>
            <a:r>
              <a:rPr lang="en-US" sz="4000" i="1" dirty="0">
                <a:solidFill>
                  <a:srgbClr val="FF0000"/>
                </a:solidFill>
              </a:rPr>
              <a:t> </a:t>
            </a:r>
            <a:r>
              <a:rPr lang="en-US" sz="4000" i="1" dirty="0" err="1" smtClean="0">
                <a:solidFill>
                  <a:srgbClr val="FF0000"/>
                </a:solidFill>
              </a:rPr>
              <a:t>লেখক</a:t>
            </a:r>
            <a:r>
              <a:rPr lang="bn-BD" sz="4000" i="1" dirty="0" smtClean="0">
                <a:solidFill>
                  <a:srgbClr val="FF0000"/>
                </a:solidFill>
              </a:rPr>
              <a:t>-</a:t>
            </a:r>
            <a:r>
              <a:rPr lang="en-US" sz="4000" i="1" dirty="0" smtClean="0">
                <a:solidFill>
                  <a:srgbClr val="FF0000"/>
                </a:solidFill>
              </a:rPr>
              <a:t> </a:t>
            </a:r>
            <a:r>
              <a:rPr lang="en-US" sz="4000" i="1" dirty="0" err="1" smtClean="0">
                <a:solidFill>
                  <a:srgbClr val="FF0000"/>
                </a:solidFill>
              </a:rPr>
              <a:t>সঞ্জিত</a:t>
            </a:r>
            <a:r>
              <a:rPr lang="en-US" sz="4000" i="1" dirty="0" smtClean="0">
                <a:solidFill>
                  <a:srgbClr val="FF0000"/>
                </a:solidFill>
              </a:rPr>
              <a:t> </a:t>
            </a:r>
            <a:r>
              <a:rPr lang="en-US" sz="4000" i="1" dirty="0" err="1" smtClean="0">
                <a:solidFill>
                  <a:srgbClr val="FF0000"/>
                </a:solidFill>
              </a:rPr>
              <a:t>কুমার</a:t>
            </a:r>
            <a:r>
              <a:rPr lang="en-US" sz="4000" i="1" dirty="0" smtClean="0">
                <a:solidFill>
                  <a:srgbClr val="FF0000"/>
                </a:solidFill>
              </a:rPr>
              <a:t> </a:t>
            </a:r>
            <a:r>
              <a:rPr lang="en-US" sz="4000" i="1" dirty="0" err="1" smtClean="0">
                <a:solidFill>
                  <a:srgbClr val="FF0000"/>
                </a:solidFill>
              </a:rPr>
              <a:t>গূহ</a:t>
            </a:r>
            <a:r>
              <a:rPr lang="en-US" sz="4000" i="1" dirty="0" smtClean="0">
                <a:solidFill>
                  <a:srgbClr val="FF0000"/>
                </a:solidFill>
              </a:rPr>
              <a:t>  </a:t>
            </a:r>
          </a:p>
          <a:p>
            <a:r>
              <a:rPr lang="en-US" sz="4000" i="1" dirty="0" err="1" smtClean="0">
                <a:solidFill>
                  <a:srgbClr val="FF0000"/>
                </a:solidFill>
              </a:rPr>
              <a:t>লেখক</a:t>
            </a:r>
            <a:r>
              <a:rPr lang="bn-BD" sz="4000" i="1" dirty="0" smtClean="0">
                <a:solidFill>
                  <a:srgbClr val="FF0000"/>
                </a:solidFill>
              </a:rPr>
              <a:t>-</a:t>
            </a:r>
            <a:r>
              <a:rPr lang="en-US" sz="4000" i="1" dirty="0" smtClean="0">
                <a:solidFill>
                  <a:srgbClr val="FF0000"/>
                </a:solidFill>
              </a:rPr>
              <a:t> </a:t>
            </a:r>
            <a:r>
              <a:rPr lang="en-US" sz="4000" i="1" dirty="0" err="1" smtClean="0">
                <a:solidFill>
                  <a:srgbClr val="FF0000"/>
                </a:solidFill>
              </a:rPr>
              <a:t>মাহাবুব</a:t>
            </a:r>
            <a:r>
              <a:rPr lang="en-US" sz="4000" i="1" dirty="0" smtClean="0">
                <a:solidFill>
                  <a:srgbClr val="FF0000"/>
                </a:solidFill>
              </a:rPr>
              <a:t> </a:t>
            </a:r>
            <a:r>
              <a:rPr lang="en-US" sz="4000" i="1" dirty="0" err="1" smtClean="0">
                <a:solidFill>
                  <a:srgbClr val="FF0000"/>
                </a:solidFill>
              </a:rPr>
              <a:t>হাসান</a:t>
            </a:r>
            <a:r>
              <a:rPr lang="en-US" sz="4000" i="1" dirty="0">
                <a:solidFill>
                  <a:srgbClr val="FF0000"/>
                </a:solidFill>
              </a:rPr>
              <a:t> </a:t>
            </a:r>
            <a:r>
              <a:rPr lang="en-US" sz="4000" i="1" dirty="0" smtClean="0">
                <a:solidFill>
                  <a:srgbClr val="FF0000"/>
                </a:solidFill>
              </a:rPr>
              <a:t>   </a:t>
            </a:r>
            <a:r>
              <a:rPr lang="en-US" sz="4000" i="1" dirty="0" err="1" smtClean="0">
                <a:solidFill>
                  <a:srgbClr val="FF0000"/>
                </a:solidFill>
              </a:rPr>
              <a:t>লিংকন</a:t>
            </a:r>
            <a:r>
              <a:rPr lang="en-US" sz="4000" i="1" dirty="0" smtClean="0">
                <a:solidFill>
                  <a:srgbClr val="FF0000"/>
                </a:solidFill>
              </a:rPr>
              <a:t> </a:t>
            </a:r>
          </a:p>
          <a:p>
            <a:pPr marL="0" indent="0">
              <a:buNone/>
            </a:pPr>
            <a:endParaRPr lang="en-US" sz="4000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5751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n-BD" sz="8800" b="1" i="1" dirty="0" smtClean="0">
                <a:solidFill>
                  <a:srgbClr val="FF0000"/>
                </a:solidFill>
              </a:rPr>
              <a:t>         ধন্যবাদ</a:t>
            </a:r>
            <a:endParaRPr lang="en-US" sz="8800" b="1" i="1" dirty="0">
              <a:solidFill>
                <a:srgbClr val="FF0000"/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2755" y="2009104"/>
            <a:ext cx="3799268" cy="4572000"/>
          </a:xfrm>
        </p:spPr>
      </p:pic>
    </p:spTree>
    <p:extLst>
      <p:ext uri="{BB962C8B-B14F-4D97-AF65-F5344CB8AC3E}">
        <p14:creationId xmlns:p14="http://schemas.microsoft.com/office/powerpoint/2010/main" val="4926099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u="sng" dirty="0" smtClean="0">
                <a:solidFill>
                  <a:srgbClr val="FF0000"/>
                </a:solidFill>
              </a:rPr>
              <a:t>শিক্ষক</a:t>
            </a:r>
            <a:r>
              <a:rPr lang="en-US" i="1" u="sng" dirty="0" smtClean="0"/>
              <a:t> পরিচিতি</a:t>
            </a:r>
            <a:endParaRPr lang="en-US" i="1" u="sng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63829" y="1752600"/>
            <a:ext cx="4804170" cy="5105400"/>
          </a:xfrm>
        </p:spPr>
        <p:txBody>
          <a:bodyPr>
            <a:normAutofit/>
          </a:bodyPr>
          <a:lstStyle/>
          <a:p>
            <a:pPr>
              <a:buFontTx/>
              <a:buNone/>
              <a:defRPr/>
            </a:pPr>
            <a:r>
              <a:rPr lang="bn-IN" sz="3600" dirty="0">
                <a:solidFill>
                  <a:srgbClr val="002060"/>
                </a:solidFill>
              </a:rPr>
              <a:t>মোঃ</a:t>
            </a:r>
            <a:r>
              <a:rPr lang="bn-IN" dirty="0">
                <a:solidFill>
                  <a:srgbClr val="002060"/>
                </a:solidFill>
              </a:rPr>
              <a:t> </a:t>
            </a:r>
            <a:r>
              <a:rPr lang="en-US" sz="4800" dirty="0">
                <a:solidFill>
                  <a:srgbClr val="002060"/>
                </a:solidFill>
              </a:rPr>
              <a:t>জহীরুল ইসলাম</a:t>
            </a:r>
            <a:endParaRPr lang="bn-IN" sz="4800" dirty="0">
              <a:solidFill>
                <a:srgbClr val="002060"/>
              </a:solidFill>
            </a:endParaRPr>
          </a:p>
          <a:p>
            <a:pPr>
              <a:buFontTx/>
              <a:buNone/>
              <a:defRPr/>
            </a:pPr>
            <a:r>
              <a:rPr lang="en-US" sz="3600" dirty="0">
                <a:solidFill>
                  <a:srgbClr val="002060"/>
                </a:solidFill>
              </a:rPr>
              <a:t>   </a:t>
            </a:r>
            <a:r>
              <a:rPr lang="bn-IN" sz="3600" dirty="0">
                <a:solidFill>
                  <a:srgbClr val="002060"/>
                </a:solidFill>
              </a:rPr>
              <a:t>প্রভাষক-রসায়ন</a:t>
            </a:r>
            <a:endParaRPr lang="bn-IN" dirty="0">
              <a:solidFill>
                <a:srgbClr val="002060"/>
              </a:solidFill>
            </a:endParaRPr>
          </a:p>
          <a:p>
            <a:pPr>
              <a:buFontTx/>
              <a:buNone/>
              <a:defRPr/>
            </a:pPr>
            <a:r>
              <a:rPr lang="en-US" sz="3600" dirty="0">
                <a:solidFill>
                  <a:srgbClr val="002060"/>
                </a:solidFill>
              </a:rPr>
              <a:t>   </a:t>
            </a:r>
            <a:r>
              <a:rPr lang="en-US" sz="4800" dirty="0">
                <a:solidFill>
                  <a:srgbClr val="002060"/>
                </a:solidFill>
              </a:rPr>
              <a:t>সরকারি সিরাজউদ্দিন মেমোরিয়াল </a:t>
            </a:r>
            <a:r>
              <a:rPr lang="bn-IN" sz="3600" dirty="0">
                <a:solidFill>
                  <a:srgbClr val="002060"/>
                </a:solidFill>
              </a:rPr>
              <a:t>কলেজ</a:t>
            </a:r>
          </a:p>
          <a:p>
            <a:pPr>
              <a:buFontTx/>
              <a:buNone/>
              <a:defRPr/>
            </a:pPr>
            <a:r>
              <a:rPr lang="en-US" dirty="0">
                <a:solidFill>
                  <a:srgbClr val="002060"/>
                </a:solidFill>
              </a:rPr>
              <a:t>    </a:t>
            </a:r>
            <a:r>
              <a:rPr lang="en-US" sz="4800" dirty="0">
                <a:solidFill>
                  <a:srgbClr val="002060"/>
                </a:solidFill>
              </a:rPr>
              <a:t>মোরেলগঞ্জ, বাগেরহাট</a:t>
            </a:r>
            <a:endParaRPr lang="bn-IN" sz="4800" dirty="0">
              <a:solidFill>
                <a:srgbClr val="002060"/>
              </a:solidFill>
            </a:endParaRPr>
          </a:p>
          <a:p>
            <a:pPr>
              <a:buFontTx/>
              <a:buNone/>
              <a:defRPr/>
            </a:pPr>
            <a:r>
              <a:rPr lang="en-US" dirty="0">
                <a:solidFill>
                  <a:srgbClr val="002060"/>
                </a:solidFill>
              </a:rPr>
              <a:t>    01919  607116</a:t>
            </a:r>
            <a:endParaRPr lang="bn-IN" dirty="0">
              <a:solidFill>
                <a:srgbClr val="002060"/>
              </a:solidFill>
            </a:endParaRPr>
          </a:p>
          <a:p>
            <a:pPr>
              <a:buFontTx/>
              <a:buNone/>
              <a:defRPr/>
            </a:pPr>
            <a:r>
              <a:rPr lang="en-US" dirty="0">
                <a:solidFill>
                  <a:srgbClr val="002060"/>
                </a:solidFill>
              </a:rPr>
              <a:t>    </a:t>
            </a:r>
            <a:r>
              <a:rPr lang="bn-BD" dirty="0">
                <a:solidFill>
                  <a:srgbClr val="002060"/>
                </a:solidFill>
              </a:rPr>
              <a:t>sumonjhahirul@gmail</a:t>
            </a:r>
            <a:r>
              <a:rPr lang="en-US" dirty="0">
                <a:solidFill>
                  <a:srgbClr val="002060"/>
                </a:solidFill>
              </a:rPr>
              <a:t>.com</a:t>
            </a:r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1" y="1752600"/>
            <a:ext cx="4339828" cy="5105400"/>
          </a:xfrm>
        </p:spPr>
      </p:pic>
    </p:spTree>
    <p:extLst>
      <p:ext uri="{BB962C8B-B14F-4D97-AF65-F5344CB8AC3E}">
        <p14:creationId xmlns:p14="http://schemas.microsoft.com/office/powerpoint/2010/main" val="10578300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  </a:t>
            </a:r>
            <a:r>
              <a:rPr lang="en-US" sz="7200" b="1" i="1" dirty="0" err="1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বিষয়</a:t>
            </a:r>
            <a:r>
              <a:rPr lang="en-US" sz="7200" b="1" i="1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7200" b="1" i="1" dirty="0" err="1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পরিচিতি</a:t>
            </a:r>
            <a:r>
              <a:rPr lang="en-US" sz="7200" b="1" i="1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 </a:t>
            </a:r>
            <a:endParaRPr lang="en-US" b="1" i="1" dirty="0">
              <a:solidFill>
                <a:srgbClr val="FF0000"/>
              </a:solidFill>
              <a:latin typeface="Nikosh" pitchFamily="2" charset="0"/>
              <a:cs typeface="Nikosh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6000" dirty="0" smtClean="0"/>
              <a:t>        </a:t>
            </a:r>
            <a:r>
              <a:rPr lang="en-US" sz="6000" i="1" dirty="0" err="1" smtClean="0">
                <a:solidFill>
                  <a:srgbClr val="7030A0"/>
                </a:solidFill>
                <a:latin typeface="Nikosh" pitchFamily="2" charset="0"/>
                <a:cs typeface="Nikosh" pitchFamily="2" charset="0"/>
              </a:rPr>
              <a:t>রসায়ন</a:t>
            </a:r>
            <a:r>
              <a:rPr lang="en-US" sz="6000" i="1" dirty="0" smtClean="0">
                <a:solidFill>
                  <a:srgbClr val="7030A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6000" i="1" dirty="0" err="1" smtClean="0">
                <a:solidFill>
                  <a:srgbClr val="7030A0"/>
                </a:solidFill>
                <a:latin typeface="Nikosh" pitchFamily="2" charset="0"/>
                <a:cs typeface="Nikosh" pitchFamily="2" charset="0"/>
              </a:rPr>
              <a:t>প্রথম</a:t>
            </a:r>
            <a:r>
              <a:rPr lang="en-US" sz="6000" i="1" dirty="0" smtClean="0">
                <a:solidFill>
                  <a:srgbClr val="7030A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6000" i="1" dirty="0" err="1" smtClean="0">
                <a:solidFill>
                  <a:srgbClr val="7030A0"/>
                </a:solidFill>
                <a:latin typeface="Nikosh" pitchFamily="2" charset="0"/>
                <a:cs typeface="Nikosh" pitchFamily="2" charset="0"/>
              </a:rPr>
              <a:t>পত্র</a:t>
            </a:r>
            <a:r>
              <a:rPr lang="en-US" sz="6000" i="1" dirty="0" smtClean="0">
                <a:solidFill>
                  <a:srgbClr val="7030A0"/>
                </a:solidFill>
                <a:latin typeface="Nikosh" pitchFamily="2" charset="0"/>
                <a:cs typeface="Nikosh" pitchFamily="2" charset="0"/>
              </a:rPr>
              <a:t> </a:t>
            </a:r>
          </a:p>
          <a:p>
            <a:pPr marL="0" indent="0">
              <a:buNone/>
            </a:pPr>
            <a:r>
              <a:rPr lang="en-US" sz="6000" i="1" dirty="0" smtClean="0">
                <a:solidFill>
                  <a:srgbClr val="7030A0"/>
                </a:solidFill>
                <a:latin typeface="Nikosh" pitchFamily="2" charset="0"/>
                <a:cs typeface="Nikosh" pitchFamily="2" charset="0"/>
              </a:rPr>
              <a:t>    </a:t>
            </a:r>
            <a:r>
              <a:rPr lang="en-US" sz="6000" i="1" dirty="0" smtClean="0">
                <a:solidFill>
                  <a:srgbClr val="7030A0"/>
                </a:solidFill>
                <a:latin typeface="Nikosh" pitchFamily="2" charset="0"/>
                <a:cs typeface="Nikosh" pitchFamily="2" charset="0"/>
              </a:rPr>
              <a:t>        </a:t>
            </a:r>
            <a:r>
              <a:rPr lang="en-US" sz="6000" i="1" dirty="0" err="1" smtClean="0">
                <a:solidFill>
                  <a:srgbClr val="7030A0"/>
                </a:solidFill>
                <a:latin typeface="Nikosh" pitchFamily="2" charset="0"/>
                <a:cs typeface="Nikosh" pitchFamily="2" charset="0"/>
              </a:rPr>
              <a:t>চতুর্থ</a:t>
            </a:r>
            <a:r>
              <a:rPr lang="en-US" sz="6000" i="1" dirty="0" smtClean="0">
                <a:solidFill>
                  <a:srgbClr val="7030A0"/>
                </a:solidFill>
                <a:latin typeface="Nikosh" pitchFamily="2" charset="0"/>
                <a:cs typeface="Nikosh" pitchFamily="2" charset="0"/>
              </a:rPr>
              <a:t> অধ্যায়ঃ  </a:t>
            </a:r>
            <a:r>
              <a:rPr lang="en-US" sz="6000" i="1" dirty="0" err="1" smtClean="0">
                <a:solidFill>
                  <a:srgbClr val="7030A0"/>
                </a:solidFill>
                <a:latin typeface="Nikosh" pitchFamily="2" charset="0"/>
                <a:cs typeface="Nikosh" pitchFamily="2" charset="0"/>
              </a:rPr>
              <a:t>রাসায়নিক</a:t>
            </a:r>
            <a:r>
              <a:rPr lang="en-US" sz="6000" i="1" dirty="0" smtClean="0">
                <a:solidFill>
                  <a:srgbClr val="7030A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6000" i="1" dirty="0" err="1" smtClean="0">
                <a:solidFill>
                  <a:srgbClr val="7030A0"/>
                </a:solidFill>
                <a:latin typeface="Nikosh" pitchFamily="2" charset="0"/>
                <a:cs typeface="Nikosh" pitchFamily="2" charset="0"/>
              </a:rPr>
              <a:t>পরিবর্তন</a:t>
            </a:r>
            <a:r>
              <a:rPr lang="en-US" sz="6000" i="1" dirty="0" smtClean="0">
                <a:solidFill>
                  <a:srgbClr val="7030A0"/>
                </a:solidFill>
                <a:latin typeface="Nikosh" pitchFamily="2" charset="0"/>
                <a:cs typeface="Nikosh" pitchFamily="2" charset="0"/>
              </a:rPr>
              <a:t>  </a:t>
            </a:r>
          </a:p>
          <a:p>
            <a:pPr marL="0" indent="0">
              <a:buNone/>
            </a:pPr>
            <a:r>
              <a:rPr lang="en-US" sz="6000" i="1" dirty="0" smtClean="0">
                <a:solidFill>
                  <a:srgbClr val="7030A0"/>
                </a:solidFill>
                <a:latin typeface="Nikosh" pitchFamily="2" charset="0"/>
                <a:cs typeface="Nikosh" pitchFamily="2" charset="0"/>
              </a:rPr>
              <a:t>            </a:t>
            </a:r>
            <a:r>
              <a:rPr lang="en-US" sz="6000" i="1" dirty="0" err="1" smtClean="0">
                <a:solidFill>
                  <a:srgbClr val="7030A0"/>
                </a:solidFill>
                <a:latin typeface="Nikosh" pitchFamily="2" charset="0"/>
                <a:cs typeface="Nikosh" pitchFamily="2" charset="0"/>
              </a:rPr>
              <a:t>সময়ঃ</a:t>
            </a:r>
            <a:r>
              <a:rPr lang="en-US" sz="6000" i="1" dirty="0" smtClean="0">
                <a:solidFill>
                  <a:srgbClr val="7030A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6000" i="1" dirty="0" smtClean="0">
                <a:solidFill>
                  <a:srgbClr val="7030A0"/>
                </a:solidFill>
                <a:latin typeface="Nikosh" pitchFamily="2" charset="0"/>
                <a:cs typeface="Nikosh" pitchFamily="2" charset="0"/>
              </a:rPr>
              <a:t>৫০ মিনিট </a:t>
            </a:r>
            <a:endParaRPr lang="en-US" sz="6000" i="1" dirty="0">
              <a:solidFill>
                <a:srgbClr val="7030A0"/>
              </a:solidFill>
              <a:latin typeface="Nikosh" pitchFamily="2" charset="0"/>
              <a:cs typeface="Nikosh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0935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i="1" u="sng" dirty="0" err="1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আজকের</a:t>
            </a:r>
            <a:r>
              <a:rPr lang="en-US" sz="7200" i="1" u="sng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7200" i="1" u="sng" dirty="0" err="1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বিষয়</a:t>
            </a:r>
            <a:r>
              <a:rPr lang="en-US" sz="7200" i="1" u="sng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7200" i="1" u="sng" dirty="0" err="1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বস্তু</a:t>
            </a:r>
            <a:r>
              <a:rPr lang="en-US" sz="7200" i="1" u="sng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 </a:t>
            </a:r>
            <a:endParaRPr lang="en-US" sz="7200" i="1" u="sng" dirty="0">
              <a:solidFill>
                <a:srgbClr val="FF0000"/>
              </a:solidFill>
              <a:latin typeface="Nikosh" pitchFamily="2" charset="0"/>
              <a:cs typeface="Nikosh" pitchFamily="2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880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8800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𝐾</m:t>
                        </m:r>
                      </m:e>
                      <m:sub>
                        <m:r>
                          <a:rPr lang="en-US" sz="8800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𝑝</m:t>
                        </m:r>
                      </m:sub>
                    </m:sSub>
                    <m:r>
                      <a:rPr lang="en-US" sz="8800" b="0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   </m:t>
                    </m:r>
                    <m:r>
                      <a:rPr lang="en-US" sz="8800" b="0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ও</m:t>
                    </m:r>
                    <m:r>
                      <a:rPr lang="en-US" sz="8800" b="0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   </m:t>
                    </m:r>
                    <m:sSub>
                      <m:sSubPr>
                        <m:ctrlPr>
                          <a:rPr lang="en-US" sz="8800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8800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𝐾</m:t>
                        </m:r>
                      </m:e>
                      <m:sub>
                        <m:r>
                          <a:rPr lang="en-US" sz="8800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𝑐</m:t>
                        </m:r>
                      </m:sub>
                    </m:sSub>
                    <m:r>
                      <a:rPr lang="en-US" sz="8800" b="0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  </m:t>
                    </m:r>
                  </m:oMath>
                </a14:m>
                <a:r>
                  <a:rPr lang="en-US" sz="8800" dirty="0" smtClean="0">
                    <a:solidFill>
                      <a:srgbClr val="7030A0"/>
                    </a:solidFill>
                  </a:rPr>
                  <a:t>এর ধারনা</a:t>
                </a:r>
                <a:endParaRPr lang="en-US" sz="8800" dirty="0">
                  <a:solidFill>
                    <a:srgbClr val="7030A0"/>
                  </a:solidFill>
                </a:endParaRP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t="-588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55119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prstTxWarp prst="textPlain">
              <a:avLst/>
            </a:prstTxWarp>
          </a:bodyPr>
          <a:lstStyle/>
          <a:p>
            <a:pPr algn="ctr"/>
            <a:r>
              <a:rPr lang="en-US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" pitchFamily="2" charset="0"/>
                <a:cs typeface="Nikosh" pitchFamily="2" charset="0"/>
              </a:rPr>
              <a:t>শিখনফল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endParaRPr lang="en-US" dirty="0">
              <a:latin typeface="Nikosh" pitchFamily="2" charset="0"/>
              <a:cs typeface="Nikosh" pitchFamily="2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i="1" dirty="0" smtClean="0">
                    <a:solidFill>
                      <a:srgbClr val="FF0000"/>
                    </a:solidFill>
                  </a:rPr>
                  <a:t>   ১ ।  </a:t>
                </a:r>
                <a:r>
                  <a:rPr lang="en-US" i="1" dirty="0" err="1" smtClean="0">
                    <a:solidFill>
                      <a:srgbClr val="FF0000"/>
                    </a:solidFill>
                  </a:rPr>
                  <a:t>ভরক্রিয়াসুত্রসম্পর্কেজানতেপারবে</a:t>
                </a:r>
                <a:r>
                  <a:rPr lang="en-US" i="1" dirty="0" smtClean="0">
                    <a:solidFill>
                      <a:srgbClr val="FF0000"/>
                    </a:solidFill>
                  </a:rPr>
                  <a:t> । </a:t>
                </a:r>
              </a:p>
              <a:p>
                <a:pPr marL="0" indent="0">
                  <a:buNone/>
                </a:pPr>
                <a:r>
                  <a:rPr lang="en-US" i="1" dirty="0" smtClean="0">
                    <a:solidFill>
                      <a:srgbClr val="FF0000"/>
                    </a:solidFill>
                  </a:rPr>
                  <a:t>   ২ ।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𝐾</m:t>
                        </m:r>
                      </m:e>
                      <m:sub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𝑝</m:t>
                        </m:r>
                      </m:sub>
                    </m:sSub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 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ও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  </m:t>
                    </m:r>
                    <m:sSub>
                      <m:sSubPr>
                        <m:ctrlP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𝐾</m:t>
                        </m:r>
                      </m:e>
                      <m:sub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𝑐</m:t>
                        </m:r>
                      </m:sub>
                    </m:sSub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  </m:t>
                    </m:r>
                  </m:oMath>
                </a14:m>
                <a:r>
                  <a:rPr lang="en-US" i="1" dirty="0" err="1" smtClean="0">
                    <a:solidFill>
                      <a:srgbClr val="FF0000"/>
                    </a:solidFill>
                  </a:rPr>
                  <a:t>সম্পর্কেজানতেপারবে</a:t>
                </a:r>
                <a:r>
                  <a:rPr lang="en-US" i="1" dirty="0" smtClean="0">
                    <a:solidFill>
                      <a:srgbClr val="FF0000"/>
                    </a:solidFill>
                  </a:rPr>
                  <a:t> । </a:t>
                </a:r>
              </a:p>
              <a:p>
                <a:pPr marL="0" indent="0">
                  <a:buNone/>
                </a:pPr>
                <a:r>
                  <a:rPr lang="en-US" i="1" dirty="0" smtClean="0">
                    <a:solidFill>
                      <a:srgbClr val="FF0000"/>
                    </a:solidFill>
                  </a:rPr>
                  <a:t>  ৩ ।  </a:t>
                </a:r>
                <a14:m>
                  <m:oMath xmlns:m="http://schemas.openxmlformats.org/officeDocument/2006/math">
                    <m:r>
                      <a:rPr lang="en-US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</m:oMath>
                </a14:m>
                <a:r>
                  <a:rPr lang="en-US" i="1" dirty="0" smtClean="0">
                    <a:solidFill>
                      <a:srgbClr val="FF0000"/>
                    </a:solidFill>
                  </a:rPr>
                  <a:t>n    </a:t>
                </a:r>
                <a:r>
                  <a:rPr lang="en-US" i="1" dirty="0" err="1">
                    <a:solidFill>
                      <a:srgbClr val="FF0000"/>
                    </a:solidFill>
                  </a:rPr>
                  <a:t>সম্পর্কেজানতেপারবে</a:t>
                </a:r>
                <a:r>
                  <a:rPr lang="en-US" i="1" dirty="0">
                    <a:solidFill>
                      <a:srgbClr val="FF0000"/>
                    </a:solidFill>
                  </a:rPr>
                  <a:t> । </a:t>
                </a:r>
              </a:p>
              <a:p>
                <a:pPr marL="0" indent="0">
                  <a:buNone/>
                </a:pPr>
                <a:r>
                  <a:rPr lang="en-US" i="1" dirty="0" smtClean="0">
                    <a:solidFill>
                      <a:srgbClr val="FF0000"/>
                    </a:solidFill>
                  </a:rPr>
                  <a:t>    ৪  ।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𝐾</m:t>
                        </m:r>
                      </m:e>
                      <m:sub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𝑝</m:t>
                        </m:r>
                      </m:sub>
                    </m:sSub>
                    <m:r>
                      <a:rPr lang="en-US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 </m:t>
                    </m:r>
                    <m:r>
                      <a:rPr lang="en-US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ও</m:t>
                    </m:r>
                    <m:r>
                      <a:rPr lang="en-US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  </m:t>
                    </m:r>
                    <m:sSub>
                      <m:sSubPr>
                        <m:ctrlP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𝐾</m:t>
                        </m:r>
                      </m:e>
                      <m:sub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𝑐</m:t>
                        </m:r>
                      </m:sub>
                    </m:sSub>
                  </m:oMath>
                </a14:m>
                <a:r>
                  <a:rPr lang="en-US" i="1" dirty="0" err="1" smtClean="0">
                    <a:solidFill>
                      <a:srgbClr val="FF0000"/>
                    </a:solidFill>
                  </a:rPr>
                  <a:t>এরসম্পর্কজনিতসমীকরণজানতেপারবে</a:t>
                </a:r>
                <a:r>
                  <a:rPr lang="en-US" i="1" dirty="0" smtClean="0">
                    <a:solidFill>
                      <a:srgbClr val="FF0000"/>
                    </a:solidFill>
                  </a:rPr>
                  <a:t> </a:t>
                </a:r>
                <a:r>
                  <a:rPr lang="en-US" dirty="0" smtClean="0"/>
                  <a:t>। </a:t>
                </a:r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t="-280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41953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477672"/>
                <a:ext cx="10515600" cy="6250674"/>
              </a:xfrm>
            </p:spPr>
            <p:txBody>
              <a:bodyPr/>
              <a:lstStyle/>
              <a:p>
                <a:pPr>
                  <a:buFont typeface="Wingdings" panose="05000000000000000000" pitchFamily="2" charset="2"/>
                  <a:buChar char="§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𝐾</m:t>
                        </m:r>
                      </m:e>
                      <m:sub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𝑐</m:t>
                        </m:r>
                      </m:sub>
                    </m:sSub>
                  </m:oMath>
                </a14:m>
                <a:r>
                  <a:rPr lang="en-US" i="1" dirty="0" smtClean="0">
                    <a:solidFill>
                      <a:srgbClr val="FF0000"/>
                    </a:solidFill>
                  </a:rPr>
                  <a:t>:  </a:t>
                </a:r>
                <a:r>
                  <a:rPr lang="en-US" i="1" dirty="0" err="1" smtClean="0">
                    <a:solidFill>
                      <a:srgbClr val="FF0000"/>
                    </a:solidFill>
                  </a:rPr>
                  <a:t>স্থিরতাপমাত্রা</a:t>
                </a:r>
                <a:r>
                  <a:rPr lang="en-US" i="1" dirty="0" smtClean="0">
                    <a:solidFill>
                      <a:srgbClr val="FF0000"/>
                    </a:solidFill>
                  </a:rPr>
                  <a:t> ও </a:t>
                </a:r>
                <a:r>
                  <a:rPr lang="en-US" i="1" dirty="0" err="1" smtClean="0">
                    <a:solidFill>
                      <a:srgbClr val="FF0000"/>
                    </a:solidFill>
                  </a:rPr>
                  <a:t>চাপেকোনোউভমুখীবিক্রিয়ারউৎপাদএরমোলারঘনমাত্রারগুনফল</a:t>
                </a:r>
                <a:r>
                  <a:rPr lang="en-US" i="1" dirty="0" smtClean="0">
                    <a:solidFill>
                      <a:srgbClr val="FF0000"/>
                    </a:solidFill>
                  </a:rPr>
                  <a:t> ও </a:t>
                </a:r>
                <a:r>
                  <a:rPr lang="en-US" i="1" dirty="0" err="1" smtClean="0">
                    <a:solidFill>
                      <a:srgbClr val="FF0000"/>
                    </a:solidFill>
                  </a:rPr>
                  <a:t>বিক্রিয়কেরমোলারঘনমাত্রারগুনফলেরঅনুপাত</a:t>
                </a:r>
                <a:r>
                  <a:rPr lang="en-US" i="1" dirty="0" smtClean="0">
                    <a:solidFill>
                      <a:srgbClr val="FF0000"/>
                    </a:solidFill>
                  </a:rPr>
                  <a:t> কে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𝐾</m:t>
                        </m:r>
                      </m:e>
                      <m:sub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𝑐</m:t>
                        </m:r>
                      </m:sub>
                    </m:sSub>
                  </m:oMath>
                </a14:m>
                <a:r>
                  <a:rPr lang="en-US" i="1" dirty="0" err="1" smtClean="0">
                    <a:solidFill>
                      <a:srgbClr val="FF0000"/>
                    </a:solidFill>
                  </a:rPr>
                  <a:t>বলে</a:t>
                </a:r>
                <a:r>
                  <a:rPr lang="en-US" i="1" dirty="0" smtClean="0">
                    <a:solidFill>
                      <a:srgbClr val="FF0000"/>
                    </a:solidFill>
                  </a:rPr>
                  <a:t> । </a:t>
                </a:r>
              </a:p>
              <a:p>
                <a:pPr>
                  <a:buFont typeface="Wingdings" panose="05000000000000000000" pitchFamily="2" charset="2"/>
                  <a:buChar char="§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𝐾</m:t>
                        </m:r>
                      </m:e>
                      <m:sub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𝑝</m:t>
                        </m:r>
                      </m:sub>
                    </m:sSub>
                  </m:oMath>
                </a14:m>
                <a:r>
                  <a:rPr lang="en-US" i="1" dirty="0" smtClean="0">
                    <a:solidFill>
                      <a:srgbClr val="FF0000"/>
                    </a:solidFill>
                  </a:rPr>
                  <a:t> :  </a:t>
                </a:r>
                <a:r>
                  <a:rPr lang="en-US" i="1" dirty="0">
                    <a:solidFill>
                      <a:srgbClr val="FF0000"/>
                    </a:solidFill>
                  </a:rPr>
                  <a:t>স্থির </a:t>
                </a:r>
                <a:r>
                  <a:rPr lang="en-US" i="1" dirty="0" err="1">
                    <a:solidFill>
                      <a:srgbClr val="FF0000"/>
                    </a:solidFill>
                  </a:rPr>
                  <a:t>তাপমাত্রা</a:t>
                </a:r>
                <a:r>
                  <a:rPr lang="en-US" i="1" dirty="0">
                    <a:solidFill>
                      <a:srgbClr val="FF0000"/>
                    </a:solidFill>
                  </a:rPr>
                  <a:t> ও </a:t>
                </a:r>
                <a:r>
                  <a:rPr lang="en-US" i="1" dirty="0" err="1">
                    <a:solidFill>
                      <a:srgbClr val="FF0000"/>
                    </a:solidFill>
                  </a:rPr>
                  <a:t>চাপেকোনোউভমুখীবিক্রিয়ারউৎপাদএর</a:t>
                </a:r>
                <a:r>
                  <a:rPr lang="en-US" i="1" dirty="0" err="1" smtClean="0">
                    <a:solidFill>
                      <a:srgbClr val="FF0000"/>
                    </a:solidFill>
                  </a:rPr>
                  <a:t>আংশিকচাপসমুহের</a:t>
                </a:r>
                <a:r>
                  <a:rPr lang="en-US" i="1" dirty="0" err="1">
                    <a:solidFill>
                      <a:srgbClr val="FF0000"/>
                    </a:solidFill>
                  </a:rPr>
                  <a:t>গুনফল</a:t>
                </a:r>
                <a:r>
                  <a:rPr lang="en-US" i="1" dirty="0">
                    <a:solidFill>
                      <a:srgbClr val="FF0000"/>
                    </a:solidFill>
                  </a:rPr>
                  <a:t> ও </a:t>
                </a:r>
                <a:r>
                  <a:rPr lang="en-US" i="1" dirty="0" err="1">
                    <a:solidFill>
                      <a:srgbClr val="FF0000"/>
                    </a:solidFill>
                  </a:rPr>
                  <a:t>বিক্রিয়কেরআংশিকচাপসমুহের</a:t>
                </a:r>
                <a:r>
                  <a:rPr lang="en-US" i="1" dirty="0" err="1" smtClean="0">
                    <a:solidFill>
                      <a:srgbClr val="FF0000"/>
                    </a:solidFill>
                  </a:rPr>
                  <a:t>গুনফলএর</a:t>
                </a:r>
                <a:r>
                  <a:rPr lang="en-US" i="1" dirty="0" err="1">
                    <a:solidFill>
                      <a:srgbClr val="FF0000"/>
                    </a:solidFill>
                  </a:rPr>
                  <a:t>গুনফলেরঅনুপাত</a:t>
                </a:r>
                <a:r>
                  <a:rPr lang="en-US" i="1" dirty="0" smtClean="0">
                    <a:solidFill>
                      <a:srgbClr val="FF0000"/>
                    </a:solidFill>
                  </a:rPr>
                  <a:t>কে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𝐾</m:t>
                        </m:r>
                      </m:e>
                      <m:sub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𝑝</m:t>
                        </m:r>
                      </m:sub>
                    </m:sSub>
                  </m:oMath>
                </a14:m>
                <a:r>
                  <a:rPr lang="en-US" i="1" dirty="0" err="1">
                    <a:solidFill>
                      <a:srgbClr val="FF0000"/>
                    </a:solidFill>
                  </a:rPr>
                  <a:t>বলে</a:t>
                </a:r>
                <a:r>
                  <a:rPr lang="en-US" i="1" dirty="0">
                    <a:solidFill>
                      <a:srgbClr val="FF0000"/>
                    </a:solidFill>
                  </a:rPr>
                  <a:t> । </a:t>
                </a:r>
              </a:p>
              <a:p>
                <a:pPr>
                  <a:buFont typeface="Wingdings" panose="05000000000000000000" pitchFamily="2" charset="2"/>
                  <a:buChar char="§"/>
                </a:pPr>
                <a:r>
                  <a:rPr lang="en-US" i="1" dirty="0" err="1" smtClean="0">
                    <a:solidFill>
                      <a:srgbClr val="FF0000"/>
                    </a:solidFill>
                  </a:rPr>
                  <a:t>ভরক্রিয়াসুত্র</a:t>
                </a:r>
                <a:r>
                  <a:rPr lang="en-US" i="1" dirty="0" smtClean="0">
                    <a:solidFill>
                      <a:srgbClr val="FF0000"/>
                    </a:solidFill>
                  </a:rPr>
                  <a:t> : </a:t>
                </a:r>
                <a:r>
                  <a:rPr lang="en-US" i="1" dirty="0" err="1">
                    <a:solidFill>
                      <a:srgbClr val="FF0000"/>
                    </a:solidFill>
                  </a:rPr>
                  <a:t>স্থিরতাপমাত্রা</a:t>
                </a:r>
                <a:r>
                  <a:rPr lang="en-US" i="1" dirty="0">
                    <a:solidFill>
                      <a:srgbClr val="FF0000"/>
                    </a:solidFill>
                  </a:rPr>
                  <a:t> ও </a:t>
                </a:r>
                <a:r>
                  <a:rPr lang="en-US" i="1" dirty="0" err="1">
                    <a:solidFill>
                      <a:srgbClr val="FF0000"/>
                    </a:solidFill>
                  </a:rPr>
                  <a:t>চাপেকোনোউভমুখীবিক্রিয়ার</a:t>
                </a:r>
                <a:r>
                  <a:rPr lang="en-US" i="1" dirty="0" err="1" smtClean="0">
                    <a:solidFill>
                      <a:srgbClr val="FF0000"/>
                    </a:solidFill>
                  </a:rPr>
                  <a:t>হারবিক্রিয়কবাউৎপাদেরসক্রিয়ভরেরসমানুপাতিক</a:t>
                </a:r>
                <a:r>
                  <a:rPr lang="en-US" i="1" dirty="0" smtClean="0">
                    <a:solidFill>
                      <a:srgbClr val="FF0000"/>
                    </a:solidFill>
                  </a:rPr>
                  <a:t> । </a:t>
                </a:r>
              </a:p>
              <a:p>
                <a:pPr>
                  <a:buFont typeface="Wingdings" panose="05000000000000000000" pitchFamily="2" charset="2"/>
                  <a:buChar char="§"/>
                </a:pP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 </m:t>
                    </m:r>
                    <m:r>
                      <a:rPr lang="en-US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</m:oMath>
                </a14:m>
                <a:r>
                  <a:rPr lang="en-US" i="1" dirty="0" smtClean="0">
                    <a:solidFill>
                      <a:srgbClr val="FF0000"/>
                    </a:solidFill>
                  </a:rPr>
                  <a:t>n   </a:t>
                </a:r>
                <a:r>
                  <a:rPr lang="en-US" i="1" dirty="0" err="1" smtClean="0">
                    <a:solidFill>
                      <a:srgbClr val="FF0000"/>
                    </a:solidFill>
                  </a:rPr>
                  <a:t>হলোকোনোউভমূখীবিক্রিয়ারউৎপাদ</a:t>
                </a:r>
                <a:r>
                  <a:rPr lang="en-US" i="1" dirty="0" smtClean="0">
                    <a:solidFill>
                      <a:srgbClr val="FF0000"/>
                    </a:solidFill>
                  </a:rPr>
                  <a:t> ও </a:t>
                </a:r>
                <a:r>
                  <a:rPr lang="en-US" i="1" dirty="0" err="1" smtClean="0">
                    <a:solidFill>
                      <a:srgbClr val="FF0000"/>
                    </a:solidFill>
                  </a:rPr>
                  <a:t>বিক্রিয়কেরমোলসংখ্যারপার্থক্য</a:t>
                </a:r>
                <a:r>
                  <a:rPr lang="en-US" i="1" dirty="0" smtClean="0">
                    <a:solidFill>
                      <a:srgbClr val="FF0000"/>
                    </a:solidFill>
                  </a:rPr>
                  <a:t> </a:t>
                </a:r>
                <a:r>
                  <a:rPr lang="en-US" dirty="0" smtClean="0"/>
                  <a:t>। </a:t>
                </a: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477672"/>
                <a:ext cx="10515600" cy="6250674"/>
              </a:xfrm>
              <a:blipFill rotWithShape="0">
                <a:blip r:embed="rId2"/>
                <a:stretch>
                  <a:fillRect l="-1043" t="-214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37822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pPr algn="ctr"/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𝐾</m:t>
                        </m:r>
                      </m:e>
                      <m:sub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𝑝</m:t>
                        </m:r>
                      </m:sub>
                    </m:sSub>
                    <m:r>
                      <a:rPr lang="en-US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  </m:t>
                    </m:r>
                    <m:r>
                      <a:rPr lang="en-US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ও</m:t>
                    </m:r>
                    <m:r>
                      <a:rPr lang="en-US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  </m:t>
                    </m:r>
                    <m:sSub>
                      <m:sSubPr>
                        <m:ctrlP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𝐾</m:t>
                        </m:r>
                      </m:e>
                      <m:sub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𝑐</m:t>
                        </m:r>
                      </m:sub>
                    </m:sSub>
                    <m:r>
                      <a:rPr lang="en-US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 err="1" smtClean="0">
                    <a:solidFill>
                      <a:srgbClr val="FF0000"/>
                    </a:solidFill>
                  </a:rPr>
                  <a:t>এর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 </a:t>
                </a:r>
                <a:r>
                  <a:rPr lang="en-US" dirty="0" err="1" smtClean="0">
                    <a:solidFill>
                      <a:srgbClr val="FF0000"/>
                    </a:solidFill>
                  </a:rPr>
                  <a:t>সম্পর্ক</a:t>
                </a:r>
                <a:r>
                  <a:rPr lang="en-US" dirty="0">
                    <a:solidFill>
                      <a:srgbClr val="FF0000"/>
                    </a:solidFill>
                  </a:rPr>
                  <a:t> </a:t>
                </a:r>
                <a:r>
                  <a:rPr lang="en-US" dirty="0" err="1" smtClean="0">
                    <a:solidFill>
                      <a:srgbClr val="FF0000"/>
                    </a:solidFill>
                  </a:rPr>
                  <a:t>যুক্ত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 </a:t>
                </a:r>
                <a:r>
                  <a:rPr lang="en-US" dirty="0" err="1" smtClean="0">
                    <a:solidFill>
                      <a:srgbClr val="FF0000"/>
                    </a:solidFill>
                  </a:rPr>
                  <a:t>সমীকরণ</a:t>
                </a:r>
                <a:endParaRPr lang="en-US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0">
                <a:blip r:embed="rId2"/>
                <a:stretch>
                  <a:fillRect b="-322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589726" y="1902899"/>
                <a:ext cx="10515600" cy="4351338"/>
              </a:xfrm>
            </p:spPr>
            <p:txBody>
              <a:bodyPr/>
              <a:lstStyle/>
              <a:p>
                <a:endParaRPr lang="en-US" dirty="0" smtClean="0"/>
              </a:p>
              <a:p>
                <a:endParaRPr lang="en-US" dirty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660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66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𝐾</m:t>
                        </m:r>
                      </m:e>
                      <m:sub>
                        <m:r>
                          <a:rPr lang="en-US" sz="66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𝑝</m:t>
                        </m:r>
                      </m:sub>
                    </m:sSub>
                  </m:oMath>
                </a14:m>
                <a:r>
                  <a:rPr lang="en-US" sz="6600" dirty="0" smtClean="0">
                    <a:solidFill>
                      <a:srgbClr val="002060"/>
                    </a:solidFill>
                  </a:rPr>
                  <a:t> 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66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66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𝐾</m:t>
                        </m:r>
                      </m:e>
                      <m:sub>
                        <m:r>
                          <a:rPr lang="en-US" sz="66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𝑐</m:t>
                        </m:r>
                      </m:sub>
                    </m:sSub>
                    <m:sSup>
                      <m:sSupPr>
                        <m:ctrlPr>
                          <a:rPr lang="en-US" sz="6600" i="1" dirty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6600" b="0" i="1" dirty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6600" b="0" i="1" dirty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𝑅𝑇</m:t>
                        </m:r>
                        <m:r>
                          <a:rPr lang="en-US" sz="6600" b="0" i="1" dirty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en-US" sz="6600" i="1" dirty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</m:t>
                        </m:r>
                        <m:r>
                          <a:rPr lang="en-US" sz="6600" b="0" i="1" dirty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  <m:r>
                          <a:rPr lang="en-US" sz="6600" b="0" i="1" dirty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</m:sup>
                    </m:sSup>
                  </m:oMath>
                </a14:m>
                <a:endParaRPr lang="en-US" sz="66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589726" y="1902899"/>
                <a:ext cx="10515600" cy="4351338"/>
              </a:xfr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66275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   </a:t>
            </a:r>
            <a:r>
              <a:rPr lang="en-US" sz="9800" b="1" i="1" u="sng" dirty="0" err="1" smtClean="0">
                <a:solidFill>
                  <a:srgbClr val="FF0000"/>
                </a:solidFill>
              </a:rPr>
              <a:t>একক</a:t>
            </a:r>
            <a:r>
              <a:rPr lang="en-US" sz="9800" b="1" i="1" u="sng" dirty="0" smtClean="0">
                <a:solidFill>
                  <a:srgbClr val="FF0000"/>
                </a:solidFill>
              </a:rPr>
              <a:t> </a:t>
            </a:r>
            <a:r>
              <a:rPr lang="en-US" sz="9800" b="1" i="1" u="sng" dirty="0" err="1" smtClean="0">
                <a:solidFill>
                  <a:srgbClr val="FF0000"/>
                </a:solidFill>
              </a:rPr>
              <a:t>কাজ</a:t>
            </a:r>
            <a:r>
              <a:rPr lang="en-US" sz="9800" b="1" i="1" u="sng" dirty="0" smtClean="0">
                <a:solidFill>
                  <a:srgbClr val="FF0000"/>
                </a:solidFill>
              </a:rPr>
              <a:t> </a:t>
            </a:r>
            <a:endParaRPr lang="en-US" sz="9800" b="1" i="1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lvl="1" algn="ctr">
              <a:buFont typeface="Wingdings" panose="05000000000000000000" pitchFamily="2" charset="2"/>
              <a:buChar char="§"/>
            </a:pPr>
            <a:r>
              <a:rPr lang="en-US" sz="2600" i="1" dirty="0" smtClean="0">
                <a:solidFill>
                  <a:srgbClr val="7030A0"/>
                </a:solidFill>
              </a:rPr>
              <a:t> </a:t>
            </a:r>
            <a:r>
              <a:rPr lang="en-US" sz="5400" i="1" dirty="0" err="1" smtClean="0">
                <a:solidFill>
                  <a:srgbClr val="7030A0"/>
                </a:solidFill>
              </a:rPr>
              <a:t>রাসায়নিক</a:t>
            </a:r>
            <a:r>
              <a:rPr lang="en-US" sz="5400" i="1" dirty="0" smtClean="0">
                <a:solidFill>
                  <a:srgbClr val="7030A0"/>
                </a:solidFill>
              </a:rPr>
              <a:t> </a:t>
            </a:r>
            <a:r>
              <a:rPr lang="en-US" sz="5400" i="1" dirty="0" err="1" smtClean="0">
                <a:solidFill>
                  <a:srgbClr val="7030A0"/>
                </a:solidFill>
              </a:rPr>
              <a:t>সাম্যবস্থা</a:t>
            </a:r>
            <a:r>
              <a:rPr lang="en-US" sz="5400" i="1" dirty="0" smtClean="0">
                <a:solidFill>
                  <a:srgbClr val="7030A0"/>
                </a:solidFill>
              </a:rPr>
              <a:t> </a:t>
            </a:r>
            <a:r>
              <a:rPr lang="en-US" sz="5400" i="1" dirty="0" err="1" smtClean="0">
                <a:solidFill>
                  <a:srgbClr val="7030A0"/>
                </a:solidFill>
              </a:rPr>
              <a:t>বলতে</a:t>
            </a:r>
            <a:r>
              <a:rPr lang="en-US" sz="5400" i="1" dirty="0" smtClean="0">
                <a:solidFill>
                  <a:srgbClr val="7030A0"/>
                </a:solidFill>
              </a:rPr>
              <a:t> </a:t>
            </a:r>
            <a:r>
              <a:rPr lang="en-US" sz="5400" i="1" dirty="0" err="1" smtClean="0">
                <a:solidFill>
                  <a:srgbClr val="7030A0"/>
                </a:solidFill>
              </a:rPr>
              <a:t>কী</a:t>
            </a:r>
            <a:r>
              <a:rPr lang="en-US" sz="5400" i="1" dirty="0" smtClean="0">
                <a:solidFill>
                  <a:srgbClr val="7030A0"/>
                </a:solidFill>
              </a:rPr>
              <a:t> </a:t>
            </a:r>
            <a:r>
              <a:rPr lang="en-US" sz="5400" i="1" dirty="0" err="1" smtClean="0">
                <a:solidFill>
                  <a:srgbClr val="7030A0"/>
                </a:solidFill>
              </a:rPr>
              <a:t>বোঝ</a:t>
            </a:r>
            <a:r>
              <a:rPr lang="en-US" sz="5400" i="1" dirty="0" smtClean="0">
                <a:solidFill>
                  <a:srgbClr val="7030A0"/>
                </a:solidFill>
              </a:rPr>
              <a:t>  </a:t>
            </a:r>
            <a:r>
              <a:rPr lang="en-US" sz="5400" i="1" dirty="0" smtClean="0">
                <a:solidFill>
                  <a:srgbClr val="7030A0"/>
                </a:solidFill>
              </a:rPr>
              <a:t>?</a:t>
            </a:r>
          </a:p>
          <a:p>
            <a:pPr algn="ctr">
              <a:buFont typeface="Wingdings" panose="05000000000000000000" pitchFamily="2" charset="2"/>
              <a:buChar char="§"/>
            </a:pPr>
            <a:r>
              <a:rPr lang="en-US" sz="5400" i="1" dirty="0" err="1" smtClean="0">
                <a:solidFill>
                  <a:srgbClr val="7030A0"/>
                </a:solidFill>
              </a:rPr>
              <a:t>রাসায়নিক</a:t>
            </a:r>
            <a:r>
              <a:rPr lang="en-US" sz="5400" i="1" dirty="0" smtClean="0">
                <a:solidFill>
                  <a:srgbClr val="7030A0"/>
                </a:solidFill>
              </a:rPr>
              <a:t> </a:t>
            </a:r>
            <a:r>
              <a:rPr lang="en-US" sz="5400" i="1" dirty="0" err="1" smtClean="0">
                <a:solidFill>
                  <a:srgbClr val="7030A0"/>
                </a:solidFill>
              </a:rPr>
              <a:t>বিক্রিয়ার</a:t>
            </a:r>
            <a:r>
              <a:rPr lang="en-US" sz="5400" i="1" dirty="0" smtClean="0">
                <a:solidFill>
                  <a:srgbClr val="7030A0"/>
                </a:solidFill>
              </a:rPr>
              <a:t> </a:t>
            </a:r>
            <a:r>
              <a:rPr lang="en-US" sz="5400" i="1" dirty="0" err="1" smtClean="0">
                <a:solidFill>
                  <a:srgbClr val="7030A0"/>
                </a:solidFill>
              </a:rPr>
              <a:t>বলতে</a:t>
            </a:r>
            <a:r>
              <a:rPr lang="en-US" sz="5400" i="1" dirty="0">
                <a:solidFill>
                  <a:srgbClr val="7030A0"/>
                </a:solidFill>
              </a:rPr>
              <a:t> </a:t>
            </a:r>
            <a:r>
              <a:rPr lang="en-US" sz="5400" i="1" dirty="0" smtClean="0">
                <a:solidFill>
                  <a:srgbClr val="7030A0"/>
                </a:solidFill>
              </a:rPr>
              <a:t> </a:t>
            </a:r>
            <a:r>
              <a:rPr lang="en-US" sz="5400" i="1" dirty="0" err="1" smtClean="0">
                <a:solidFill>
                  <a:srgbClr val="7030A0"/>
                </a:solidFill>
              </a:rPr>
              <a:t>কী</a:t>
            </a:r>
            <a:r>
              <a:rPr lang="en-US" sz="5400" i="1" dirty="0" smtClean="0">
                <a:solidFill>
                  <a:srgbClr val="7030A0"/>
                </a:solidFill>
              </a:rPr>
              <a:t> </a:t>
            </a:r>
            <a:r>
              <a:rPr lang="en-US" sz="5400" i="1" dirty="0" err="1" smtClean="0">
                <a:solidFill>
                  <a:srgbClr val="7030A0"/>
                </a:solidFill>
              </a:rPr>
              <a:t>বোঝ</a:t>
            </a:r>
            <a:r>
              <a:rPr lang="en-US" sz="5400" i="1" dirty="0" smtClean="0">
                <a:solidFill>
                  <a:srgbClr val="7030A0"/>
                </a:solidFill>
              </a:rPr>
              <a:t> ?   </a:t>
            </a:r>
            <a:endParaRPr lang="en-US" sz="5400" i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3858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  </a:t>
            </a:r>
            <a:r>
              <a:rPr lang="en-US" sz="8000" b="1" i="1" u="sng" dirty="0" err="1" smtClean="0">
                <a:solidFill>
                  <a:srgbClr val="7030A0"/>
                </a:solidFill>
              </a:rPr>
              <a:t>দলীয়</a:t>
            </a:r>
            <a:r>
              <a:rPr lang="en-US" sz="8000" b="1" i="1" u="sng" dirty="0" smtClean="0">
                <a:solidFill>
                  <a:srgbClr val="7030A0"/>
                </a:solidFill>
              </a:rPr>
              <a:t> </a:t>
            </a:r>
            <a:r>
              <a:rPr lang="en-US" sz="8000" b="1" i="1" u="sng" dirty="0" err="1" smtClean="0">
                <a:solidFill>
                  <a:srgbClr val="7030A0"/>
                </a:solidFill>
              </a:rPr>
              <a:t>কাজ</a:t>
            </a:r>
            <a:r>
              <a:rPr lang="en-US" sz="8000" b="1" i="1" u="sng" dirty="0" smtClean="0">
                <a:solidFill>
                  <a:srgbClr val="7030A0"/>
                </a:solidFill>
              </a:rPr>
              <a:t>  </a:t>
            </a:r>
            <a:endParaRPr lang="en-US" b="1" i="1" u="sng" dirty="0">
              <a:solidFill>
                <a:srgbClr val="7030A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endParaRPr lang="en-US" dirty="0" smtClean="0"/>
              </a:p>
              <a:p>
                <a:endParaRPr lang="en-US" dirty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60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6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𝐾</m:t>
                        </m:r>
                      </m:e>
                      <m:sub>
                        <m:r>
                          <a:rPr lang="en-US" sz="6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𝑐</m:t>
                        </m:r>
                      </m:sub>
                    </m:sSub>
                  </m:oMath>
                </a14:m>
                <a:r>
                  <a:rPr lang="en-US" sz="6000" i="1" dirty="0" err="1" smtClean="0">
                    <a:solidFill>
                      <a:srgbClr val="FF0000"/>
                    </a:solidFill>
                  </a:rPr>
                  <a:t>এর</a:t>
                </a:r>
                <a:r>
                  <a:rPr lang="bn-BD" sz="6000" i="1" dirty="0" smtClean="0">
                    <a:solidFill>
                      <a:srgbClr val="FF0000"/>
                    </a:solidFill>
                  </a:rPr>
                  <a:t> </a:t>
                </a:r>
                <a:r>
                  <a:rPr lang="en-US" sz="6000" i="1" dirty="0" smtClean="0">
                    <a:solidFill>
                      <a:srgbClr val="FF0000"/>
                    </a:solidFill>
                  </a:rPr>
                  <a:t>মান</a:t>
                </a:r>
                <a:r>
                  <a:rPr lang="bn-BD" sz="6000" i="1" dirty="0" smtClean="0">
                    <a:solidFill>
                      <a:srgbClr val="FF0000"/>
                    </a:solidFill>
                  </a:rPr>
                  <a:t> </a:t>
                </a:r>
                <a:r>
                  <a:rPr lang="en-US" sz="6000" i="1" dirty="0" err="1" smtClean="0">
                    <a:solidFill>
                      <a:srgbClr val="FF0000"/>
                    </a:solidFill>
                  </a:rPr>
                  <a:t>শুন্য</a:t>
                </a:r>
                <a:r>
                  <a:rPr lang="bn-BD" sz="6000" i="1" dirty="0" smtClean="0">
                    <a:solidFill>
                      <a:srgbClr val="FF0000"/>
                    </a:solidFill>
                  </a:rPr>
                  <a:t> </a:t>
                </a:r>
                <a:r>
                  <a:rPr lang="en-US" sz="6000" i="1" dirty="0" smtClean="0">
                    <a:solidFill>
                      <a:srgbClr val="FF0000"/>
                    </a:solidFill>
                  </a:rPr>
                  <a:t>বা</a:t>
                </a:r>
                <a:r>
                  <a:rPr lang="bn-BD" sz="6000" i="1" dirty="0" smtClean="0">
                    <a:solidFill>
                      <a:srgbClr val="FF0000"/>
                    </a:solidFill>
                  </a:rPr>
                  <a:t> </a:t>
                </a:r>
                <a:r>
                  <a:rPr lang="en-US" sz="6000" i="1" dirty="0" err="1" smtClean="0">
                    <a:solidFill>
                      <a:srgbClr val="FF0000"/>
                    </a:solidFill>
                  </a:rPr>
                  <a:t>অসীম</a:t>
                </a:r>
                <a:r>
                  <a:rPr lang="bn-BD" sz="6000" i="1" dirty="0" smtClean="0">
                    <a:solidFill>
                      <a:srgbClr val="FF0000"/>
                    </a:solidFill>
                  </a:rPr>
                  <a:t> </a:t>
                </a:r>
                <a:r>
                  <a:rPr lang="en-US" sz="6000" i="1" dirty="0" smtClean="0">
                    <a:solidFill>
                      <a:srgbClr val="FF0000"/>
                    </a:solidFill>
                  </a:rPr>
                  <a:t>হতে</a:t>
                </a:r>
                <a:r>
                  <a:rPr lang="bn-BD" sz="6000" i="1" dirty="0" smtClean="0">
                    <a:solidFill>
                      <a:srgbClr val="FF0000"/>
                    </a:solidFill>
                  </a:rPr>
                  <a:t> </a:t>
                </a:r>
                <a:r>
                  <a:rPr lang="en-US" sz="6000" i="1" dirty="0" err="1" smtClean="0">
                    <a:solidFill>
                      <a:srgbClr val="FF0000"/>
                    </a:solidFill>
                  </a:rPr>
                  <a:t>পারে</a:t>
                </a:r>
                <a:r>
                  <a:rPr lang="bn-BD" sz="6000" i="1" dirty="0" smtClean="0">
                    <a:solidFill>
                      <a:srgbClr val="FF0000"/>
                    </a:solidFill>
                  </a:rPr>
                  <a:t> </a:t>
                </a:r>
                <a:r>
                  <a:rPr lang="en-US" sz="6000" i="1" dirty="0" err="1" smtClean="0">
                    <a:solidFill>
                      <a:srgbClr val="FF0000"/>
                    </a:solidFill>
                  </a:rPr>
                  <a:t>কী</a:t>
                </a:r>
                <a:r>
                  <a:rPr lang="en-US" sz="6000" i="1" dirty="0" smtClean="0">
                    <a:solidFill>
                      <a:srgbClr val="FF0000"/>
                    </a:solidFill>
                  </a:rPr>
                  <a:t> </a:t>
                </a:r>
                <a:r>
                  <a:rPr lang="en-US" sz="6000" dirty="0" smtClean="0">
                    <a:solidFill>
                      <a:srgbClr val="FF0000"/>
                    </a:solidFill>
                  </a:rPr>
                  <a:t>? </a:t>
                </a: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r="-173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95388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</TotalTime>
  <Words>112</Words>
  <Application>Microsoft Office PowerPoint</Application>
  <PresentationFormat>Widescreen</PresentationFormat>
  <Paragraphs>53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3" baseType="lpstr">
      <vt:lpstr>Arial</vt:lpstr>
      <vt:lpstr>Calibri</vt:lpstr>
      <vt:lpstr>Calibri Light</vt:lpstr>
      <vt:lpstr>Cambria Math</vt:lpstr>
      <vt:lpstr>Nikosh</vt:lpstr>
      <vt:lpstr>Vrinda</vt:lpstr>
      <vt:lpstr>Wingdings</vt:lpstr>
      <vt:lpstr>Office Theme</vt:lpstr>
      <vt:lpstr>          welcome</vt:lpstr>
      <vt:lpstr>শিক্ষক পরিচিতি</vt:lpstr>
      <vt:lpstr>  বিষয় পরিচিতি </vt:lpstr>
      <vt:lpstr>আজকের বিষয় বস্তু </vt:lpstr>
      <vt:lpstr>শিখনফল </vt:lpstr>
      <vt:lpstr>      </vt:lpstr>
      <vt:lpstr>K_p    ও   K_c  এর সম্পর্ক যুক্ত সমীকরণ</vt:lpstr>
      <vt:lpstr>   একক কাজ </vt:lpstr>
      <vt:lpstr>  দলীয় কাজ  </vt:lpstr>
      <vt:lpstr>মূল্যায়ন </vt:lpstr>
      <vt:lpstr>2 .   〖PCl〗_5 ( g )  ⇋〖PCl〗_3(g)   + 〖Cl〗_2( g)  এই বিক্রিয়ায় ∆n এর মান কত  ?   </vt:lpstr>
      <vt:lpstr>      বাড়ির কাজ </vt:lpstr>
      <vt:lpstr>     আগামী দিনের কাজ </vt:lpstr>
      <vt:lpstr>      সহায়ক বই </vt:lpstr>
      <vt:lpstr>         ধন্যবাদ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স্বাগতম </dc:title>
  <dc:creator>hp</dc:creator>
  <cp:lastModifiedBy>Computer City</cp:lastModifiedBy>
  <cp:revision>44</cp:revision>
  <dcterms:created xsi:type="dcterms:W3CDTF">2016-05-03T16:53:02Z</dcterms:created>
  <dcterms:modified xsi:type="dcterms:W3CDTF">2020-10-02T12:57:40Z</dcterms:modified>
</cp:coreProperties>
</file>