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8"/>
  </p:notesMasterIdLst>
  <p:sldIdLst>
    <p:sldId id="301" r:id="rId2"/>
    <p:sldId id="263" r:id="rId3"/>
    <p:sldId id="294" r:id="rId4"/>
    <p:sldId id="278" r:id="rId5"/>
    <p:sldId id="295" r:id="rId6"/>
    <p:sldId id="262" r:id="rId7"/>
    <p:sldId id="266" r:id="rId8"/>
    <p:sldId id="270" r:id="rId9"/>
    <p:sldId id="273" r:id="rId10"/>
    <p:sldId id="271" r:id="rId11"/>
    <p:sldId id="272" r:id="rId12"/>
    <p:sldId id="292" r:id="rId13"/>
    <p:sldId id="296" r:id="rId14"/>
    <p:sldId id="298" r:id="rId15"/>
    <p:sldId id="279" r:id="rId16"/>
    <p:sldId id="280" r:id="rId17"/>
    <p:sldId id="282" r:id="rId18"/>
    <p:sldId id="281" r:id="rId19"/>
    <p:sldId id="269" r:id="rId20"/>
    <p:sldId id="284" r:id="rId21"/>
    <p:sldId id="285" r:id="rId22"/>
    <p:sldId id="286" r:id="rId23"/>
    <p:sldId id="288" r:id="rId24"/>
    <p:sldId id="290" r:id="rId25"/>
    <p:sldId id="291" r:id="rId26"/>
    <p:sldId id="26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16F3F-15CE-4A61-9960-3B3575D1C794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B9CC8-4D9F-4878-9AEA-2D91F1259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4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আনবেন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8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শিরোনামটি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ব্লাক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হোয়াইট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রাখবেন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30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শিক্ষার্থীদের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কাজে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প্রশ্নোত্তরের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মাধ্যমে কবির জীবনী সমাপ্তি করবেন।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26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প্রয়োজনে একক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কাজের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প্রশ্ন পরিবর্তন করে নিতে পারেন। </a:t>
            </a:r>
            <a:endParaRPr lang="en-US" sz="1200" kern="1200" dirty="0"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22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প্রথমে শব্দ বলবেন এবং শিক্ষার্থীদের কাজে শব্দের অর্থ জানতে চাইবেন। শিক্ষার্থীরা উত্তর দিতে না পারলে শিক্ষক ছবি দেখিয়ে সাহায্য করবেন তারপরেও শব্দার্থ না বলতে পারলে অর্থ দেখাবেন।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77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প্রথমে শব্দ বলবেন এবং শিক্ষার্থীদের কাজে শব্দের অর্থ জানতে চাইবেন। শিক্ষার্থীরা উত্তর দিতে না পারলে শিক্ষক ছবি দেখিয়ে সাহায্য করবেন তারপরেও শব্দার্থ না বলতে পারলে অর্থ দেখাবেন।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42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11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94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 ।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4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14040C-F989-429A-AB23-883205C0CE4A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D67699-7DA8-4409-ABA2-85C01642417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5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40C-F989-429A-AB23-883205C0CE4A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7699-7DA8-4409-ABA2-85C01642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2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40C-F989-429A-AB23-883205C0CE4A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7699-7DA8-4409-ABA2-85C01642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45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06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40C-F989-429A-AB23-883205C0CE4A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7699-7DA8-4409-ABA2-85C01642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0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40C-F989-429A-AB23-883205C0CE4A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7699-7DA8-4409-ABA2-85C01642417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35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40C-F989-429A-AB23-883205C0CE4A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7699-7DA8-4409-ABA2-85C01642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1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40C-F989-429A-AB23-883205C0CE4A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7699-7DA8-4409-ABA2-85C01642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3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40C-F989-429A-AB23-883205C0CE4A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7699-7DA8-4409-ABA2-85C01642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9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40C-F989-429A-AB23-883205C0CE4A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7699-7DA8-4409-ABA2-85C01642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9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40C-F989-429A-AB23-883205C0CE4A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7699-7DA8-4409-ABA2-85C01642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3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40C-F989-429A-AB23-883205C0CE4A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7699-7DA8-4409-ABA2-85C01642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4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214040C-F989-429A-AB23-883205C0CE4A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AD67699-7DA8-4409-ABA2-85C01642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7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5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jpg"/><Relationship Id="rId7" Type="http://schemas.openxmlformats.org/officeDocument/2006/relationships/image" Target="../media/image1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A373AB-14FB-4DCB-81D3-02D62F9F4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1158172"/>
            <a:ext cx="11701670" cy="54546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683BF1-CFDC-43B5-86CF-B747C0C20D99}"/>
              </a:ext>
            </a:extLst>
          </p:cNvPr>
          <p:cNvSpPr/>
          <p:nvPr/>
        </p:nvSpPr>
        <p:spPr>
          <a:xfrm>
            <a:off x="238539" y="245165"/>
            <a:ext cx="11701670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333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333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333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333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333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333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5333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24309-D352-4E8E-A2FF-21A1F3844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4099" y="258416"/>
            <a:ext cx="5819361" cy="6578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CF4A5E-02D4-4660-86D7-C0C19DA64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9" y="245164"/>
            <a:ext cx="5909950" cy="65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8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78 0.0037 L 0.51823 0.0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2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3 -0.01225 L -0.51446 -0.006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67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47672" y="356166"/>
            <a:ext cx="7908612" cy="7292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নতুন শব্দের অর্থ জেনে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9828" y="2253239"/>
            <a:ext cx="2095687" cy="81742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36459" y="1982687"/>
            <a:ext cx="2445533" cy="10879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মিলন বা একত্র হওয়া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7923" y="4839465"/>
            <a:ext cx="2217592" cy="81742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সুবাস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61946" y="4810726"/>
            <a:ext cx="2445533" cy="846162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সুগন্ধ।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39" y="4148919"/>
            <a:ext cx="3684896" cy="2169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39" y="1433016"/>
            <a:ext cx="3684896" cy="214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630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8358" y="356166"/>
            <a:ext cx="7027240" cy="72920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 কিছু শব্দার্থ শিখে নিই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875" y="2249379"/>
            <a:ext cx="2095687" cy="82128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জগৎ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36459" y="1924335"/>
            <a:ext cx="2931875" cy="114632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7923" y="4839465"/>
            <a:ext cx="2217592" cy="817423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কলকন্ঠ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36459" y="4589616"/>
            <a:ext cx="3074878" cy="1317119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 পাখালিদের সন্মিলিত গান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10" y="1264425"/>
            <a:ext cx="2866030" cy="2466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434" y="4153835"/>
            <a:ext cx="2937106" cy="2188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8437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71060" y="5101675"/>
            <a:ext cx="11396869" cy="134666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সুবাস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কলকন্ঠ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E1509170-AA7B-44C9-9A08-E6F0A690C87C}"/>
              </a:ext>
            </a:extLst>
          </p:cNvPr>
          <p:cNvSpPr/>
          <p:nvPr/>
        </p:nvSpPr>
        <p:spPr>
          <a:xfrm>
            <a:off x="3826040" y="409663"/>
            <a:ext cx="4846112" cy="1233368"/>
          </a:xfrm>
          <a:prstGeom prst="wave">
            <a:avLst>
              <a:gd name="adj1" fmla="val 12500"/>
              <a:gd name="adj2" fmla="val -165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FE3391-CDF8-455A-A885-3509C0480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171700"/>
            <a:ext cx="29718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020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0350" y="266611"/>
            <a:ext cx="64008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মেলা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তারার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মেলা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6550" y="3233291"/>
            <a:ext cx="62484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রোজ সকালে রঙের মেলা</a:t>
            </a:r>
          </a:p>
          <a:p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সাত সাগরে ঢেউয়ের মেলা।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76375"/>
            <a:ext cx="2781300" cy="1647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05384"/>
            <a:ext cx="2705100" cy="1685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F43FDC-03A0-4244-8E7A-E17C1F265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122" y="1507153"/>
            <a:ext cx="2781301" cy="1685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C4E8E0-6F6D-4693-803F-67629AFBF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91" y="4482144"/>
            <a:ext cx="3207418" cy="18967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2D0C5C-A7AE-46A5-A0EB-66672ED2A6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04252"/>
            <a:ext cx="3394409" cy="18967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2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21729" y="505795"/>
            <a:ext cx="6973825" cy="16232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মেলা জগৎ জুড়ে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ভাইরা মিলে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বোনরা মিলে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313" y="2715905"/>
            <a:ext cx="3821000" cy="29185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44" y="2588456"/>
            <a:ext cx="3172194" cy="31845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2715906"/>
            <a:ext cx="3794078" cy="29185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1741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53490" y="464021"/>
            <a:ext cx="6973825" cy="180150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রং কুড়িয়ে বেড়ায় তারা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নীল আকশের অপার নীলে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09" y="2725275"/>
            <a:ext cx="4994031" cy="3345514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42" y="2725275"/>
            <a:ext cx="5195250" cy="3345514"/>
          </a:xfrm>
          <a:prstGeom prst="roundRect">
            <a:avLst>
              <a:gd name="adj" fmla="val 16667"/>
            </a:avLst>
          </a:prstGeom>
          <a:ln w="5715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8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1564" y="395785"/>
            <a:ext cx="5977720" cy="206081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ফুলের বুকে সুবাস যতো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বুকে-মুখে নেয় মেখে তাই 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পাখির কলকন্ঠ থেকে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সুর তুলে নেয় তারা সবা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 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66" y="3093170"/>
            <a:ext cx="3596186" cy="3129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186" y="3411223"/>
            <a:ext cx="3425589" cy="3129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9" y="2662127"/>
            <a:ext cx="3968771" cy="3129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61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7795" y="369305"/>
            <a:ext cx="6997368" cy="223741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রাতের পথে পাড়ি যখন,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তারার অবাক দীপ জ্বেলে নেয় । 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রোজ সকালের আকাশপথে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আলোর পাখি দেয় ছেড়ে দেয়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97" y="3070544"/>
            <a:ext cx="3616657" cy="3240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760" y="3648591"/>
            <a:ext cx="3272590" cy="2084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Ngc1990.jpg">
            <a:extLst>
              <a:ext uri="{FF2B5EF4-FFF2-40B4-BE49-F238E27FC236}">
                <a16:creationId xmlns:a16="http://schemas.microsoft.com/office/drawing/2014/main" id="{C0FAF438-71C7-46EF-ABB7-C6812DBE7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50" y="3648592"/>
            <a:ext cx="3276601" cy="20848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906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46250" y="431327"/>
            <a:ext cx="7018104" cy="224363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সাত সাগরের বুক থেকে নেয়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ঢেউ তুলে নেয় ভালোবাসার ।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জগৎ জুড়ে যায় ছড়িয়ে,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যায় ছড়িয়ে আলো আশার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82" y="3034146"/>
            <a:ext cx="4654171" cy="29950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949" y="3034146"/>
            <a:ext cx="4764278" cy="29950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6761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7558" y="266965"/>
            <a:ext cx="6705600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ভালোবাসার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মেলা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i="1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ভাই-এর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বোনের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7558" y="3441032"/>
            <a:ext cx="60960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খুশি</a:t>
            </a:r>
            <a:endParaRPr lang="en-US" sz="32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প্রীতি</a:t>
            </a:r>
            <a:r>
              <a:rPr lang="en-US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463" y="1496583"/>
            <a:ext cx="5495132" cy="17852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463" y="4430018"/>
            <a:ext cx="5495132" cy="21610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download (5).jpg">
            <a:extLst>
              <a:ext uri="{FF2B5EF4-FFF2-40B4-BE49-F238E27FC236}">
                <a16:creationId xmlns:a16="http://schemas.microsoft.com/office/drawing/2014/main" id="{5EAF5FAF-EA3F-416B-A628-3C51217B0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36" y="1496583"/>
            <a:ext cx="5692364" cy="19203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D8953B-9E89-47B5-8195-35BDC31A8A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6" y="4670649"/>
            <a:ext cx="5692364" cy="2106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36204" y="642971"/>
            <a:ext cx="418955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tabLst>
                <a:tab pos="3086100" algn="l"/>
              </a:tabLst>
            </a:pPr>
            <a:r>
              <a:rPr lang="bn-IN" sz="9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solidFill>
                <a:schemeClr val="accent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B54A8-652F-48D7-86E4-0F2D8D02EF20}"/>
              </a:ext>
            </a:extLst>
          </p:cNvPr>
          <p:cNvSpPr txBox="1"/>
          <p:nvPr/>
        </p:nvSpPr>
        <p:spPr>
          <a:xfrm>
            <a:off x="719653" y="3464903"/>
            <a:ext cx="5376347" cy="2616101"/>
          </a:xfrm>
          <a:prstGeom prst="rect">
            <a:avLst/>
          </a:prstGeom>
          <a:noFill/>
          <a:ln>
            <a:solidFill>
              <a:schemeClr val="accent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মারুফা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০১৭১৯১৬৫৪১৬</a:t>
            </a:r>
          </a:p>
          <a:p>
            <a:pPr algn="ctr">
              <a:buNone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ইমেইলঃmarufabegumliza@mail.com</a:t>
            </a:r>
          </a:p>
          <a:p>
            <a:pPr algn="ctr">
              <a:buNone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খগা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বড়বাড়ী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নীলফামারী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559CA34B-DFAA-4817-AE09-CB230E5181DD}"/>
              </a:ext>
            </a:extLst>
          </p:cNvPr>
          <p:cNvSpPr/>
          <p:nvPr/>
        </p:nvSpPr>
        <p:spPr>
          <a:xfrm>
            <a:off x="6157748" y="2067339"/>
            <a:ext cx="546464" cy="35913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6F9B42-A920-42F9-9FAF-F45352C1BADA}"/>
              </a:ext>
            </a:extLst>
          </p:cNvPr>
          <p:cNvSpPr/>
          <p:nvPr/>
        </p:nvSpPr>
        <p:spPr>
          <a:xfrm>
            <a:off x="7917544" y="3429000"/>
            <a:ext cx="35052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১ম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(কবিতা)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  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2F658-B614-4F70-A2F7-C2E6A2B09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29" y="766917"/>
            <a:ext cx="2297043" cy="23395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4BAC3C-327D-417E-BEE6-98DD89675D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034" y="766917"/>
            <a:ext cx="2277710" cy="24302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64DB87-7DF9-4E80-9CD9-82E7F837079A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96F00-F1A7-442B-BD26-0FE19C1DBB06}"/>
              </a:ext>
            </a:extLst>
          </p:cNvPr>
          <p:cNvSpPr txBox="1"/>
          <p:nvPr/>
        </p:nvSpPr>
        <p:spPr>
          <a:xfrm>
            <a:off x="421966" y="406474"/>
            <a:ext cx="11471564" cy="581324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20860" y="415541"/>
            <a:ext cx="7208086" cy="22184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কচি সবুজ ভাই-বোনেদের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আপনি গড়া এই যে মেলা,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মেলাতে নিত্য চলে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আপন মনে একটি খেলা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37" y="2854405"/>
            <a:ext cx="2689270" cy="273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2854405"/>
            <a:ext cx="2484981" cy="273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DA5449-9D62-44ED-86A2-A8D0A9363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1" y="3114744"/>
            <a:ext cx="2689270" cy="22184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7309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07891" y="423084"/>
            <a:ext cx="6894577" cy="207446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সারা বেলাই সেই এক খেলা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গড়বে নতুন একটি বাগান,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অনেক ফুল আর অনেক পাখি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সব পাখিদের আলাদা গান-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9" y="392677"/>
            <a:ext cx="2131151" cy="26392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689" y="423084"/>
            <a:ext cx="2212792" cy="26392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al 2.jpg">
            <a:extLst>
              <a:ext uri="{FF2B5EF4-FFF2-40B4-BE49-F238E27FC236}">
                <a16:creationId xmlns:a16="http://schemas.microsoft.com/office/drawing/2014/main" id="{27F430CE-5B9C-4040-AF7B-0F802E319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61" y="3697077"/>
            <a:ext cx="2169009" cy="27682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al 22.jpg">
            <a:extLst>
              <a:ext uri="{FF2B5EF4-FFF2-40B4-BE49-F238E27FC236}">
                <a16:creationId xmlns:a16="http://schemas.microsoft.com/office/drawing/2014/main" id="{6099C7F4-AE72-462D-B30E-AB9466D1D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328" y="3697077"/>
            <a:ext cx="2023851" cy="27682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 descr="al 20.jpg">
            <a:extLst>
              <a:ext uri="{FF2B5EF4-FFF2-40B4-BE49-F238E27FC236}">
                <a16:creationId xmlns:a16="http://schemas.microsoft.com/office/drawing/2014/main" id="{CA4723FB-713E-44B9-9718-D4DFEAC32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2426" y="3697077"/>
            <a:ext cx="2390991" cy="273783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5ECDAE-F745-4689-87BA-2759006905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2638" y="3697077"/>
            <a:ext cx="1949830" cy="27378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104977-EB4B-4EA2-BE06-C044151F536D}"/>
              </a:ext>
            </a:extLst>
          </p:cNvPr>
          <p:cNvSpPr/>
          <p:nvPr/>
        </p:nvSpPr>
        <p:spPr>
          <a:xfrm>
            <a:off x="9667222" y="3697077"/>
            <a:ext cx="2181726" cy="2737839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9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81664" y="365760"/>
            <a:ext cx="5995835" cy="221118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 মাঝেই একটি সুরে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সবারই সুর যায় মিলিয়ে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দুনিয়া এক মানুষের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স্বপ্ন তারা যায় বিলিয়ে 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3" y="2862955"/>
            <a:ext cx="3396054" cy="3391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629" y="2901206"/>
            <a:ext cx="3071903" cy="3315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6" descr="Copy of index14">
            <a:extLst>
              <a:ext uri="{FF2B5EF4-FFF2-40B4-BE49-F238E27FC236}">
                <a16:creationId xmlns:a16="http://schemas.microsoft.com/office/drawing/2014/main" id="{223B3AA5-6416-4FCF-A574-A35A74AD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4215" y="2862955"/>
            <a:ext cx="3266101" cy="33915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36663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1800051"/>
            <a:ext cx="7580276" cy="6629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‘আহসান হাবীব’ কোন জেলায় জন্ম গ্রহণ করেন?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9677400" y="274320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4014148">
            <a:off x="9964802" y="3570391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44229" y="2514600"/>
            <a:ext cx="2705100" cy="7315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ফরিদপুর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95745" y="2514600"/>
            <a:ext cx="2747682" cy="7315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  </a:t>
            </a:r>
            <a:r>
              <a:rPr lang="bn-BD" sz="3200" dirty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ঢাকা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67000" y="3592830"/>
            <a:ext cx="2705100" cy="6743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বাগেরহাট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2520" y="3604260"/>
            <a:ext cx="2770909" cy="6629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পিরোজপুর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8027" y="134285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5710518" y="2743200"/>
            <a:ext cx="457200" cy="5486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5710518" y="364617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33027" y="4385102"/>
            <a:ext cx="7010400" cy="6023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সবার সুর এক হওয়ার অর্থ কী?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9713876" y="5895941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4014148">
            <a:off x="9873937" y="4993835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99807" y="5038825"/>
            <a:ext cx="2999509" cy="5867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যৌথ পরিবার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44438" y="5895941"/>
            <a:ext cx="2673399" cy="5904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(ঘ)সমান দেশপ্রেম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88194" y="5877025"/>
            <a:ext cx="2999509" cy="5867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সমান মাতৃস্নেহ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624919" y="5036393"/>
            <a:ext cx="2618509" cy="6162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একই উদ্দেশ্য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5738227" y="5080735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5753896" y="5939722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Up Ribbon 23"/>
          <p:cNvSpPr/>
          <p:nvPr/>
        </p:nvSpPr>
        <p:spPr>
          <a:xfrm>
            <a:off x="3718563" y="281512"/>
            <a:ext cx="4124171" cy="918233"/>
          </a:xfrm>
          <a:prstGeom prst="ribbon2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kern="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5939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7230" y="1678674"/>
            <a:ext cx="10044752" cy="21482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কবির মতে সাত সাগরের বুক থেকে ভালোবাসার ঢেউ তুলে নেওয়ার মাঝে লুকিয়ে আছে-</a:t>
            </a:r>
          </a:p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প্রকৃতির বিশালতা </a:t>
            </a:r>
          </a:p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স্নেহশীল প্রকৃতির পরিচয় </a:t>
            </a:r>
          </a:p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সাগরের ঢেউয়ের বিশালতা </a:t>
            </a:r>
          </a:p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4" name="Multiply 3"/>
          <p:cNvSpPr/>
          <p:nvPr/>
        </p:nvSpPr>
        <p:spPr>
          <a:xfrm>
            <a:off x="9164021" y="4340409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43200" y="4267200"/>
            <a:ext cx="22098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05600" y="4267200"/>
            <a:ext cx="236347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5212082"/>
            <a:ext cx="2133600" cy="6904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05600" y="5369109"/>
            <a:ext cx="236347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,ii 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iii. </a:t>
            </a:r>
          </a:p>
        </p:txBody>
      </p:sp>
      <p:sp>
        <p:nvSpPr>
          <p:cNvPr id="10" name="Oval 9"/>
          <p:cNvSpPr/>
          <p:nvPr/>
        </p:nvSpPr>
        <p:spPr>
          <a:xfrm>
            <a:off x="4433248" y="424365"/>
            <a:ext cx="3886200" cy="76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bn-BD" sz="3200" dirty="0">
                <a:ln w="19050"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ln w="19050">
                <a:solidFill>
                  <a:schemeClr val="tx1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9177669" y="5369109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5253318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4014148">
            <a:off x="5193827" y="4269971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0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7568" y="4767060"/>
            <a:ext cx="7859952" cy="1754296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r>
              <a:rPr lang="bn-BD" sz="5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 দেখা যে কোন একটি মেলা</a:t>
            </a:r>
          </a:p>
          <a:p>
            <a:r>
              <a:rPr lang="bn-BD" sz="5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সম্পর্কে দশটি বাক্য লিখে আনবে। </a:t>
            </a:r>
            <a:endParaRPr lang="en-US" sz="5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35256" y="336644"/>
            <a:ext cx="5321488" cy="1118681"/>
          </a:xfrm>
          <a:prstGeom prst="roundRect">
            <a:avLst>
              <a:gd name="adj" fmla="val 1971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bn-BD" sz="6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B2320-9105-4175-9DDF-A6AB6DE4E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2" y="1315453"/>
            <a:ext cx="10491537" cy="34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2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7292" y="0"/>
            <a:ext cx="12164708" cy="6858000"/>
          </a:xfrm>
          <a:prstGeom prst="frame">
            <a:avLst>
              <a:gd name="adj1" fmla="val 1774"/>
            </a:avLst>
          </a:prstGeom>
          <a:solidFill>
            <a:srgbClr val="00B05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5796" y="266131"/>
            <a:ext cx="7267699" cy="132799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0" tIns="45705" rIns="91410" bIns="45705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1313" y="1741201"/>
            <a:ext cx="7522464" cy="4481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7886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16369" y="5578252"/>
            <a:ext cx="8780585" cy="646986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ভিডি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টির সাথে তোমাদের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মিল রয়েছে?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011_1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4048" t="5353" r="5833" b="7161"/>
          <a:stretch/>
        </p:blipFill>
        <p:spPr>
          <a:xfrm>
            <a:off x="2598036" y="1363006"/>
            <a:ext cx="7315201" cy="3957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2857" y="450760"/>
            <a:ext cx="6405557" cy="78319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 এখন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ভিডি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দেখি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847" y="630369"/>
            <a:ext cx="38862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3" y="3183311"/>
            <a:ext cx="37338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709077-EE6A-4C45-9B32-2AA35893E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27" y="1918425"/>
            <a:ext cx="4186990" cy="23862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2.jpg">
            <a:extLst>
              <a:ext uri="{FF2B5EF4-FFF2-40B4-BE49-F238E27FC236}">
                <a16:creationId xmlns:a16="http://schemas.microsoft.com/office/drawing/2014/main" id="{10BBEA9D-64AB-4E91-9DCB-DD339D809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8828" y="2885573"/>
            <a:ext cx="38862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164CB8-430C-4D09-BCD2-CA35CBF2B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3" y="878041"/>
            <a:ext cx="3886201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E6BE00E7-9ECD-404A-B379-1A9AD19BAFB3}"/>
              </a:ext>
            </a:extLst>
          </p:cNvPr>
          <p:cNvSpPr/>
          <p:nvPr/>
        </p:nvSpPr>
        <p:spPr>
          <a:xfrm>
            <a:off x="2876255" y="369906"/>
            <a:ext cx="5534746" cy="458267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7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ভালো ভাবে লক্ষ্য করি।</a:t>
            </a:r>
            <a:endParaRPr lang="en-US" sz="37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Title 1">
            <a:extLst>
              <a:ext uri="{FF2B5EF4-FFF2-40B4-BE49-F238E27FC236}">
                <a16:creationId xmlns:a16="http://schemas.microsoft.com/office/drawing/2014/main" id="{DA08937E-F196-419D-A83C-B8F88F8D2316}"/>
              </a:ext>
            </a:extLst>
          </p:cNvPr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2053" y="4823401"/>
            <a:ext cx="4727894" cy="84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17305D-E27D-401C-B817-DDB48B8210D1}"/>
              </a:ext>
            </a:extLst>
          </p:cNvPr>
          <p:cNvSpPr txBox="1"/>
          <p:nvPr/>
        </p:nvSpPr>
        <p:spPr>
          <a:xfrm>
            <a:off x="4613671" y="5469311"/>
            <a:ext cx="285218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88511" y="1521498"/>
            <a:ext cx="6200202" cy="168895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spcCol="0" rtlCol="0" anchor="ctr"/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 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2366" y="289898"/>
            <a:ext cx="6387548" cy="12423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EA9B65-A529-417B-BAA1-16BF50785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05" y="3428999"/>
            <a:ext cx="4092490" cy="2942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30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113183" y="826847"/>
            <a:ext cx="10219835" cy="570647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IN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কবি পরিচিতি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কবিতাটি শুদ্ধ উচ্চারণে আবৃত্তি করতে 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৪</a:t>
            </a:r>
            <a:r>
              <a:rPr lang="bn-BD" sz="3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প্রকৃতি জগতের বিচিত্র রূপ সম্পর্কে ব্যাখ্যা করতে পারবে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Oval 5"/>
          <p:cNvSpPr/>
          <p:nvPr/>
        </p:nvSpPr>
        <p:spPr>
          <a:xfrm>
            <a:off x="4094921" y="354843"/>
            <a:ext cx="4028661" cy="944008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>
                  <a:solidFill>
                    <a:prstClr val="black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0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rot="16270049">
            <a:off x="6121386" y="2453305"/>
            <a:ext cx="345830" cy="534247"/>
          </a:xfrm>
          <a:custGeom>
            <a:avLst/>
            <a:gdLst>
              <a:gd name="connsiteX0" fmla="*/ 0 w 242836"/>
              <a:gd name="connsiteY0" fmla="*/ 106849 h 534247"/>
              <a:gd name="connsiteX1" fmla="*/ 121418 w 242836"/>
              <a:gd name="connsiteY1" fmla="*/ 106849 h 534247"/>
              <a:gd name="connsiteX2" fmla="*/ 121418 w 242836"/>
              <a:gd name="connsiteY2" fmla="*/ 0 h 534247"/>
              <a:gd name="connsiteX3" fmla="*/ 242836 w 242836"/>
              <a:gd name="connsiteY3" fmla="*/ 267124 h 534247"/>
              <a:gd name="connsiteX4" fmla="*/ 121418 w 242836"/>
              <a:gd name="connsiteY4" fmla="*/ 534247 h 534247"/>
              <a:gd name="connsiteX5" fmla="*/ 121418 w 242836"/>
              <a:gd name="connsiteY5" fmla="*/ 427398 h 534247"/>
              <a:gd name="connsiteX6" fmla="*/ 0 w 242836"/>
              <a:gd name="connsiteY6" fmla="*/ 427398 h 534247"/>
              <a:gd name="connsiteX7" fmla="*/ 0 w 242836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36" h="534247">
                <a:moveTo>
                  <a:pt x="0" y="106849"/>
                </a:moveTo>
                <a:lnTo>
                  <a:pt x="121418" y="106849"/>
                </a:lnTo>
                <a:lnTo>
                  <a:pt x="121418" y="0"/>
                </a:lnTo>
                <a:lnTo>
                  <a:pt x="242836" y="267124"/>
                </a:lnTo>
                <a:lnTo>
                  <a:pt x="121418" y="534247"/>
                </a:lnTo>
                <a:lnTo>
                  <a:pt x="121418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8" rIns="72851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8" name="Freeform 7"/>
          <p:cNvSpPr/>
          <p:nvPr/>
        </p:nvSpPr>
        <p:spPr>
          <a:xfrm>
            <a:off x="5208964" y="347457"/>
            <a:ext cx="2286000" cy="2203704"/>
          </a:xfrm>
          <a:custGeom>
            <a:avLst/>
            <a:gdLst>
              <a:gd name="connsiteX0" fmla="*/ 0 w 2128895"/>
              <a:gd name="connsiteY0" fmla="*/ 1051563 h 2103126"/>
              <a:gd name="connsiteX1" fmla="*/ 1064448 w 2128895"/>
              <a:gd name="connsiteY1" fmla="*/ 0 h 2103126"/>
              <a:gd name="connsiteX2" fmla="*/ 2128896 w 2128895"/>
              <a:gd name="connsiteY2" fmla="*/ 1051563 h 2103126"/>
              <a:gd name="connsiteX3" fmla="*/ 1064448 w 2128895"/>
              <a:gd name="connsiteY3" fmla="*/ 2103126 h 2103126"/>
              <a:gd name="connsiteX4" fmla="*/ 0 w 2128895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95" h="2103126">
                <a:moveTo>
                  <a:pt x="0" y="1051563"/>
                </a:moveTo>
                <a:cubicBezTo>
                  <a:pt x="0" y="470801"/>
                  <a:pt x="476570" y="0"/>
                  <a:pt x="1064448" y="0"/>
                </a:cubicBezTo>
                <a:cubicBezTo>
                  <a:pt x="1652326" y="0"/>
                  <a:pt x="2128896" y="470801"/>
                  <a:pt x="2128896" y="1051563"/>
                </a:cubicBezTo>
                <a:cubicBezTo>
                  <a:pt x="2128896" y="1632325"/>
                  <a:pt x="1652326" y="2103126"/>
                  <a:pt x="1064448" y="2103126"/>
                </a:cubicBezTo>
                <a:cubicBezTo>
                  <a:pt x="476570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2409" tIns="348636" rIns="352409" bIns="348636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40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১৯১৭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পিরোজপুর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endPara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rot="20615882">
            <a:off x="7066519" y="3079222"/>
            <a:ext cx="316830" cy="534247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0" name="Freeform 9"/>
          <p:cNvSpPr/>
          <p:nvPr/>
        </p:nvSpPr>
        <p:spPr>
          <a:xfrm>
            <a:off x="7237186" y="1695528"/>
            <a:ext cx="2286000" cy="2203704"/>
          </a:xfrm>
          <a:custGeom>
            <a:avLst/>
            <a:gdLst>
              <a:gd name="connsiteX0" fmla="*/ 0 w 2153141"/>
              <a:gd name="connsiteY0" fmla="*/ 1051563 h 2103126"/>
              <a:gd name="connsiteX1" fmla="*/ 1076571 w 2153141"/>
              <a:gd name="connsiteY1" fmla="*/ 0 h 2103126"/>
              <a:gd name="connsiteX2" fmla="*/ 2153142 w 2153141"/>
              <a:gd name="connsiteY2" fmla="*/ 1051563 h 2103126"/>
              <a:gd name="connsiteX3" fmla="*/ 1076571 w 2153141"/>
              <a:gd name="connsiteY3" fmla="*/ 2103126 h 2103126"/>
              <a:gd name="connsiteX4" fmla="*/ 0 w 2153141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41" h="2103126">
                <a:moveTo>
                  <a:pt x="0" y="1051563"/>
                </a:moveTo>
                <a:cubicBezTo>
                  <a:pt x="0" y="470801"/>
                  <a:pt x="481997" y="0"/>
                  <a:pt x="1076571" y="0"/>
                </a:cubicBezTo>
                <a:cubicBezTo>
                  <a:pt x="1671145" y="0"/>
                  <a:pt x="2153142" y="470801"/>
                  <a:pt x="2153142" y="1051563"/>
                </a:cubicBezTo>
                <a:cubicBezTo>
                  <a:pt x="2153142" y="1632325"/>
                  <a:pt x="1671145" y="2103126"/>
                  <a:pt x="1076571" y="2103126"/>
                </a:cubicBezTo>
                <a:cubicBezTo>
                  <a:pt x="481997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5960" tIns="348636" rIns="355960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6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সাহিত্যঃ</a:t>
            </a:r>
            <a:r>
              <a:rPr lang="bn-BD" sz="36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কাব্যগ্রন্থ,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 rot="2825820">
            <a:off x="6905435" y="4052903"/>
            <a:ext cx="394355" cy="534247"/>
          </a:xfrm>
          <a:custGeom>
            <a:avLst/>
            <a:gdLst>
              <a:gd name="connsiteX0" fmla="*/ 0 w 432980"/>
              <a:gd name="connsiteY0" fmla="*/ 106849 h 534247"/>
              <a:gd name="connsiteX1" fmla="*/ 216490 w 432980"/>
              <a:gd name="connsiteY1" fmla="*/ 106849 h 534247"/>
              <a:gd name="connsiteX2" fmla="*/ 216490 w 432980"/>
              <a:gd name="connsiteY2" fmla="*/ 0 h 534247"/>
              <a:gd name="connsiteX3" fmla="*/ 432980 w 432980"/>
              <a:gd name="connsiteY3" fmla="*/ 267124 h 534247"/>
              <a:gd name="connsiteX4" fmla="*/ 216490 w 432980"/>
              <a:gd name="connsiteY4" fmla="*/ 534247 h 534247"/>
              <a:gd name="connsiteX5" fmla="*/ 216490 w 432980"/>
              <a:gd name="connsiteY5" fmla="*/ 427398 h 534247"/>
              <a:gd name="connsiteX6" fmla="*/ 0 w 432980"/>
              <a:gd name="connsiteY6" fmla="*/ 427398 h 534247"/>
              <a:gd name="connsiteX7" fmla="*/ 0 w 432980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80" h="534247">
                <a:moveTo>
                  <a:pt x="0" y="106849"/>
                </a:moveTo>
                <a:lnTo>
                  <a:pt x="216490" y="106849"/>
                </a:lnTo>
                <a:lnTo>
                  <a:pt x="216490" y="0"/>
                </a:lnTo>
                <a:lnTo>
                  <a:pt x="432980" y="267124"/>
                </a:lnTo>
                <a:lnTo>
                  <a:pt x="216490" y="534247"/>
                </a:lnTo>
                <a:lnTo>
                  <a:pt x="216490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848" rIns="129893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2" name="Freeform 11"/>
          <p:cNvSpPr/>
          <p:nvPr/>
        </p:nvSpPr>
        <p:spPr>
          <a:xfrm>
            <a:off x="6811808" y="4230805"/>
            <a:ext cx="2286000" cy="2203704"/>
          </a:xfrm>
          <a:custGeom>
            <a:avLst/>
            <a:gdLst>
              <a:gd name="connsiteX0" fmla="*/ 0 w 2050377"/>
              <a:gd name="connsiteY0" fmla="*/ 1051563 h 2103126"/>
              <a:gd name="connsiteX1" fmla="*/ 1025189 w 2050377"/>
              <a:gd name="connsiteY1" fmla="*/ 0 h 2103126"/>
              <a:gd name="connsiteX2" fmla="*/ 2050378 w 2050377"/>
              <a:gd name="connsiteY2" fmla="*/ 1051563 h 2103126"/>
              <a:gd name="connsiteX3" fmla="*/ 1025189 w 2050377"/>
              <a:gd name="connsiteY3" fmla="*/ 2103126 h 2103126"/>
              <a:gd name="connsiteX4" fmla="*/ 0 w 2050377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377" h="2103126">
                <a:moveTo>
                  <a:pt x="0" y="1051563"/>
                </a:moveTo>
                <a:cubicBezTo>
                  <a:pt x="0" y="470801"/>
                  <a:pt x="458993" y="0"/>
                  <a:pt x="1025189" y="0"/>
                </a:cubicBezTo>
                <a:cubicBezTo>
                  <a:pt x="1591385" y="0"/>
                  <a:pt x="2050378" y="470801"/>
                  <a:pt x="2050378" y="1051563"/>
                </a:cubicBezTo>
                <a:cubicBezTo>
                  <a:pt x="2050378" y="1632325"/>
                  <a:pt x="1591385" y="2103126"/>
                  <a:pt x="1025189" y="2103126"/>
                </a:cubicBezTo>
                <a:cubicBezTo>
                  <a:pt x="458993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0911" tIns="348636" rIns="340911" bIns="34863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পেশাঃ 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সাংবাদিকতা</a:t>
            </a:r>
            <a:endParaRPr lang="bn-BD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 rot="18852977">
            <a:off x="5306139" y="4053159"/>
            <a:ext cx="311399" cy="534248"/>
          </a:xfrm>
          <a:custGeom>
            <a:avLst/>
            <a:gdLst>
              <a:gd name="connsiteX0" fmla="*/ 0 w 376971"/>
              <a:gd name="connsiteY0" fmla="*/ 106849 h 534247"/>
              <a:gd name="connsiteX1" fmla="*/ 188486 w 376971"/>
              <a:gd name="connsiteY1" fmla="*/ 106849 h 534247"/>
              <a:gd name="connsiteX2" fmla="*/ 188486 w 376971"/>
              <a:gd name="connsiteY2" fmla="*/ 0 h 534247"/>
              <a:gd name="connsiteX3" fmla="*/ 376971 w 376971"/>
              <a:gd name="connsiteY3" fmla="*/ 267124 h 534247"/>
              <a:gd name="connsiteX4" fmla="*/ 188486 w 376971"/>
              <a:gd name="connsiteY4" fmla="*/ 534247 h 534247"/>
              <a:gd name="connsiteX5" fmla="*/ 188486 w 376971"/>
              <a:gd name="connsiteY5" fmla="*/ 427398 h 534247"/>
              <a:gd name="connsiteX6" fmla="*/ 0 w 376971"/>
              <a:gd name="connsiteY6" fmla="*/ 427398 h 534247"/>
              <a:gd name="connsiteX7" fmla="*/ 0 w 376971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971" h="534247">
                <a:moveTo>
                  <a:pt x="376971" y="427398"/>
                </a:moveTo>
                <a:lnTo>
                  <a:pt x="188485" y="427398"/>
                </a:lnTo>
                <a:lnTo>
                  <a:pt x="188485" y="534247"/>
                </a:lnTo>
                <a:lnTo>
                  <a:pt x="0" y="267123"/>
                </a:lnTo>
                <a:lnTo>
                  <a:pt x="188485" y="0"/>
                </a:lnTo>
                <a:lnTo>
                  <a:pt x="188485" y="106849"/>
                </a:lnTo>
                <a:lnTo>
                  <a:pt x="376971" y="106849"/>
                </a:lnTo>
                <a:lnTo>
                  <a:pt x="376971" y="427398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091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4" name="Freeform 13"/>
          <p:cNvSpPr/>
          <p:nvPr/>
        </p:nvSpPr>
        <p:spPr>
          <a:xfrm>
            <a:off x="3332131" y="4230805"/>
            <a:ext cx="2286000" cy="2203704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799" tIns="348636" rIns="334799" bIns="348636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রচনাঃ</a:t>
            </a:r>
          </a:p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রাত্রিশেষ,</a:t>
            </a:r>
          </a:p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অরণ্যে নীলিমা</a:t>
            </a:r>
          </a:p>
        </p:txBody>
      </p:sp>
      <p:sp>
        <p:nvSpPr>
          <p:cNvPr id="15" name="Freeform 14"/>
          <p:cNvSpPr/>
          <p:nvPr/>
        </p:nvSpPr>
        <p:spPr>
          <a:xfrm rot="1080000">
            <a:off x="5160194" y="3080314"/>
            <a:ext cx="373967" cy="534248"/>
          </a:xfrm>
          <a:custGeom>
            <a:avLst/>
            <a:gdLst>
              <a:gd name="connsiteX0" fmla="*/ 0 w 294272"/>
              <a:gd name="connsiteY0" fmla="*/ 106849 h 534247"/>
              <a:gd name="connsiteX1" fmla="*/ 147136 w 294272"/>
              <a:gd name="connsiteY1" fmla="*/ 106849 h 534247"/>
              <a:gd name="connsiteX2" fmla="*/ 147136 w 294272"/>
              <a:gd name="connsiteY2" fmla="*/ 0 h 534247"/>
              <a:gd name="connsiteX3" fmla="*/ 294272 w 294272"/>
              <a:gd name="connsiteY3" fmla="*/ 267124 h 534247"/>
              <a:gd name="connsiteX4" fmla="*/ 147136 w 294272"/>
              <a:gd name="connsiteY4" fmla="*/ 534247 h 534247"/>
              <a:gd name="connsiteX5" fmla="*/ 147136 w 294272"/>
              <a:gd name="connsiteY5" fmla="*/ 427398 h 534247"/>
              <a:gd name="connsiteX6" fmla="*/ 0 w 294272"/>
              <a:gd name="connsiteY6" fmla="*/ 427398 h 534247"/>
              <a:gd name="connsiteX7" fmla="*/ 0 w 294272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72" h="534247">
                <a:moveTo>
                  <a:pt x="294272" y="427398"/>
                </a:moveTo>
                <a:lnTo>
                  <a:pt x="147136" y="427398"/>
                </a:lnTo>
                <a:lnTo>
                  <a:pt x="147136" y="534247"/>
                </a:lnTo>
                <a:lnTo>
                  <a:pt x="0" y="267123"/>
                </a:lnTo>
                <a:lnTo>
                  <a:pt x="147136" y="0"/>
                </a:lnTo>
                <a:lnTo>
                  <a:pt x="147136" y="106849"/>
                </a:lnTo>
                <a:lnTo>
                  <a:pt x="294272" y="106849"/>
                </a:lnTo>
                <a:lnTo>
                  <a:pt x="294272" y="427398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82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6" name="Freeform 15"/>
          <p:cNvSpPr/>
          <p:nvPr/>
        </p:nvSpPr>
        <p:spPr>
          <a:xfrm>
            <a:off x="2770496" y="1908130"/>
            <a:ext cx="2286000" cy="2203704"/>
          </a:xfrm>
          <a:custGeom>
            <a:avLst/>
            <a:gdLst>
              <a:gd name="connsiteX0" fmla="*/ 0 w 2008894"/>
              <a:gd name="connsiteY0" fmla="*/ 1051563 h 2103126"/>
              <a:gd name="connsiteX1" fmla="*/ 1004447 w 2008894"/>
              <a:gd name="connsiteY1" fmla="*/ 0 h 2103126"/>
              <a:gd name="connsiteX2" fmla="*/ 2008894 w 2008894"/>
              <a:gd name="connsiteY2" fmla="*/ 1051563 h 2103126"/>
              <a:gd name="connsiteX3" fmla="*/ 1004447 w 2008894"/>
              <a:gd name="connsiteY3" fmla="*/ 2103126 h 2103126"/>
              <a:gd name="connsiteX4" fmla="*/ 0 w 2008894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894" h="2103126">
                <a:moveTo>
                  <a:pt x="0" y="1051563"/>
                </a:moveTo>
                <a:cubicBezTo>
                  <a:pt x="0" y="470801"/>
                  <a:pt x="449706" y="0"/>
                  <a:pt x="1004447" y="0"/>
                </a:cubicBezTo>
                <a:cubicBezTo>
                  <a:pt x="1559188" y="0"/>
                  <a:pt x="2008894" y="470801"/>
                  <a:pt x="2008894" y="1051563"/>
                </a:cubicBezTo>
                <a:cubicBezTo>
                  <a:pt x="2008894" y="1632325"/>
                  <a:pt x="1559188" y="2103126"/>
                  <a:pt x="1004447" y="2103126"/>
                </a:cubicBezTo>
                <a:cubicBezTo>
                  <a:pt x="449706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836" tIns="348636" rIns="334836" bIns="348636" numCol="1" spcCol="1270" anchor="ctr" anchorCtr="0">
            <a:noAutofit/>
          </a:bodyPr>
          <a:lstStyle/>
          <a:p>
            <a:pPr lvl="0" algn="just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endParaRPr lang="bn-BD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১৯৮৫ সালে ঢাকায়</a:t>
            </a:r>
            <a:endPara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3650" y="4531057"/>
            <a:ext cx="157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943" y="325642"/>
            <a:ext cx="3159553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60" y="2798973"/>
            <a:ext cx="1720594" cy="17205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1710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57415"/>
            <a:ext cx="5486399" cy="1327990"/>
          </a:xfrm>
          <a:prstGeom prst="roundRect">
            <a:avLst/>
          </a:prstGeom>
          <a:noFill/>
          <a:ln w="381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bn-BD" sz="7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Home\Download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108" y="1954192"/>
            <a:ext cx="3380510" cy="2525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4705" y="4555909"/>
            <a:ext cx="835449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আহসান হাবীব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জেলায়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জন্মগ্রহণ করেন?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7DD453-3BFF-4C58-A929-A2A0FD976505}"/>
              </a:ext>
            </a:extLst>
          </p:cNvPr>
          <p:cNvSpPr txBox="1"/>
          <p:nvPr/>
        </p:nvSpPr>
        <p:spPr>
          <a:xfrm>
            <a:off x="484705" y="5422231"/>
            <a:ext cx="638694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তিনি কত খ্রিষ্টাব্দে মৃত্যু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বরণ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করেন?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035216-C91A-40F1-AE40-45F4665237EA}"/>
              </a:ext>
            </a:extLst>
          </p:cNvPr>
          <p:cNvSpPr txBox="1"/>
          <p:nvPr/>
        </p:nvSpPr>
        <p:spPr>
          <a:xfrm>
            <a:off x="9304419" y="4564892"/>
            <a:ext cx="216568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পিরোজপুর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D6EF3D-E257-44FA-B741-94EEB80C0DDF}"/>
              </a:ext>
            </a:extLst>
          </p:cNvPr>
          <p:cNvSpPr txBox="1"/>
          <p:nvPr/>
        </p:nvSpPr>
        <p:spPr>
          <a:xfrm>
            <a:off x="9188684" y="5360675"/>
            <a:ext cx="251861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১৯৮৫ সালে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093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27583" y="510626"/>
            <a:ext cx="5090613" cy="955343"/>
          </a:xfrm>
          <a:prstGeom prst="ellips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</a:t>
            </a:r>
            <a:r>
              <a:rPr lang="bn-IN" sz="6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 </a:t>
            </a:r>
            <a:endParaRPr lang="en-US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69337" y="626612"/>
            <a:ext cx="4995080" cy="938391"/>
          </a:xfrm>
          <a:prstGeom prst="ellips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  </a:t>
            </a:r>
            <a:endParaRPr lang="en-US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28495" y="777922"/>
            <a:ext cx="181968" cy="5412328"/>
            <a:chOff x="6109646" y="1733827"/>
            <a:chExt cx="162749" cy="4921027"/>
          </a:xfrm>
          <a:solidFill>
            <a:srgbClr val="002060"/>
          </a:solidFill>
        </p:grpSpPr>
        <p:grpSp>
          <p:nvGrpSpPr>
            <p:cNvPr id="9" name="Group 8"/>
            <p:cNvGrpSpPr/>
            <p:nvPr/>
          </p:nvGrpSpPr>
          <p:grpSpPr>
            <a:xfrm>
              <a:off x="6109646" y="1733827"/>
              <a:ext cx="152249" cy="4851367"/>
              <a:chOff x="5780586" y="1458737"/>
              <a:chExt cx="195003" cy="5285842"/>
            </a:xfrm>
            <a:grpFill/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874911" y="1458737"/>
                <a:ext cx="0" cy="528584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780586" y="2277009"/>
                <a:ext cx="0" cy="373194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975589" y="2250309"/>
                <a:ext cx="0" cy="373194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/>
            <p:cNvSpPr/>
            <p:nvPr/>
          </p:nvSpPr>
          <p:spPr>
            <a:xfrm>
              <a:off x="6120146" y="1733827"/>
              <a:ext cx="152249" cy="125895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117673" y="6528959"/>
              <a:ext cx="152249" cy="125895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01807D-AA54-42F9-969B-1C507E85D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22" y="1733117"/>
            <a:ext cx="4054834" cy="4029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850383-F76F-4BEB-ADFA-E10A63A74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902" y="1733117"/>
            <a:ext cx="4256376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472</TotalTime>
  <Words>722</Words>
  <Application>Microsoft Office PowerPoint</Application>
  <PresentationFormat>Widescreen</PresentationFormat>
  <Paragraphs>136</Paragraphs>
  <Slides>26</Slides>
  <Notes>9</Notes>
  <HiddenSlides>4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Calibri</vt:lpstr>
      <vt:lpstr>Corbel</vt:lpstr>
      <vt:lpstr>NikoshBAN</vt:lpstr>
      <vt:lpstr>SutonnyMJ</vt:lpstr>
      <vt:lpstr>SutonnyOMJ</vt:lpstr>
      <vt:lpstr>Times New Roman</vt:lpstr>
      <vt:lpstr>Tw Cen MT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src</cp:lastModifiedBy>
  <cp:revision>67</cp:revision>
  <dcterms:created xsi:type="dcterms:W3CDTF">2020-09-02T15:51:09Z</dcterms:created>
  <dcterms:modified xsi:type="dcterms:W3CDTF">2020-10-04T12:27:05Z</dcterms:modified>
</cp:coreProperties>
</file>