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7" r:id="rId4"/>
    <p:sldId id="258" r:id="rId5"/>
    <p:sldId id="270" r:id="rId6"/>
    <p:sldId id="259" r:id="rId7"/>
    <p:sldId id="257" r:id="rId8"/>
    <p:sldId id="260" r:id="rId9"/>
    <p:sldId id="261" r:id="rId10"/>
    <p:sldId id="266" r:id="rId11"/>
    <p:sldId id="263" r:id="rId12"/>
    <p:sldId id="262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748E3-785B-40CB-B55C-63949C1770D2}" type="doc">
      <dgm:prSet loTypeId="urn:microsoft.com/office/officeart/2008/layout/RadialCluster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4827D8-AC81-47B6-AE73-C643CE323758}">
      <dgm:prSet phldrT="[Text]"/>
      <dgm:spPr/>
      <dgm:t>
        <a:bodyPr/>
        <a:lstStyle/>
        <a:p>
          <a:r>
            <a:rPr lang="ar-SA" dirty="0" smtClean="0"/>
            <a:t>الفعل</a:t>
          </a:r>
          <a:endParaRPr lang="en-US" dirty="0"/>
        </a:p>
      </dgm:t>
    </dgm:pt>
    <dgm:pt modelId="{AA6CB2F5-FCC5-40B8-ADF0-4FD16CDC424E}" type="parTrans" cxnId="{6055478D-F082-4161-AAD2-A8191B968802}">
      <dgm:prSet/>
      <dgm:spPr/>
      <dgm:t>
        <a:bodyPr/>
        <a:lstStyle/>
        <a:p>
          <a:endParaRPr lang="en-US"/>
        </a:p>
      </dgm:t>
    </dgm:pt>
    <dgm:pt modelId="{2F505745-D798-49D1-8F8B-E4B714D4C06B}" type="sibTrans" cxnId="{6055478D-F082-4161-AAD2-A8191B968802}">
      <dgm:prSet/>
      <dgm:spPr/>
      <dgm:t>
        <a:bodyPr/>
        <a:lstStyle/>
        <a:p>
          <a:endParaRPr lang="en-US"/>
        </a:p>
      </dgm:t>
    </dgm:pt>
    <dgm:pt modelId="{12D466DB-BD58-43DE-A0D4-808868D82413}">
      <dgm:prSet phldrT="[Text]"/>
      <dgm:spPr/>
      <dgm:t>
        <a:bodyPr/>
        <a:lstStyle/>
        <a:p>
          <a:r>
            <a:rPr lang="ar-SA" dirty="0" smtClean="0"/>
            <a:t>الماضي</a:t>
          </a:r>
          <a:endParaRPr lang="en-US" dirty="0"/>
        </a:p>
      </dgm:t>
    </dgm:pt>
    <dgm:pt modelId="{ACFADBDA-0B1D-4D09-BE3C-43C0213EC32B}" type="parTrans" cxnId="{3591EA9D-5A8B-4789-8BF0-681704865647}">
      <dgm:prSet/>
      <dgm:spPr/>
      <dgm:t>
        <a:bodyPr/>
        <a:lstStyle/>
        <a:p>
          <a:endParaRPr lang="en-US"/>
        </a:p>
      </dgm:t>
    </dgm:pt>
    <dgm:pt modelId="{58325927-DAB6-4B1D-A570-C904E6AC8ED1}" type="sibTrans" cxnId="{3591EA9D-5A8B-4789-8BF0-681704865647}">
      <dgm:prSet/>
      <dgm:spPr/>
      <dgm:t>
        <a:bodyPr/>
        <a:lstStyle/>
        <a:p>
          <a:endParaRPr lang="en-US"/>
        </a:p>
      </dgm:t>
    </dgm:pt>
    <dgm:pt modelId="{880E49C2-5025-4F5E-A8D8-25739FB4AA30}">
      <dgm:prSet phldrT="[Text]"/>
      <dgm:spPr/>
      <dgm:t>
        <a:bodyPr/>
        <a:lstStyle/>
        <a:p>
          <a:r>
            <a:rPr lang="ar-SA" dirty="0" smtClean="0"/>
            <a:t>المضارع</a:t>
          </a:r>
          <a:endParaRPr lang="en-US" dirty="0"/>
        </a:p>
      </dgm:t>
    </dgm:pt>
    <dgm:pt modelId="{BA3651AA-89F7-4395-8C6A-54369A6138FD}" type="parTrans" cxnId="{50D63B39-F74E-42E7-A713-2C90C21A99E4}">
      <dgm:prSet/>
      <dgm:spPr/>
      <dgm:t>
        <a:bodyPr/>
        <a:lstStyle/>
        <a:p>
          <a:endParaRPr lang="en-US"/>
        </a:p>
      </dgm:t>
    </dgm:pt>
    <dgm:pt modelId="{E88CC500-D18C-4CCD-8FD0-945F7E395FFC}" type="sibTrans" cxnId="{50D63B39-F74E-42E7-A713-2C90C21A99E4}">
      <dgm:prSet/>
      <dgm:spPr/>
      <dgm:t>
        <a:bodyPr/>
        <a:lstStyle/>
        <a:p>
          <a:endParaRPr lang="en-US"/>
        </a:p>
      </dgm:t>
    </dgm:pt>
    <dgm:pt modelId="{E7AB9B03-37A9-40FC-9969-E4685B377EE3}">
      <dgm:prSet phldrT="[Text]"/>
      <dgm:spPr/>
      <dgm:t>
        <a:bodyPr/>
        <a:lstStyle/>
        <a:p>
          <a:r>
            <a:rPr lang="ar-SA" dirty="0" smtClean="0"/>
            <a:t>الامر</a:t>
          </a:r>
          <a:endParaRPr lang="en-US" dirty="0"/>
        </a:p>
      </dgm:t>
    </dgm:pt>
    <dgm:pt modelId="{F29F1CE9-80F1-4AB9-B5AF-5D0D894FEA17}" type="parTrans" cxnId="{10E3B342-4C18-42D4-B030-61BF97234D07}">
      <dgm:prSet/>
      <dgm:spPr/>
      <dgm:t>
        <a:bodyPr/>
        <a:lstStyle/>
        <a:p>
          <a:endParaRPr lang="en-US"/>
        </a:p>
      </dgm:t>
    </dgm:pt>
    <dgm:pt modelId="{4974DB4D-1320-4D37-9744-4E207E877DDB}" type="sibTrans" cxnId="{10E3B342-4C18-42D4-B030-61BF97234D07}">
      <dgm:prSet/>
      <dgm:spPr/>
      <dgm:t>
        <a:bodyPr/>
        <a:lstStyle/>
        <a:p>
          <a:endParaRPr lang="en-US"/>
        </a:p>
      </dgm:t>
    </dgm:pt>
    <dgm:pt modelId="{672CDA4F-5C8B-46DE-BC4B-5B00B9D98809}" type="pres">
      <dgm:prSet presAssocID="{E14748E3-785B-40CB-B55C-63949C1770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906B9C-1835-45B9-A2D0-0F10435CDC65}" type="pres">
      <dgm:prSet presAssocID="{374827D8-AC81-47B6-AE73-C643CE323758}" presName="singleCycle" presStyleCnt="0"/>
      <dgm:spPr/>
    </dgm:pt>
    <dgm:pt modelId="{038D6AE0-7622-44BF-BFD6-3567446688AE}" type="pres">
      <dgm:prSet presAssocID="{374827D8-AC81-47B6-AE73-C643CE323758}" presName="singleCenter" presStyleLbl="node1" presStyleIdx="0" presStyleCnt="4" custScaleX="95326" custScaleY="90907" custLinFactNeighborX="-1063" custLinFactNeighborY="-611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EA788B0-E634-4A9A-8EA4-673388CADB1B}" type="pres">
      <dgm:prSet presAssocID="{ACFADBDA-0B1D-4D09-BE3C-43C0213EC32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4F8983A-9363-41D5-BD01-315CE36F74EE}" type="pres">
      <dgm:prSet presAssocID="{12D466DB-BD58-43DE-A0D4-808868D82413}" presName="text0" presStyleLbl="node1" presStyleIdx="1" presStyleCnt="4" custScaleX="142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2A99D-46CB-474B-B125-CDFB5AE4E7F8}" type="pres">
      <dgm:prSet presAssocID="{BA3651AA-89F7-4395-8C6A-54369A6138F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E6820012-32F7-43FB-8276-1BD2A8A1EFB2}" type="pres">
      <dgm:prSet presAssocID="{880E49C2-5025-4F5E-A8D8-25739FB4AA30}" presName="text0" presStyleLbl="node1" presStyleIdx="2" presStyleCnt="4" custScaleX="153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24E8D-3A8E-4BFF-91CD-46794849D9F7}" type="pres">
      <dgm:prSet presAssocID="{F29F1CE9-80F1-4AB9-B5AF-5D0D894FEA1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53D510E-E977-4177-97E1-7DBD803EF93C}" type="pres">
      <dgm:prSet presAssocID="{E7AB9B03-37A9-40FC-9969-E4685B377EE3}" presName="text0" presStyleLbl="node1" presStyleIdx="3" presStyleCnt="4" custScaleX="149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5478D-F082-4161-AAD2-A8191B968802}" srcId="{E14748E3-785B-40CB-B55C-63949C1770D2}" destId="{374827D8-AC81-47B6-AE73-C643CE323758}" srcOrd="0" destOrd="0" parTransId="{AA6CB2F5-FCC5-40B8-ADF0-4FD16CDC424E}" sibTransId="{2F505745-D798-49D1-8F8B-E4B714D4C06B}"/>
    <dgm:cxn modelId="{67647D4B-DC3B-42E1-B8EB-C9011CCF7F5C}" type="presOf" srcId="{880E49C2-5025-4F5E-A8D8-25739FB4AA30}" destId="{E6820012-32F7-43FB-8276-1BD2A8A1EFB2}" srcOrd="0" destOrd="0" presId="urn:microsoft.com/office/officeart/2008/layout/RadialCluster"/>
    <dgm:cxn modelId="{BD9BBFCC-1100-4BD2-B12E-EA42BE9145F3}" type="presOf" srcId="{12D466DB-BD58-43DE-A0D4-808868D82413}" destId="{84F8983A-9363-41D5-BD01-315CE36F74EE}" srcOrd="0" destOrd="0" presId="urn:microsoft.com/office/officeart/2008/layout/RadialCluster"/>
    <dgm:cxn modelId="{7DD160ED-EDC4-4E54-984B-977BA4A45EE2}" type="presOf" srcId="{E7AB9B03-37A9-40FC-9969-E4685B377EE3}" destId="{D53D510E-E977-4177-97E1-7DBD803EF93C}" srcOrd="0" destOrd="0" presId="urn:microsoft.com/office/officeart/2008/layout/RadialCluster"/>
    <dgm:cxn modelId="{377EF2D8-4376-4D80-9883-94625F925DBF}" type="presOf" srcId="{374827D8-AC81-47B6-AE73-C643CE323758}" destId="{038D6AE0-7622-44BF-BFD6-3567446688AE}" srcOrd="0" destOrd="0" presId="urn:microsoft.com/office/officeart/2008/layout/RadialCluster"/>
    <dgm:cxn modelId="{6AA6398C-7812-4F55-8568-2445BDCC39A7}" type="presOf" srcId="{E14748E3-785B-40CB-B55C-63949C1770D2}" destId="{672CDA4F-5C8B-46DE-BC4B-5B00B9D98809}" srcOrd="0" destOrd="0" presId="urn:microsoft.com/office/officeart/2008/layout/RadialCluster"/>
    <dgm:cxn modelId="{10E3B342-4C18-42D4-B030-61BF97234D07}" srcId="{374827D8-AC81-47B6-AE73-C643CE323758}" destId="{E7AB9B03-37A9-40FC-9969-E4685B377EE3}" srcOrd="2" destOrd="0" parTransId="{F29F1CE9-80F1-4AB9-B5AF-5D0D894FEA17}" sibTransId="{4974DB4D-1320-4D37-9744-4E207E877DDB}"/>
    <dgm:cxn modelId="{3591EA9D-5A8B-4789-8BF0-681704865647}" srcId="{374827D8-AC81-47B6-AE73-C643CE323758}" destId="{12D466DB-BD58-43DE-A0D4-808868D82413}" srcOrd="0" destOrd="0" parTransId="{ACFADBDA-0B1D-4D09-BE3C-43C0213EC32B}" sibTransId="{58325927-DAB6-4B1D-A570-C904E6AC8ED1}"/>
    <dgm:cxn modelId="{50D63B39-F74E-42E7-A713-2C90C21A99E4}" srcId="{374827D8-AC81-47B6-AE73-C643CE323758}" destId="{880E49C2-5025-4F5E-A8D8-25739FB4AA30}" srcOrd="1" destOrd="0" parTransId="{BA3651AA-89F7-4395-8C6A-54369A6138FD}" sibTransId="{E88CC500-D18C-4CCD-8FD0-945F7E395FFC}"/>
    <dgm:cxn modelId="{C419CDC1-0D15-48F0-8B8C-08EDA44A5E0D}" type="presOf" srcId="{BA3651AA-89F7-4395-8C6A-54369A6138FD}" destId="{6F62A99D-46CB-474B-B125-CDFB5AE4E7F8}" srcOrd="0" destOrd="0" presId="urn:microsoft.com/office/officeart/2008/layout/RadialCluster"/>
    <dgm:cxn modelId="{59B1ED7E-C3EA-4579-85DC-0A7792841B9D}" type="presOf" srcId="{F29F1CE9-80F1-4AB9-B5AF-5D0D894FEA17}" destId="{92724E8D-3A8E-4BFF-91CD-46794849D9F7}" srcOrd="0" destOrd="0" presId="urn:microsoft.com/office/officeart/2008/layout/RadialCluster"/>
    <dgm:cxn modelId="{2BE82EEE-4147-499B-88FC-69E01AE9C953}" type="presOf" srcId="{ACFADBDA-0B1D-4D09-BE3C-43C0213EC32B}" destId="{FEA788B0-E634-4A9A-8EA4-673388CADB1B}" srcOrd="0" destOrd="0" presId="urn:microsoft.com/office/officeart/2008/layout/RadialCluster"/>
    <dgm:cxn modelId="{CD70760B-B109-4BCB-8EF1-3D74DFA37A72}" type="presParOf" srcId="{672CDA4F-5C8B-46DE-BC4B-5B00B9D98809}" destId="{83906B9C-1835-45B9-A2D0-0F10435CDC65}" srcOrd="0" destOrd="0" presId="urn:microsoft.com/office/officeart/2008/layout/RadialCluster"/>
    <dgm:cxn modelId="{75590514-9319-480F-A675-FD8823FD7288}" type="presParOf" srcId="{83906B9C-1835-45B9-A2D0-0F10435CDC65}" destId="{038D6AE0-7622-44BF-BFD6-3567446688AE}" srcOrd="0" destOrd="0" presId="urn:microsoft.com/office/officeart/2008/layout/RadialCluster"/>
    <dgm:cxn modelId="{EB91C6CB-6BBC-4477-B4D1-89229A752112}" type="presParOf" srcId="{83906B9C-1835-45B9-A2D0-0F10435CDC65}" destId="{FEA788B0-E634-4A9A-8EA4-673388CADB1B}" srcOrd="1" destOrd="0" presId="urn:microsoft.com/office/officeart/2008/layout/RadialCluster"/>
    <dgm:cxn modelId="{CB8CDBC0-25BD-4C86-9CB0-9E7C43580F5F}" type="presParOf" srcId="{83906B9C-1835-45B9-A2D0-0F10435CDC65}" destId="{84F8983A-9363-41D5-BD01-315CE36F74EE}" srcOrd="2" destOrd="0" presId="urn:microsoft.com/office/officeart/2008/layout/RadialCluster"/>
    <dgm:cxn modelId="{BE8ABD50-8426-434B-9136-BD7D7C86410F}" type="presParOf" srcId="{83906B9C-1835-45B9-A2D0-0F10435CDC65}" destId="{6F62A99D-46CB-474B-B125-CDFB5AE4E7F8}" srcOrd="3" destOrd="0" presId="urn:microsoft.com/office/officeart/2008/layout/RadialCluster"/>
    <dgm:cxn modelId="{728635AC-767D-4820-BF65-6141C6A8976E}" type="presParOf" srcId="{83906B9C-1835-45B9-A2D0-0F10435CDC65}" destId="{E6820012-32F7-43FB-8276-1BD2A8A1EFB2}" srcOrd="4" destOrd="0" presId="urn:microsoft.com/office/officeart/2008/layout/RadialCluster"/>
    <dgm:cxn modelId="{3111538A-92F0-4CB1-A9A3-21EB8EA16E9A}" type="presParOf" srcId="{83906B9C-1835-45B9-A2D0-0F10435CDC65}" destId="{92724E8D-3A8E-4BFF-91CD-46794849D9F7}" srcOrd="5" destOrd="0" presId="urn:microsoft.com/office/officeart/2008/layout/RadialCluster"/>
    <dgm:cxn modelId="{CE9F4857-7413-4441-AF5B-9470DBFFE2F9}" type="presParOf" srcId="{83906B9C-1835-45B9-A2D0-0F10435CDC65}" destId="{D53D510E-E977-4177-97E1-7DBD803EF93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D6AE0-7622-44BF-BFD6-3567446688AE}">
      <dsp:nvSpPr>
        <dsp:cNvPr id="0" name=""/>
        <dsp:cNvSpPr/>
      </dsp:nvSpPr>
      <dsp:spPr>
        <a:xfrm>
          <a:off x="3124183" y="2286015"/>
          <a:ext cx="1547198" cy="14754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الفعل</a:t>
          </a:r>
          <a:endParaRPr lang="en-US" sz="3600" kern="1200" dirty="0"/>
        </a:p>
      </dsp:txBody>
      <dsp:txXfrm>
        <a:off x="3196210" y="2358042"/>
        <a:ext cx="1403144" cy="1331421"/>
      </dsp:txXfrm>
    </dsp:sp>
    <dsp:sp modelId="{FEA788B0-E634-4A9A-8EA4-673388CADB1B}">
      <dsp:nvSpPr>
        <dsp:cNvPr id="0" name=""/>
        <dsp:cNvSpPr/>
      </dsp:nvSpPr>
      <dsp:spPr>
        <a:xfrm rot="16283247">
          <a:off x="3472750" y="1832258"/>
          <a:ext cx="9077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77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8983A-9363-41D5-BD01-315CE36F74EE}">
      <dsp:nvSpPr>
        <dsp:cNvPr id="0" name=""/>
        <dsp:cNvSpPr/>
      </dsp:nvSpPr>
      <dsp:spPr>
        <a:xfrm>
          <a:off x="3177198" y="291051"/>
          <a:ext cx="1547202" cy="108745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الماضي</a:t>
          </a:r>
          <a:endParaRPr lang="en-US" sz="3500" kern="1200" dirty="0"/>
        </a:p>
      </dsp:txBody>
      <dsp:txXfrm>
        <a:off x="3230283" y="344136"/>
        <a:ext cx="1441032" cy="981280"/>
      </dsp:txXfrm>
    </dsp:sp>
    <dsp:sp modelId="{6F62A99D-46CB-474B-B125-CDFB5AE4E7F8}">
      <dsp:nvSpPr>
        <dsp:cNvPr id="0" name=""/>
        <dsp:cNvSpPr/>
      </dsp:nvSpPr>
      <dsp:spPr>
        <a:xfrm rot="2102432">
          <a:off x="4597913" y="3798973"/>
          <a:ext cx="810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066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20012-32F7-43FB-8276-1BD2A8A1EFB2}">
      <dsp:nvSpPr>
        <dsp:cNvPr id="0" name=""/>
        <dsp:cNvSpPr/>
      </dsp:nvSpPr>
      <dsp:spPr>
        <a:xfrm>
          <a:off x="5276094" y="4031697"/>
          <a:ext cx="1668735" cy="108745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المضارع</a:t>
          </a:r>
          <a:endParaRPr lang="en-US" sz="3500" kern="1200" dirty="0"/>
        </a:p>
      </dsp:txBody>
      <dsp:txXfrm>
        <a:off x="5329179" y="4084782"/>
        <a:ext cx="1562565" cy="981280"/>
      </dsp:txXfrm>
    </dsp:sp>
    <dsp:sp modelId="{92724E8D-3A8E-4BFF-91CD-46794849D9F7}">
      <dsp:nvSpPr>
        <dsp:cNvPr id="0" name=""/>
        <dsp:cNvSpPr/>
      </dsp:nvSpPr>
      <dsp:spPr>
        <a:xfrm rot="8617569">
          <a:off x="2457360" y="3812626"/>
          <a:ext cx="7387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79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510E-E977-4177-97E1-7DBD803EF93C}">
      <dsp:nvSpPr>
        <dsp:cNvPr id="0" name=""/>
        <dsp:cNvSpPr/>
      </dsp:nvSpPr>
      <dsp:spPr>
        <a:xfrm>
          <a:off x="979969" y="4031697"/>
          <a:ext cx="1622334" cy="108745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الامر</a:t>
          </a:r>
          <a:endParaRPr lang="en-US" sz="3600" kern="1200" dirty="0"/>
        </a:p>
      </dsp:txBody>
      <dsp:txXfrm>
        <a:off x="1033054" y="4084782"/>
        <a:ext cx="1516164" cy="98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3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1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83FB1-AE22-4529-8767-8B598A2139CD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EBF4-E03A-42BD-BC81-3686BFD4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04800"/>
            <a:ext cx="5638800" cy="685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بسم الله الرحمن الرحيم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162800" cy="4572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1828800" y="5791200"/>
            <a:ext cx="5638800" cy="685800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اهلا سهلا لكم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3733800" cy="2286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Left Arrow 2"/>
          <p:cNvSpPr/>
          <p:nvPr/>
        </p:nvSpPr>
        <p:spPr>
          <a:xfrm>
            <a:off x="5257800" y="990600"/>
            <a:ext cx="3352800" cy="1590675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ماذا تفعل هذه المرأة؟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944090"/>
            <a:ext cx="2438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هى قرئت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7" y="3708076"/>
            <a:ext cx="3754583" cy="215932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371600" y="5943600"/>
            <a:ext cx="2438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هو أكل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5257800" y="3620366"/>
            <a:ext cx="3352800" cy="1590675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ماذا يفعل هذا الرجل؟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343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048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العمل المجتمة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8001000" cy="4038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3700" b="1" dirty="0" smtClean="0">
                <a:solidFill>
                  <a:srgbClr val="FF0000"/>
                </a:solidFill>
              </a:rPr>
              <a:t>عيّن نوع الفعل من حيث الزّمان من الأفعال </a:t>
            </a:r>
            <a:r>
              <a:rPr lang="ar-SA" sz="3700" b="1" dirty="0" smtClean="0">
                <a:solidFill>
                  <a:srgbClr val="FF0000"/>
                </a:solidFill>
              </a:rPr>
              <a:t>الأتية:-</a:t>
            </a:r>
            <a:endParaRPr lang="ar-SA" sz="3700" b="1" dirty="0" smtClean="0">
              <a:solidFill>
                <a:srgbClr val="FF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3700" dirty="0" smtClean="0">
                <a:solidFill>
                  <a:schemeClr val="tx1"/>
                </a:solidFill>
              </a:rPr>
              <a:t>تطلب- انقسم - يقضى - نزل- قل - تصوم- أدخل -  </a:t>
            </a:r>
          </a:p>
          <a:p>
            <a:pPr algn="r">
              <a:lnSpc>
                <a:spcPct val="150000"/>
              </a:lnSpc>
            </a:pPr>
            <a:r>
              <a:rPr lang="ar-SA" sz="3700" dirty="0" smtClean="0">
                <a:solidFill>
                  <a:schemeClr val="tx1"/>
                </a:solidFill>
              </a:rPr>
              <a:t>إجلس- دعا- نصرت</a:t>
            </a:r>
            <a:endParaRPr lang="en-US" sz="37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dirty="0" smtClean="0">
                <a:solidFill>
                  <a:srgbClr val="FF0000"/>
                </a:solidFill>
              </a:rPr>
              <a:t> الوقت: 4 دقائق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228600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6019800" y="990600"/>
            <a:ext cx="2514600" cy="12954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الفعل الماضى</a:t>
            </a:r>
            <a:endParaRPr lang="en-US" sz="2800" dirty="0"/>
          </a:p>
        </p:txBody>
      </p:sp>
      <p:sp>
        <p:nvSpPr>
          <p:cNvPr id="3" name="Left Arrow 2"/>
          <p:cNvSpPr/>
          <p:nvPr/>
        </p:nvSpPr>
        <p:spPr>
          <a:xfrm>
            <a:off x="6019800" y="2895600"/>
            <a:ext cx="2514600" cy="12954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الفعل المضارع</a:t>
            </a:r>
            <a:endParaRPr lang="en-US" sz="2800" dirty="0"/>
          </a:p>
        </p:txBody>
      </p:sp>
      <p:sp>
        <p:nvSpPr>
          <p:cNvPr id="4" name="Left Arrow 3"/>
          <p:cNvSpPr/>
          <p:nvPr/>
        </p:nvSpPr>
        <p:spPr>
          <a:xfrm>
            <a:off x="6019800" y="4800600"/>
            <a:ext cx="2514600" cy="1295400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الفعل الامر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685800"/>
            <a:ext cx="5334000" cy="1676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ar-SA" sz="2800" dirty="0" smtClean="0">
                <a:solidFill>
                  <a:schemeClr val="tx1"/>
                </a:solidFill>
              </a:rPr>
              <a:t>هو ما دلّ على معنى فى نفسها مقترن  باالزّمان الماضى</a:t>
            </a:r>
          </a:p>
          <a:p>
            <a:pPr lvl="0" algn="r"/>
            <a:r>
              <a:rPr lang="ar-SA" sz="2800" dirty="0" smtClean="0">
                <a:solidFill>
                  <a:schemeClr val="tx1"/>
                </a:solidFill>
              </a:rPr>
              <a:t>مثل: طلب-قام- قرأ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667000"/>
            <a:ext cx="5334000" cy="1676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ar-SA" sz="2800" dirty="0" smtClean="0">
                <a:solidFill>
                  <a:schemeClr val="tx1"/>
                </a:solidFill>
              </a:rPr>
              <a:t>هو ما دلّ على معنى فى نفسه مقترنا بزمان يحتمل الحال والمستقبل</a:t>
            </a:r>
          </a:p>
          <a:p>
            <a:pPr lvl="0" algn="r"/>
            <a:r>
              <a:rPr lang="ar-SA" sz="2800" dirty="0" smtClean="0">
                <a:solidFill>
                  <a:schemeClr val="tx1"/>
                </a:solidFill>
              </a:rPr>
              <a:t>مثل: يطلب – يقوم – يقرأ -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4648200"/>
            <a:ext cx="5334000" cy="16764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ar-SA" sz="2800" dirty="0" smtClean="0"/>
              <a:t>هو دلّ على طلب وقوع الفعل من المخاطب</a:t>
            </a:r>
          </a:p>
          <a:p>
            <a:pPr lvl="0" algn="r"/>
            <a:r>
              <a:rPr lang="ar-SA" sz="2800" dirty="0" smtClean="0"/>
              <a:t>مثل: اطلب- قم- اقرأ.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19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381000"/>
            <a:ext cx="3581400" cy="1219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التقييم</a:t>
            </a:r>
            <a:endParaRPr lang="en-US" sz="4400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7772400" cy="44958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1. ما معنى فعل لغة؟</a:t>
            </a:r>
          </a:p>
          <a:p>
            <a:pPr algn="r"/>
            <a:r>
              <a:rPr lang="ar-SA" sz="3600" b="1" dirty="0" smtClean="0">
                <a:solidFill>
                  <a:srgbClr val="0070C0"/>
                </a:solidFill>
              </a:rPr>
              <a:t>= الحدث والعمل</a:t>
            </a:r>
          </a:p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2. كم قسما للفعل من حيث الزّمان؟</a:t>
            </a:r>
          </a:p>
          <a:p>
            <a:pPr algn="r"/>
            <a:r>
              <a:rPr lang="ar-SA" sz="3600" b="1" dirty="0" smtClean="0">
                <a:solidFill>
                  <a:srgbClr val="0070C0"/>
                </a:solidFill>
              </a:rPr>
              <a:t>= الفعل من حيث الزّمان ثلاثة -</a:t>
            </a:r>
            <a:endParaRPr lang="ar-SA" sz="3600" dirty="0" smtClean="0">
              <a:solidFill>
                <a:srgbClr val="0070C0"/>
              </a:solidFill>
            </a:endParaRPr>
          </a:p>
          <a:p>
            <a:pPr algn="r"/>
            <a:r>
              <a:rPr lang="ar-SA" sz="3600" b="1" dirty="0" smtClean="0">
                <a:solidFill>
                  <a:srgbClr val="FF0000"/>
                </a:solidFill>
              </a:rPr>
              <a:t>3. ما هى اقسام الفعل من حيث الزّمان؟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r"/>
            <a:r>
              <a:rPr lang="ar-SA" sz="3600" b="1" dirty="0" smtClean="0">
                <a:solidFill>
                  <a:srgbClr val="0070C0"/>
                </a:solidFill>
              </a:rPr>
              <a:t>= الماضى - المضارع - الأم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algn="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57200"/>
            <a:ext cx="15240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؟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025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واجب</a:t>
            </a:r>
            <a:r>
              <a:rPr lang="ar-SA" sz="4000" dirty="0" smtClean="0"/>
              <a:t> </a:t>
            </a:r>
            <a:r>
              <a:rPr lang="ar-SA" sz="4000" dirty="0" smtClean="0"/>
              <a:t>المنزل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1295400" y="5334000"/>
            <a:ext cx="69342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chemeClr val="tx1"/>
                </a:solidFill>
                <a:latin typeface="ae_AlMohanad" panose="02060603050605020204" pitchFamily="18" charset="-78"/>
              </a:rPr>
              <a:t>اكتب فى كراستكم الفعل الماضى و المضارع و الامر. خمسة خمسة من كل اقسام-</a:t>
            </a:r>
            <a:endParaRPr lang="ar-SA" sz="2800" dirty="0">
              <a:solidFill>
                <a:schemeClr val="tx1"/>
              </a:solidFill>
              <a:latin typeface="ae_AlMohanad" panose="020606030506050202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93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29718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0" y="2514600"/>
            <a:ext cx="4191000" cy="36576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المدرس</a:t>
            </a:r>
            <a:endParaRPr lang="ar-SA" sz="4000" b="1" dirty="0" smtClean="0">
              <a:solidFill>
                <a:schemeClr val="tx1"/>
              </a:solidFill>
            </a:endParaRPr>
          </a:p>
          <a:p>
            <a:pPr algn="r"/>
            <a:r>
              <a:rPr lang="ar-SA" sz="2400" b="1" dirty="0" smtClean="0">
                <a:solidFill>
                  <a:schemeClr val="tx1"/>
                </a:solidFill>
              </a:rPr>
              <a:t>محمد انعام الحق </a:t>
            </a:r>
            <a:r>
              <a:rPr lang="ar-SA" sz="2400" dirty="0" smtClean="0">
                <a:solidFill>
                  <a:schemeClr val="tx1"/>
                </a:solidFill>
              </a:rPr>
              <a:t>(محاضر للعرب)</a:t>
            </a:r>
          </a:p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شاري فانساني حسينية فاضل مدرسة</a:t>
            </a:r>
          </a:p>
          <a:p>
            <a:pPr algn="r"/>
            <a:r>
              <a:rPr lang="ar-SA" sz="2400" dirty="0" smtClean="0">
                <a:solidFill>
                  <a:schemeClr val="tx1"/>
                </a:solidFill>
              </a:rPr>
              <a:t>مطلب عطّر- ساندبور-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01817511165</a:t>
            </a:r>
            <a:r>
              <a:rPr lang="ar-SA" sz="2400" dirty="0" smtClean="0">
                <a:solidFill>
                  <a:schemeClr val="tx1"/>
                </a:solidFill>
              </a:rPr>
              <a:t>هاتف:-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ar-SA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البريد الالكترونى: </a:t>
            </a:r>
            <a:endParaRPr lang="en-US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r"/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anaam343@gmail.com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1500" y="2514601"/>
            <a:ext cx="3886200" cy="36576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تعارف الدرس</a:t>
            </a: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التاسع</a:t>
            </a: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القوعد اللغة العربية</a:t>
            </a: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: الدرس الأول</a:t>
            </a: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</a:t>
            </a:r>
          </a:p>
          <a:p>
            <a:pPr algn="ctr"/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1941"/>
            <a:ext cx="4012781" cy="2550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4012781" cy="2712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901941"/>
            <a:ext cx="3851168" cy="255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3581400"/>
            <a:ext cx="3851168" cy="27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609600"/>
            <a:ext cx="4876800" cy="83820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انطروا الى فيديو ثم فكروا</a:t>
            </a:r>
            <a:endParaRPr lang="en-US" sz="3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65471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304800"/>
            <a:ext cx="4114800" cy="2057400"/>
          </a:xfrm>
          <a:prstGeom prst="down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rgbClr val="002060"/>
                </a:solidFill>
              </a:rPr>
              <a:t>الدرس يوم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2590800"/>
            <a:ext cx="6477000" cy="3352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</a:rPr>
              <a:t>الفعل 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685800"/>
            <a:ext cx="4800600" cy="1066800"/>
          </a:xfrm>
          <a:prstGeom prst="ellipse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استفادة الدرس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1905000"/>
            <a:ext cx="8229600" cy="426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الطالب بعد نهاية هذه الدرس</a:t>
            </a:r>
            <a:r>
              <a:rPr lang="ar-SA" sz="4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:-</a:t>
            </a:r>
          </a:p>
          <a:p>
            <a:pPr algn="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ان يّقول ما هو الفعل.</a:t>
            </a:r>
          </a:p>
          <a:p>
            <a:pPr algn="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 ان يّبيّن اقسام الفعل.</a:t>
            </a:r>
          </a:p>
          <a:p>
            <a:pPr algn="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ان ينقسم الفعل باعتبار الزّمان</a:t>
            </a:r>
          </a:p>
          <a:p>
            <a:pPr algn="r"/>
            <a:r>
              <a:rPr lang="ar-SA" sz="48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ان يستخرج الفعل الماضى,مضارع, أمر من الكلمات.</a:t>
            </a:r>
            <a:endParaRPr lang="en-US" sz="48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84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0"/>
            <a:ext cx="6781800" cy="37338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صلى</a:t>
            </a:r>
            <a:r>
              <a:rPr lang="ar-SA" sz="48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8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المصلمون</a:t>
            </a:r>
            <a:r>
              <a:rPr lang="ar-SA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كل يوم</a:t>
            </a:r>
          </a:p>
          <a:p>
            <a:pPr algn="r"/>
            <a:r>
              <a:rPr lang="ar-SA" sz="4800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يأكل</a:t>
            </a:r>
            <a:r>
              <a:rPr lang="ar-SA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الرجل طعاما</a:t>
            </a:r>
          </a:p>
          <a:p>
            <a:pPr algn="r"/>
            <a:r>
              <a:rPr lang="ar-SA" sz="4800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</a:t>
            </a:r>
            <a:r>
              <a:rPr lang="ar-SA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هو الله أحد</a:t>
            </a:r>
            <a:endParaRPr lang="ar-SA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990600"/>
            <a:ext cx="5410200" cy="990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انظروا الى التالى  ثم قل ماذا تنطرون؟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990600"/>
            <a:ext cx="5562600" cy="1219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تعريف الفعل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76800" y="2362200"/>
            <a:ext cx="3962400" cy="3429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b="1" u="sng" dirty="0" smtClean="0">
                <a:solidFill>
                  <a:srgbClr val="002060"/>
                </a:solidFill>
              </a:rPr>
              <a:t>تعريف الفعل لغة</a:t>
            </a:r>
            <a:r>
              <a:rPr lang="ar-SA" sz="2800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ar-SA" sz="20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ar-SA" sz="2800" b="1" dirty="0" smtClean="0">
                <a:solidFill>
                  <a:srgbClr val="002060"/>
                </a:solidFill>
              </a:rPr>
              <a:t>الفعل </a:t>
            </a:r>
            <a:r>
              <a:rPr lang="ar-SA" sz="2800" dirty="0" smtClean="0">
                <a:solidFill>
                  <a:srgbClr val="002060"/>
                </a:solidFill>
              </a:rPr>
              <a:t>هو مصدر من باب فتح يفتح معناه: الحدث  و العمل.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438400"/>
            <a:ext cx="4343400" cy="3352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800" dirty="0" smtClean="0">
                <a:solidFill>
                  <a:srgbClr val="7030A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SA" sz="2800" b="1" u="sng" dirty="0" smtClean="0">
                <a:solidFill>
                  <a:srgbClr val="7030A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تعريف الفعل اصطلاحا:-</a:t>
            </a:r>
          </a:p>
          <a:p>
            <a:pPr algn="r"/>
            <a:endParaRPr lang="ar-SA" sz="2000" dirty="0" smtClean="0">
              <a:solidFill>
                <a:srgbClr val="7030A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r"/>
            <a:r>
              <a:rPr lang="ar-SA" sz="2800" dirty="0" smtClean="0">
                <a:solidFill>
                  <a:srgbClr val="7030A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فى القواعد اللّغة العر بيّة : ما دلّ على معنى مقترن با ازمنة الثلاثة مثل- أنزل, ينزل.</a:t>
            </a:r>
            <a:endParaRPr lang="en-US" sz="2800" dirty="0" smtClean="0">
              <a:solidFill>
                <a:srgbClr val="7030A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r"/>
            <a:endParaRPr lang="en-US" sz="2800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0823029"/>
              </p:ext>
            </p:extLst>
          </p:nvPr>
        </p:nvGraphicFramePr>
        <p:xfrm>
          <a:off x="685800" y="685800"/>
          <a:ext cx="792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1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D6AE0-7622-44BF-BFD6-356744668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038D6AE0-7622-44BF-BFD6-356744668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788B0-E634-4A9A-8EA4-673388CAD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EA788B0-E634-4A9A-8EA4-673388CAD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8983A-9363-41D5-BD01-315CE36F7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4F8983A-9363-41D5-BD01-315CE36F7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62A99D-46CB-474B-B125-CDFB5AE4E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F62A99D-46CB-474B-B125-CDFB5AE4E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820012-32F7-43FB-8276-1BD2A8A1E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6820012-32F7-43FB-8276-1BD2A8A1E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724E8D-3A8E-4BFF-91CD-46794849D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2724E8D-3A8E-4BFF-91CD-46794849D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3D510E-E977-4177-97E1-7DBD803EF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D53D510E-E977-4177-97E1-7DBD803EF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334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17</cp:revision>
  <dcterms:created xsi:type="dcterms:W3CDTF">2020-10-06T13:04:30Z</dcterms:created>
  <dcterms:modified xsi:type="dcterms:W3CDTF">2020-10-06T16:31:31Z</dcterms:modified>
</cp:coreProperties>
</file>