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75" r:id="rId6"/>
    <p:sldId id="274" r:id="rId7"/>
    <p:sldId id="279" r:id="rId8"/>
    <p:sldId id="263" r:id="rId9"/>
    <p:sldId id="264" r:id="rId10"/>
    <p:sldId id="265" r:id="rId11"/>
    <p:sldId id="266" r:id="rId12"/>
    <p:sldId id="262" r:id="rId13"/>
    <p:sldId id="277" r:id="rId14"/>
    <p:sldId id="278" r:id="rId15"/>
    <p:sldId id="268" r:id="rId16"/>
    <p:sldId id="271" r:id="rId17"/>
    <p:sldId id="269" r:id="rId18"/>
    <p:sldId id="270" r:id="rId19"/>
    <p:sldId id="272" r:id="rId20"/>
    <p:sldId id="276" r:id="rId21"/>
    <p:sldId id="260" r:id="rId22"/>
    <p:sldId id="261" r:id="rId23"/>
    <p:sldId id="259"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10/6/2020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10/6/2020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10/6/2020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10/6/2020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10/6/2020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10/6/2020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10/6/2020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10/6/2020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bn.wikipedia.org/wiki/%E0%A6%95%E0%A6%BE%E0%A6%95%E0%A6%A4%E0%A6%BE%E0%A6%A1%E0%A6%BC%E0%A7%81%E0%A6%AF%E0%A6%BC%E0%A6%BE"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3048000" cy="1569660"/>
          </a:xfrm>
          <a:prstGeom prst="rect">
            <a:avLst/>
          </a:prstGeom>
          <a:noFill/>
          <a:ln>
            <a:solidFill>
              <a:schemeClr val="tx1"/>
            </a:solidFill>
          </a:ln>
        </p:spPr>
        <p:txBody>
          <a:bodyPr wrap="square" rtlCol="0">
            <a:spAutoFit/>
          </a:bodyPr>
          <a:lstStyle/>
          <a:p>
            <a:r>
              <a:rPr lang="en-US" sz="9600" dirty="0" err="1" smtClean="0">
                <a:latin typeface="NikoshBAN" pitchFamily="2" charset="0"/>
                <a:cs typeface="NikoshBAN" pitchFamily="2" charset="0"/>
              </a:rPr>
              <a:t>স্বাগতম</a:t>
            </a:r>
            <a:endParaRPr lang="en-US" sz="9600" dirty="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4759547" y="838200"/>
            <a:ext cx="3473005" cy="4495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381000"/>
            <a:ext cx="25908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লক্ষ্য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990600" y="1600200"/>
            <a:ext cx="3505200" cy="32765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4"/>
          <a:stretch>
            <a:fillRect/>
          </a:stretch>
        </p:blipFill>
        <p:spPr>
          <a:xfrm>
            <a:off x="4876800" y="1600200"/>
            <a:ext cx="3276599" cy="3276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3276600" y="5410200"/>
            <a:ext cx="25908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228601"/>
            <a:ext cx="25908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p>
        </p:txBody>
      </p:sp>
      <p:pic>
        <p:nvPicPr>
          <p:cNvPr id="5" name="Picture 4" descr="68-686155_transparent-flower-gif-tumblr-flower-vector-transparent-background.png"/>
          <p:cNvPicPr>
            <a:picLocks noChangeAspect="1"/>
          </p:cNvPicPr>
          <p:nvPr/>
        </p:nvPicPr>
        <p:blipFill>
          <a:blip r:embed="rId3"/>
          <a:stretch>
            <a:fillRect/>
          </a:stretch>
        </p:blipFill>
        <p:spPr>
          <a:xfrm>
            <a:off x="304800" y="2819400"/>
            <a:ext cx="2667000" cy="18287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4"/>
          <a:stretch>
            <a:fillRect/>
          </a:stretch>
        </p:blipFill>
        <p:spPr>
          <a:xfrm>
            <a:off x="3124200" y="2819400"/>
            <a:ext cx="2819401" cy="1828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3276600" y="5410200"/>
            <a:ext cx="25908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কাকতাড়ুয়া</a:t>
            </a:r>
            <a:endParaRPr lang="en-US" sz="3600" dirty="0" smtClean="0">
              <a:latin typeface="NikoshBAN" pitchFamily="2" charset="0"/>
              <a:cs typeface="NikoshBAN" pitchFamily="2" charset="0"/>
            </a:endParaRPr>
          </a:p>
        </p:txBody>
      </p:sp>
      <p:pic>
        <p:nvPicPr>
          <p:cNvPr id="8" name="Picture 7" descr="9auSVAnqdO0hh9Iw_e35367798c61af675df13df114b82e25.jpg"/>
          <p:cNvPicPr>
            <a:picLocks noChangeAspect="1"/>
          </p:cNvPicPr>
          <p:nvPr/>
        </p:nvPicPr>
        <p:blipFill>
          <a:blip r:embed="rId5"/>
          <a:stretch>
            <a:fillRect/>
          </a:stretch>
        </p:blipFill>
        <p:spPr>
          <a:xfrm>
            <a:off x="6096000" y="2819400"/>
            <a:ext cx="2743200" cy="1828800"/>
          </a:xfrm>
          <a:prstGeom prst="rect">
            <a:avLst/>
          </a:prstGeom>
        </p:spPr>
      </p:pic>
      <p:pic>
        <p:nvPicPr>
          <p:cNvPr id="9" name="Picture 8" descr="9cd8980ea21d2f9fbd9c8d8f389299ef.jpg"/>
          <p:cNvPicPr>
            <a:picLocks noChangeAspect="1"/>
          </p:cNvPicPr>
          <p:nvPr/>
        </p:nvPicPr>
        <p:blipFill>
          <a:blip r:embed="rId6"/>
          <a:stretch>
            <a:fillRect/>
          </a:stretch>
        </p:blipFill>
        <p:spPr>
          <a:xfrm>
            <a:off x="304800" y="1143000"/>
            <a:ext cx="2667000" cy="1574800"/>
          </a:xfrm>
          <a:prstGeom prst="rect">
            <a:avLst/>
          </a:prstGeom>
        </p:spPr>
      </p:pic>
      <p:pic>
        <p:nvPicPr>
          <p:cNvPr id="10" name="Picture 9" descr="182c1745dff7f0c178ec7664aedb6f8b.jpg"/>
          <p:cNvPicPr>
            <a:picLocks noChangeAspect="1"/>
          </p:cNvPicPr>
          <p:nvPr/>
        </p:nvPicPr>
        <p:blipFill>
          <a:blip r:embed="rId7"/>
          <a:stretch>
            <a:fillRect/>
          </a:stretch>
        </p:blipFill>
        <p:spPr>
          <a:xfrm>
            <a:off x="3124200" y="1143000"/>
            <a:ext cx="2743200" cy="1600200"/>
          </a:xfrm>
          <a:prstGeom prst="rect">
            <a:avLst/>
          </a:prstGeom>
        </p:spPr>
      </p:pic>
      <p:pic>
        <p:nvPicPr>
          <p:cNvPr id="11" name="Picture 10" descr="download (1).jpg"/>
          <p:cNvPicPr>
            <a:picLocks noChangeAspect="1"/>
          </p:cNvPicPr>
          <p:nvPr/>
        </p:nvPicPr>
        <p:blipFill>
          <a:blip r:embed="rId8"/>
          <a:stretch>
            <a:fillRect/>
          </a:stretch>
        </p:blipFill>
        <p:spPr>
          <a:xfrm>
            <a:off x="6096000" y="1143000"/>
            <a:ext cx="268605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par>
                                <p:cTn id="18" presetID="2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2000"/>
                                        <p:tgtEl>
                                          <p:spTgt spid="10"/>
                                        </p:tgtEl>
                                      </p:cBhvr>
                                    </p:animEffect>
                                  </p:childTnLst>
                                </p:cTn>
                              </p:par>
                              <p:par>
                                <p:cTn id="21" presetID="2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par>
                                <p:cTn id="24" presetID="2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000"/>
                                        <p:tgtEl>
                                          <p:spTgt spid="5"/>
                                        </p:tgtEl>
                                      </p:cBhvr>
                                    </p:animEffect>
                                  </p:childTnLst>
                                </p:cTn>
                              </p:par>
                              <p:par>
                                <p:cTn id="27" presetID="2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par>
                                <p:cTn id="30" presetID="2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133600"/>
            <a:ext cx="3200400" cy="1785104"/>
          </a:xfrm>
          <a:prstGeom prst="rect">
            <a:avLst/>
          </a:prstGeom>
          <a:noFill/>
          <a:ln>
            <a:solidFill>
              <a:schemeClr val="tx1"/>
            </a:solidFill>
          </a:ln>
        </p:spPr>
        <p:txBody>
          <a:bodyPr wrap="square" rtlCol="0">
            <a:spAutoFit/>
          </a:bodyPr>
          <a:lstStyle/>
          <a:p>
            <a:pPr algn="ctr"/>
            <a:r>
              <a:rPr lang="en-US" sz="4400" dirty="0" err="1" smtClean="0">
                <a:latin typeface="NikoshBAN" pitchFamily="2" charset="0"/>
                <a:cs typeface="NikoshBAN" pitchFamily="2" charset="0"/>
              </a:rPr>
              <a:t>আজকের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পাঠ</a:t>
            </a:r>
            <a:endParaRPr lang="en-US" sz="4400" dirty="0" smtClean="0">
              <a:latin typeface="NikoshBAN" pitchFamily="2" charset="0"/>
              <a:cs typeface="NikoshBAN" pitchFamily="2" charset="0"/>
            </a:endParaRPr>
          </a:p>
          <a:p>
            <a:pPr algn="ctr"/>
            <a:r>
              <a:rPr lang="en-US" sz="6600" dirty="0" err="1" smtClean="0">
                <a:latin typeface="NikoshBAN" pitchFamily="2" charset="0"/>
                <a:cs typeface="NikoshBAN" pitchFamily="2" charset="0"/>
              </a:rPr>
              <a:t>কাকতাড়ুয়া</a:t>
            </a:r>
            <a:endParaRPr lang="en-US" sz="6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4648200" y="914401"/>
            <a:ext cx="3352800" cy="4114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strVal val="#ppt_w+.3"/>
                                          </p:val>
                                        </p:tav>
                                        <p:tav tm="100000">
                                          <p:val>
                                            <p:strVal val="#ppt_w"/>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3352800"/>
            <a:ext cx="5867400" cy="1446550"/>
          </a:xfrm>
          <a:prstGeom prst="rect">
            <a:avLst/>
          </a:prstGeom>
          <a:noFill/>
          <a:ln>
            <a:solidFill>
              <a:schemeClr val="tx1"/>
            </a:solidFill>
          </a:ln>
        </p:spPr>
        <p:txBody>
          <a:bodyPr wrap="square" rtlCol="0">
            <a:spAutoFit/>
          </a:bodyPr>
          <a:lstStyle/>
          <a:p>
            <a:pPr algn="ctr"/>
            <a:r>
              <a:rPr lang="en-US" sz="4400" dirty="0" err="1" smtClean="0">
                <a:solidFill>
                  <a:srgbClr val="002060"/>
                </a:solidFill>
                <a:latin typeface="NikoshBAN" pitchFamily="2" charset="0"/>
                <a:cs typeface="NikoshBAN" pitchFamily="2" charset="0"/>
              </a:rPr>
              <a:t>ভিডিওটি</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দেখতে</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আইকোনে</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ক্লিক</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করতে</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হবে</a:t>
            </a:r>
            <a:endParaRPr lang="en-US" sz="4400" dirty="0" smtClean="0">
              <a:solidFill>
                <a:srgbClr val="002060"/>
              </a:solidFill>
              <a:latin typeface="NikoshBAN" pitchFamily="2" charset="0"/>
              <a:cs typeface="NikoshBAN" pitchFamily="2" charset="0"/>
            </a:endParaRPr>
          </a:p>
        </p:txBody>
      </p:sp>
      <p:sp>
        <p:nvSpPr>
          <p:cNvPr id="7" name="TextBox 6"/>
          <p:cNvSpPr txBox="1"/>
          <p:nvPr/>
        </p:nvSpPr>
        <p:spPr>
          <a:xfrm>
            <a:off x="4572000" y="3581400"/>
            <a:ext cx="184731" cy="369332"/>
          </a:xfrm>
          <a:prstGeom prst="rect">
            <a:avLst/>
          </a:prstGeom>
          <a:noFill/>
        </p:spPr>
        <p:txBody>
          <a:bodyPr wrap="none" rtlCol="0">
            <a:spAutoFit/>
          </a:bodyPr>
          <a:lstStyle/>
          <a:p>
            <a:endParaRPr lang="en-US"/>
          </a:p>
        </p:txBody>
      </p:sp>
      <p:graphicFrame>
        <p:nvGraphicFramePr>
          <p:cNvPr id="5" name="Object 4">
            <a:hlinkClick r:id="" action="ppaction://ole?verb=0"/>
          </p:cNvPr>
          <p:cNvGraphicFramePr>
            <a:graphicFrameLocks noChangeAspect="1"/>
          </p:cNvGraphicFramePr>
          <p:nvPr/>
        </p:nvGraphicFramePr>
        <p:xfrm>
          <a:off x="4114800" y="2057400"/>
          <a:ext cx="914400" cy="771525"/>
        </p:xfrm>
        <a:graphic>
          <a:graphicData uri="http://schemas.openxmlformats.org/presentationml/2006/ole">
            <p:oleObj spid="_x0000_s1027"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609600" y="1219200"/>
            <a:ext cx="3810000" cy="2133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17553863_1935389460023468_2553788755622415520_n.jpg"/>
          <p:cNvPicPr>
            <a:picLocks noChangeAspect="1"/>
          </p:cNvPicPr>
          <p:nvPr/>
        </p:nvPicPr>
        <p:blipFill>
          <a:blip r:embed="rId4"/>
          <a:stretch>
            <a:fillRect/>
          </a:stretch>
        </p:blipFill>
        <p:spPr>
          <a:xfrm>
            <a:off x="4648200" y="1143000"/>
            <a:ext cx="3733800" cy="2137191"/>
          </a:xfrm>
          <a:prstGeom prst="rect">
            <a:avLst/>
          </a:prstGeom>
        </p:spPr>
      </p:pic>
      <p:sp>
        <p:nvSpPr>
          <p:cNvPr id="7" name="Rectangle 6"/>
          <p:cNvSpPr/>
          <p:nvPr/>
        </p:nvSpPr>
        <p:spPr>
          <a:xfrm>
            <a:off x="228600" y="3505200"/>
            <a:ext cx="8763000" cy="3108543"/>
          </a:xfrm>
          <a:prstGeom prst="rect">
            <a:avLst/>
          </a:prstGeom>
        </p:spPr>
        <p:txBody>
          <a:bodyPr wrap="square">
            <a:spAutoFit/>
          </a:bodyPr>
          <a:lstStyle/>
          <a:p>
            <a:r>
              <a:rPr lang="as-IN" sz="2800" b="1" dirty="0" smtClean="0">
                <a:latin typeface="NikoshBAN" pitchFamily="2" charset="0"/>
                <a:cs typeface="NikoshBAN" pitchFamily="2" charset="0"/>
              </a:rPr>
              <a:t>কাকতাড়ু</a:t>
            </a:r>
            <a:r>
              <a:rPr lang="en-US" sz="2800" b="1" dirty="0" err="1" smtClean="0">
                <a:latin typeface="NikoshBAN" pitchFamily="2" charset="0"/>
                <a:cs typeface="NikoshBAN" pitchFamily="2" charset="0"/>
              </a:rPr>
              <a:t>য়া</a:t>
            </a:r>
            <a:r>
              <a:rPr lang="as-IN" sz="2800" dirty="0" smtClean="0">
                <a:latin typeface="NikoshBAN" pitchFamily="2" charset="0"/>
                <a:cs typeface="NikoshBAN" pitchFamily="2" charset="0"/>
              </a:rPr>
              <a:t> (ইংরেজি</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a:t>
            </a:r>
            <a:r>
              <a:rPr lang="en-US" sz="2800" dirty="0" smtClean="0">
                <a:latin typeface="NikoshBAN" pitchFamily="2" charset="0"/>
                <a:cs typeface="NikoshBAN" pitchFamily="2" charset="0"/>
              </a:rPr>
              <a:t>Scarecrow) </a:t>
            </a:r>
            <a:r>
              <a:rPr lang="as-IN" sz="2800" dirty="0" smtClean="0">
                <a:latin typeface="NikoshBAN" pitchFamily="2" charset="0"/>
                <a:cs typeface="NikoshBAN" pitchFamily="2" charset="0"/>
              </a:rPr>
              <a:t>হচ্ছে কাক কিংবা অন্যান্য পশু-পাখিকে ভ</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দেখানোর জন্যে জমিতে রক্ষিত মানুষের প্রতিকৃতি বিশেষ। এর মাধ্যমে পশু-পাখিকে ক্ষেতের ফসল কিংবা বীজের রক্ষণাবেক্ষনের লক্ষ্যে নিরুৎসাহিত করা 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ফসলের জন্য ক্ষতিকর পাখির আক্রমণ থেকে রক্ষা পাবার উদ্দেশ্যেই মূলতঃ মাঠে কাকতাড়ু</a:t>
            </a:r>
            <a:r>
              <a:rPr lang="en-US" sz="2800" dirty="0" err="1" smtClean="0">
                <a:latin typeface="NikoshBAN" pitchFamily="2" charset="0"/>
                <a:cs typeface="NikoshBAN" pitchFamily="2" charset="0"/>
              </a:rPr>
              <a:t>য়া</a:t>
            </a:r>
            <a:r>
              <a:rPr lang="as-IN" sz="2800" dirty="0" smtClean="0">
                <a:latin typeface="NikoshBAN" pitchFamily="2" charset="0"/>
                <a:cs typeface="NikoshBAN" pitchFamily="2" charset="0"/>
              </a:rPr>
              <a:t> দাঁড় করানো অবস্থা</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রাখা 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অনেকক্ষেত্রে কাকদের ভ</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দেখানোর জন্য অন্য একটা কাক মেরে উঁচু জা</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গা</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ঝুঁলি</a:t>
            </a:r>
            <a:r>
              <a:rPr lang="en-US" sz="2800" dirty="0" err="1" smtClean="0">
                <a:latin typeface="NikoshBAN" pitchFamily="2" charset="0"/>
                <a:cs typeface="NikoshBAN" pitchFamily="2" charset="0"/>
              </a:rPr>
              <a:t>য়ে</a:t>
            </a:r>
            <a:r>
              <a:rPr lang="as-IN" sz="2800" dirty="0" smtClean="0">
                <a:latin typeface="NikoshBAN" pitchFamily="2" charset="0"/>
                <a:cs typeface="NikoshBAN" pitchFamily="2" charset="0"/>
              </a:rPr>
              <a:t> রাখা হ</a:t>
            </a:r>
            <a:r>
              <a:rPr lang="en-US" sz="2800" smtClean="0">
                <a:latin typeface="NikoshBAN" pitchFamily="2" charset="0"/>
                <a:cs typeface="NikoshBAN" pitchFamily="2" charset="0"/>
              </a:rPr>
              <a:t>য়</a:t>
            </a:r>
            <a:r>
              <a:rPr lang="as-IN" sz="2800" smtClean="0">
                <a:latin typeface="NikoshBAN" pitchFamily="2" charset="0"/>
                <a:cs typeface="NikoshBAN" pitchFamily="2" charset="0"/>
              </a:rPr>
              <a:t>।</a:t>
            </a:r>
            <a:r>
              <a:rPr lang="as-IN" sz="2800" baseline="30000" smtClean="0">
                <a:latin typeface="NikoshBAN" pitchFamily="2" charset="0"/>
                <a:cs typeface="NikoshBAN" pitchFamily="2" charset="0"/>
                <a:hlinkClick r:id="rId5"/>
              </a:rPr>
              <a:t>[</a:t>
            </a:r>
            <a:r>
              <a:rPr lang="as-IN" sz="2800" baseline="30000" dirty="0" smtClean="0">
                <a:latin typeface="NikoshBAN" pitchFamily="2" charset="0"/>
                <a:cs typeface="NikoshBAN" pitchFamily="2" charset="0"/>
                <a:hlinkClick r:id="rId5"/>
              </a:rPr>
              <a:t>১]</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par>
                                <p:cTn id="18" presetID="2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ppt_x</p:attrName>
                                        </p:attrNameLst>
                                      </p:cBhvr>
                                      <p:tavLst>
                                        <p:tav tm="0">
                                          <p:val>
                                            <p:strVal val="#ppt_x-.2"/>
                                          </p:val>
                                        </p:tav>
                                        <p:tav tm="100000">
                                          <p:val>
                                            <p:strVal val="#ppt_x"/>
                                          </p:val>
                                        </p:tav>
                                      </p:tavLst>
                                    </p:anim>
                                    <p:anim calcmode="lin" valueType="num">
                                      <p:cBhvr>
                                        <p:cTn id="26"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381000" y="1219200"/>
            <a:ext cx="3962400" cy="2743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17553863_1935389460023468_2553788755622415520_n.jpg"/>
          <p:cNvPicPr>
            <a:picLocks noChangeAspect="1"/>
          </p:cNvPicPr>
          <p:nvPr/>
        </p:nvPicPr>
        <p:blipFill>
          <a:blip r:embed="rId4"/>
          <a:stretch>
            <a:fillRect/>
          </a:stretch>
        </p:blipFill>
        <p:spPr>
          <a:xfrm>
            <a:off x="4648200" y="1219200"/>
            <a:ext cx="3733800" cy="2743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9" name="Rectangle 8"/>
          <p:cNvSpPr/>
          <p:nvPr/>
        </p:nvSpPr>
        <p:spPr>
          <a:xfrm>
            <a:off x="381000" y="4419600"/>
            <a:ext cx="8382000" cy="1815882"/>
          </a:xfrm>
          <a:prstGeom prst="rect">
            <a:avLst/>
          </a:prstGeom>
        </p:spPr>
        <p:txBody>
          <a:bodyPr wrap="square">
            <a:spAutoFit/>
          </a:bodyPr>
          <a:lstStyle/>
          <a:p>
            <a:r>
              <a:rPr lang="as-IN" sz="2800" dirty="0" smtClean="0">
                <a:latin typeface="NikoshBAN" pitchFamily="2" charset="0"/>
                <a:cs typeface="NikoshBAN" pitchFamily="2" charset="0"/>
              </a:rPr>
              <a:t>উপন্যাসের প্রেক্ষাপট মূলত মুক্তিযুদ্ধে কিশোর বুধার অসম সাহসিকতা ও মুক্তিযুদ্ধে হানাদার বাহিনীর একটি দলকে মাইন দিয়ে উড়িয়ে দেওয়া বা তাদের গতিপথকে বাধাগ্রস্ত করা। এর মাধ্যমে এক সাহসী কিশোর মুক্তিযোদ্ধার পরিচয় পাওয়া যায়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par>
                                <p:cTn id="18" presetID="2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ppt_x</p:attrName>
                                        </p:attrNameLst>
                                      </p:cBhvr>
                                      <p:tavLst>
                                        <p:tav tm="0">
                                          <p:val>
                                            <p:strVal val="#ppt_x-.2"/>
                                          </p:val>
                                        </p:tav>
                                        <p:tav tm="100000">
                                          <p:val>
                                            <p:strVal val="#ppt_x"/>
                                          </p:val>
                                        </p:tav>
                                      </p:tavLst>
                                    </p:anim>
                                    <p:anim calcmode="lin" valueType="num">
                                      <p:cBhvr>
                                        <p:cTn id="26"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770462" y="1371600"/>
            <a:ext cx="3649138"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4"/>
          <a:stretch>
            <a:fillRect/>
          </a:stretch>
        </p:blipFill>
        <p:spPr>
          <a:xfrm>
            <a:off x="4649510" y="1371600"/>
            <a:ext cx="3654979"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457200" y="4038600"/>
            <a:ext cx="8382000" cy="2246769"/>
          </a:xfrm>
          <a:prstGeom prst="rect">
            <a:avLst/>
          </a:prstGeom>
        </p:spPr>
        <p:txBody>
          <a:bodyPr wrap="square">
            <a:spAutoFit/>
          </a:bodyPr>
          <a:lstStyle/>
          <a:p>
            <a:r>
              <a:rPr lang="as-IN" sz="2800" dirty="0" smtClean="0">
                <a:latin typeface="NikoshBAN" pitchFamily="2" charset="0"/>
                <a:cs typeface="NikoshBAN" pitchFamily="2" charset="0"/>
              </a:rPr>
              <a:t>বাংলাদেশের কোন একটি গ্রাম। এই গ্রামেরই বাস করে এতিম এক কিশোর নাম বুধা। কলেরায় মারা যায় তার ভাইবোন। প্রথমে চাচির বাড়িতে আশ্রয় নিলেও চাচি দারিদ্রের কথা তুললে সে বাড়ি ত্যাগ করে। পুরো গ্রাম আর হাটবাজার ছিল তার বিচরণ ক্ষেত্র। চেনাজানা সব মানুষ হয়ে উঠল তার আপনজন।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0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381000" y="1371600"/>
            <a:ext cx="3810000" cy="2384534"/>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4"/>
          <a:stretch>
            <a:fillRect/>
          </a:stretch>
        </p:blipFill>
        <p:spPr>
          <a:xfrm>
            <a:off x="4572000" y="1371600"/>
            <a:ext cx="3810000" cy="2265137"/>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8" name="Rectangle 7"/>
          <p:cNvSpPr/>
          <p:nvPr/>
        </p:nvSpPr>
        <p:spPr>
          <a:xfrm>
            <a:off x="228600" y="3886200"/>
            <a:ext cx="8534400" cy="2308324"/>
          </a:xfrm>
          <a:prstGeom prst="rect">
            <a:avLst/>
          </a:prstGeom>
        </p:spPr>
        <p:txBody>
          <a:bodyPr wrap="square">
            <a:spAutoFit/>
          </a:bodyPr>
          <a:lstStyle/>
          <a:p>
            <a:r>
              <a:rPr lang="en-US" sz="2400" dirty="0" smtClean="0">
                <a:latin typeface="NikoshBAN" pitchFamily="2" charset="0"/>
                <a:cs typeface="NikoshBAN" pitchFamily="2" charset="0"/>
              </a:rPr>
              <a:t>এ</a:t>
            </a:r>
            <a:r>
              <a:rPr lang="as-IN" sz="2400" dirty="0" smtClean="0">
                <a:latin typeface="NikoshBAN" pitchFamily="2" charset="0"/>
                <a:cs typeface="NikoshBAN" pitchFamily="2" charset="0"/>
              </a:rPr>
              <a:t>তিম বলে কেউ তাকে তেমন একটা সন্দেহ করে না। মুক্তিযোদ্ধাদের নেতা শিল্পী শাহাবুদ্দিন তাকে মাইন পেতে ক্যাম্পটা উড়িয়ে দেওয়ার দায়িত্ব দেয়। বাংকার খুঁড়বার সময় কৌশলে সে তার ভেতর মাইন পুঁতে চলে আসে নদীর ধারে। এখানেই অপেক্ষা করছিলেন শাহাবুদ্দিন এবং তার সহযোদ্ধারা। পাকিস্তানি সেনারা বাংকারে ঢুকতেই পুরো ক্যাম্পটা মাইনের বিস্ফোরণে উড়ে যায়। নদীতে নৌকায় বসে শাহাবুদ্দিন ও বুধা সেই শব্দ শুনতে পায়। তাদের অভিযান সফল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ppt_x</p:attrName>
                                        </p:attrNameLst>
                                      </p:cBhvr>
                                      <p:tavLst>
                                        <p:tav tm="0">
                                          <p:val>
                                            <p:strVal val="#ppt_x-.2"/>
                                          </p:val>
                                        </p:tav>
                                        <p:tav tm="100000">
                                          <p:val>
                                            <p:strVal val="#ppt_x"/>
                                          </p:val>
                                        </p:tav>
                                      </p:tavLst>
                                    </p:anim>
                                    <p:anim calcmode="lin" valueType="num">
                                      <p:cBhvr>
                                        <p:cTn id="25"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770462" y="1349266"/>
            <a:ext cx="3649138" cy="2384534"/>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4"/>
          <a:stretch>
            <a:fillRect/>
          </a:stretch>
        </p:blipFill>
        <p:spPr>
          <a:xfrm>
            <a:off x="4572000" y="1371600"/>
            <a:ext cx="3810000" cy="23622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304800" y="4038600"/>
            <a:ext cx="8610600" cy="2246769"/>
          </a:xfrm>
          <a:prstGeom prst="rect">
            <a:avLst/>
          </a:prstGeom>
        </p:spPr>
        <p:txBody>
          <a:bodyPr wrap="square">
            <a:spAutoFit/>
          </a:bodyPr>
          <a:lstStyle/>
          <a:p>
            <a:r>
              <a:rPr lang="as-IN" sz="2800" dirty="0" smtClean="0">
                <a:latin typeface="NikoshBAN" pitchFamily="2" charset="0"/>
                <a:cs typeface="NikoshBAN" pitchFamily="2" charset="0"/>
              </a:rPr>
              <a:t>একদিন ঐগ্রামে মিলিটারি ঢুকলে তারা পুড়িয়ে দিল বাজারের দোকানপাট। একরাতের আঁধারে গ্রামে আসে মুক্তিযোদ্ধা আলি ও মিঠু। তারা বুধাকে বলে স্কুলের মিলিটারি ক্যাম্পটা উড়িয়ে দিতে। মুক্তিযুদ্ধে জড়িয়ে পড়ে বুধা। প্রথমে পুড়িয়ে দেয় শান্তি কমিটির চেয়ারম্যান আহাদ মুনশির বাড়ি। তারপর রাজাকার কমাণ্ডারের বাড়ি পুড়িয়ে দেয়।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2"/>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gtEl>
                                      </p:cBhvr>
                                    </p:animEffect>
                                  </p:childTnLst>
                                </p:cTn>
                              </p:par>
                              <p:par>
                                <p:cTn id="17" presetID="2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ppt_x</p:attrName>
                                        </p:attrNameLst>
                                      </p:cBhvr>
                                      <p:tavLst>
                                        <p:tav tm="0">
                                          <p:val>
                                            <p:strVal val="#ppt_x-.2"/>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ppt_x</p:attrName>
                                        </p:attrNameLst>
                                      </p:cBhvr>
                                      <p:tavLst>
                                        <p:tav tm="0">
                                          <p:val>
                                            <p:strVal val="#ppt_x-.2"/>
                                          </p:val>
                                        </p:tav>
                                        <p:tav tm="100000">
                                          <p:val>
                                            <p:strVal val="#ppt_x"/>
                                          </p:val>
                                        </p:tav>
                                      </p:tavLst>
                                    </p:anim>
                                    <p:anim calcmode="lin" valueType="num">
                                      <p:cBhvr>
                                        <p:cTn id="2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ppt_x</p:attrName>
                                        </p:attrNameLst>
                                      </p:cBhvr>
                                      <p:tavLst>
                                        <p:tav tm="0">
                                          <p:val>
                                            <p:strVal val="#ppt_x-.2"/>
                                          </p:val>
                                        </p:tav>
                                        <p:tav tm="100000">
                                          <p:val>
                                            <p:strVal val="#ppt_x"/>
                                          </p:val>
                                        </p:tav>
                                      </p:tavLst>
                                    </p:anim>
                                    <p:anim calcmode="lin" valueType="num">
                                      <p:cBhvr>
                                        <p:cTn id="3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228600"/>
            <a:ext cx="2133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বিশ্লেষণ</a:t>
            </a:r>
            <a:endParaRPr lang="en-US" sz="32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685800" y="1219200"/>
            <a:ext cx="3649138" cy="2189482"/>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68-686155_transparent-flower-gif-tumblr-flower-vector-transparent-background.png"/>
          <p:cNvPicPr>
            <a:picLocks noChangeAspect="1"/>
          </p:cNvPicPr>
          <p:nvPr/>
        </p:nvPicPr>
        <p:blipFill>
          <a:blip r:embed="rId4"/>
          <a:stretch>
            <a:fillRect/>
          </a:stretch>
        </p:blipFill>
        <p:spPr>
          <a:xfrm>
            <a:off x="4800600" y="1219200"/>
            <a:ext cx="3654979" cy="208855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Rectangle 5"/>
          <p:cNvSpPr/>
          <p:nvPr/>
        </p:nvSpPr>
        <p:spPr>
          <a:xfrm>
            <a:off x="228600" y="3657600"/>
            <a:ext cx="8382000" cy="2677656"/>
          </a:xfrm>
          <a:prstGeom prst="rect">
            <a:avLst/>
          </a:prstGeom>
        </p:spPr>
        <p:txBody>
          <a:bodyPr wrap="square">
            <a:spAutoFit/>
          </a:bodyPr>
          <a:lstStyle/>
          <a:p>
            <a:r>
              <a:rPr lang="as-IN" sz="2800" dirty="0" smtClean="0">
                <a:latin typeface="NikoshBAN" pitchFamily="2" charset="0"/>
                <a:cs typeface="NikoshBAN" pitchFamily="2" charset="0"/>
              </a:rPr>
              <a:t>ঔপন্যাসিক সেলিনা হোসেনের মুক্তিযুদ্ধভিত্তিক কিশোর উপন্যাস কাকতাড়ুয়ায় মুক্তিযুদ্ধের সময়কার পাকিস্তানি হানাদার বাহিনীর বর্বরোচিত হামলা, সাধারণ মানুষ নির্যাতন, বাঙালির বাড়িঘরে অগ্নিসংযোগ, নারী ও সংখ্যালঘু নির্যাতনসহ বিভিন্ন নির্যাতনে লিপ্ত হওয়ার প্রসঙ্গ আছে। এদিকে উদ্দীপকের চারটি ছবির মাধ্যমে আমরা মূলত পাকিস্তানি হানাদার বাহিনী কর্তৃক একাত্তরে ভিন্ন চারটি নির্যাতনের স্থিরচিত্র দেখতে পাই।</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ppt_x</p:attrName>
                                        </p:attrNameLst>
                                      </p:cBhvr>
                                      <p:tavLst>
                                        <p:tav tm="0">
                                          <p:val>
                                            <p:strVal val="#ppt_x-.2"/>
                                          </p:val>
                                        </p:tav>
                                        <p:tav tm="100000">
                                          <p:val>
                                            <p:strVal val="#ppt_x"/>
                                          </p:val>
                                        </p:tav>
                                      </p:tavLst>
                                    </p:anim>
                                    <p:anim calcmode="lin" valueType="num">
                                      <p:cBhvr>
                                        <p:cTn id="2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3048000" cy="1938992"/>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বিল্লাহ</a:t>
            </a:r>
            <a:endParaRPr lang="en-US" sz="36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জাগির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একাডেমি</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পাবনা</a:t>
            </a:r>
            <a:endParaRPr lang="en-US" sz="2800" dirty="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5105400" y="1337538"/>
            <a:ext cx="3127152" cy="3497123"/>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0" y="304800"/>
            <a:ext cx="2514600" cy="584775"/>
          </a:xfrm>
          <a:prstGeom prst="rect">
            <a:avLst/>
          </a:prstGeom>
          <a:no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মূল্যায়ণ</a:t>
            </a:r>
            <a:endParaRPr lang="en-US" sz="3200" dirty="0" smtClean="0">
              <a:latin typeface="NikoshBAN" pitchFamily="2" charset="0"/>
              <a:cs typeface="NikoshBAN" pitchFamily="2" charset="0"/>
            </a:endParaRPr>
          </a:p>
        </p:txBody>
      </p:sp>
      <p:sp>
        <p:nvSpPr>
          <p:cNvPr id="6" name="Rectangle 5"/>
          <p:cNvSpPr/>
          <p:nvPr/>
        </p:nvSpPr>
        <p:spPr>
          <a:xfrm>
            <a:off x="381000" y="990600"/>
            <a:ext cx="8534400" cy="5262979"/>
          </a:xfrm>
          <a:prstGeom prst="rect">
            <a:avLst/>
          </a:prstGeom>
        </p:spPr>
        <p:txBody>
          <a:bodyPr wrap="square">
            <a:spAutoFit/>
          </a:bodyPr>
          <a:lstStyle/>
          <a:p>
            <a:r>
              <a:rPr lang="as-IN" sz="2800" dirty="0" smtClean="0">
                <a:latin typeface="NikoshBAN" pitchFamily="2" charset="0"/>
                <a:cs typeface="NikoshBAN" pitchFamily="2" charset="0"/>
              </a:rPr>
              <a:t>১। অনেক মৃত ব্যক্তিকে একসঙ্গে কবর দেওয়াকে কী বলে?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গণকবর   </a:t>
            </a:r>
          </a:p>
          <a:p>
            <a:r>
              <a:rPr lang="en-US" sz="2800" dirty="0" smtClean="0">
                <a:latin typeface="NikoshBAN" pitchFamily="2" charset="0"/>
                <a:cs typeface="NikoshBAN" pitchFamily="2" charset="0"/>
              </a:rPr>
              <a:t>২</a:t>
            </a:r>
            <a:r>
              <a:rPr lang="as-IN" sz="2800" dirty="0" smtClean="0">
                <a:latin typeface="NikoshBAN" pitchFamily="2" charset="0"/>
                <a:cs typeface="NikoshBAN" pitchFamily="2" charset="0"/>
              </a:rPr>
              <a:t>। বঙ্গবন্ধু কত তারিখে স্বাধীনতার ডাক দিয়েছিলেন?</a:t>
            </a:r>
          </a:p>
          <a:p>
            <a:r>
              <a:rPr lang="as-IN"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১৯৭১ সালের ৭ মার্চ  </a:t>
            </a:r>
          </a:p>
          <a:p>
            <a:r>
              <a:rPr lang="en-US" sz="2800" dirty="0" smtClean="0">
                <a:latin typeface="NikoshBAN" pitchFamily="2" charset="0"/>
                <a:cs typeface="NikoshBAN" pitchFamily="2" charset="0"/>
              </a:rPr>
              <a:t>৩</a:t>
            </a:r>
            <a:r>
              <a:rPr lang="as-IN" sz="2800" dirty="0" smtClean="0">
                <a:latin typeface="NikoshBAN" pitchFamily="2" charset="0"/>
                <a:cs typeface="NikoshBAN" pitchFamily="2" charset="0"/>
              </a:rPr>
              <a:t>। বুধা কিভাবে বঙ্গবন্ধুর ৭ মার্চের ভাষণ শুনেছিল?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রেডিওতে</a:t>
            </a:r>
          </a:p>
          <a:p>
            <a:r>
              <a:rPr lang="en-US" sz="2800" dirty="0" smtClean="0">
                <a:latin typeface="NikoshBAN" pitchFamily="2" charset="0"/>
                <a:cs typeface="NikoshBAN" pitchFamily="2" charset="0"/>
              </a:rPr>
              <a:t>৪</a:t>
            </a:r>
            <a:r>
              <a:rPr lang="as-IN" sz="2800" dirty="0" smtClean="0">
                <a:latin typeface="NikoshBAN" pitchFamily="2" charset="0"/>
                <a:cs typeface="NikoshBAN" pitchFamily="2" charset="0"/>
              </a:rPr>
              <a:t>। গ্রামে শান্তি কমিটির চেয়ারম্যান কে?  </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আহাদ মুন্সী  </a:t>
            </a:r>
          </a:p>
          <a:p>
            <a:r>
              <a:rPr lang="en-US" sz="2800" dirty="0" smtClean="0">
                <a:latin typeface="NikoshBAN" pitchFamily="2" charset="0"/>
                <a:cs typeface="NikoshBAN" pitchFamily="2" charset="0"/>
              </a:rPr>
              <a:t>৫</a:t>
            </a:r>
            <a:r>
              <a:rPr lang="as-IN" sz="2800" dirty="0" smtClean="0">
                <a:latin typeface="NikoshBAN" pitchFamily="2" charset="0"/>
                <a:cs typeface="NikoshBAN" pitchFamily="2" charset="0"/>
              </a:rPr>
              <a:t>। বুধা প্রথমে কার বাড়িতে আগুন দিয়েছিল?</a:t>
            </a: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রাজাকার কুদ্দুসের </a:t>
            </a:r>
          </a:p>
          <a:p>
            <a:r>
              <a:rPr lang="en-US" sz="2800" dirty="0" smtClean="0">
                <a:latin typeface="NikoshBAN" pitchFamily="2" charset="0"/>
                <a:cs typeface="NikoshBAN" pitchFamily="2" charset="0"/>
              </a:rPr>
              <a:t>৬</a:t>
            </a:r>
            <a:r>
              <a:rPr lang="as-IN" sz="2800" dirty="0" smtClean="0">
                <a:latin typeface="NikoshBAN" pitchFamily="2" charset="0"/>
                <a:cs typeface="NikoshBAN" pitchFamily="2" charset="0"/>
              </a:rPr>
              <a:t>। কয়টি মশাল দিয়ে আহাদ মুন্সীর বাড়িতে আগুন দিয়ে</a:t>
            </a:r>
            <a:endParaRPr lang="en-US" sz="2800" dirty="0" smtClean="0">
              <a:latin typeface="NikoshBAN" pitchFamily="2" charset="0"/>
              <a:cs typeface="NikoshBAN" pitchFamily="2" charset="0"/>
            </a:endParaRPr>
          </a:p>
          <a:p>
            <a:r>
              <a:rPr lang="as-IN" sz="2800" dirty="0" smtClean="0">
                <a:latin typeface="NikoshBAN" pitchFamily="2" charset="0"/>
                <a:cs typeface="NikoshBAN" pitchFamily="2" charset="0"/>
              </a:rPr>
              <a:t>      </a:t>
            </a:r>
            <a:r>
              <a:rPr lang="en-US" sz="2800" dirty="0" err="1" smtClean="0">
                <a:latin typeface="NikoshBAN" pitchFamily="2" charset="0"/>
                <a:cs typeface="NikoshBAN" pitchFamily="2" charset="0"/>
              </a:rPr>
              <a:t>উত্তর</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 তিনটি      </a:t>
            </a:r>
          </a:p>
        </p:txBody>
      </p:sp>
      <p:sp>
        <p:nvSpPr>
          <p:cNvPr id="5" name="Rectangle 4"/>
          <p:cNvSpPr/>
          <p:nvPr/>
        </p:nvSpPr>
        <p:spPr>
          <a:xfrm>
            <a:off x="685800" y="1524000"/>
            <a:ext cx="1752600" cy="304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2362200"/>
            <a:ext cx="30480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200400"/>
            <a:ext cx="1981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038600"/>
            <a:ext cx="20574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876800"/>
            <a:ext cx="2743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5715000"/>
            <a:ext cx="27432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xit" presetSubtype="16" fill="hold" grpId="0" nodeType="clickEffect">
                                  <p:stCondLst>
                                    <p:cond delay="0"/>
                                  </p:stCondLst>
                                  <p:childTnLst>
                                    <p:animEffect transition="out" filter="plus(in)">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grpId="0" nodeType="clickEffect">
                                  <p:stCondLst>
                                    <p:cond delay="0"/>
                                  </p:stCondLst>
                                  <p:childTnLst>
                                    <p:animEffect transition="out" filter="barn(inHorizontal)">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0" nodeType="clickEffect">
                                  <p:stCondLst>
                                    <p:cond delay="0"/>
                                  </p:stCondLst>
                                  <p:childTnLst>
                                    <p:animEffect transition="out" filter="box(in)">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2000"/>
                                        <p:tgtEl>
                                          <p:spTgt spid="10"/>
                                        </p:tgtEl>
                                        <p:attrNameLst>
                                          <p:attrName>ppt_x</p:attrName>
                                        </p:attrNameLst>
                                      </p:cBhvr>
                                      <p:tavLst>
                                        <p:tav tm="0">
                                          <p:val>
                                            <p:strVal val="ppt_x"/>
                                          </p:val>
                                        </p:tav>
                                        <p:tav tm="100000">
                                          <p:val>
                                            <p:strVal val="ppt_x"/>
                                          </p:val>
                                        </p:tav>
                                      </p:tavLst>
                                    </p:anim>
                                    <p:anim calcmode="lin" valueType="num">
                                      <p:cBhvr additive="base">
                                        <p:cTn id="41" dur="2000"/>
                                        <p:tgtEl>
                                          <p:spTgt spid="10"/>
                                        </p:tgtEl>
                                        <p:attrNameLst>
                                          <p:attrName>ppt_y</p:attrName>
                                        </p:attrNameLst>
                                      </p:cBhvr>
                                      <p:tavLst>
                                        <p:tav tm="0">
                                          <p:val>
                                            <p:strVal val="ppt_y"/>
                                          </p:val>
                                        </p:tav>
                                        <p:tav tm="100000">
                                          <p:val>
                                            <p:strVal val="1+ppt_h/2"/>
                                          </p:val>
                                        </p:tav>
                                      </p:tavLst>
                                    </p:anim>
                                    <p:set>
                                      <p:cBhvr>
                                        <p:cTn id="42" dur="1" fill="hold">
                                          <p:stCondLst>
                                            <p:cond delay="1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2514600" cy="769441"/>
          </a:xfrm>
          <a:prstGeom prst="rect">
            <a:avLst/>
          </a:prstGeom>
          <a:noFill/>
          <a:ln>
            <a:solidFill>
              <a:schemeClr val="tx1"/>
            </a:solidFill>
          </a:ln>
        </p:spPr>
        <p:txBody>
          <a:bodyPr wrap="square" rtlCol="0">
            <a:spAutoFit/>
          </a:bodyPr>
          <a:lstStyle/>
          <a:p>
            <a:pPr algn="ctr"/>
            <a:r>
              <a:rPr lang="en-US" sz="4400" dirty="0" err="1" smtClean="0">
                <a:latin typeface="NikoshBAN" pitchFamily="2" charset="0"/>
                <a:cs typeface="NikoshBAN" pitchFamily="2" charset="0"/>
              </a:rPr>
              <a:t>একক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4648200" y="1066800"/>
            <a:ext cx="3352800" cy="38099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685800" y="5638800"/>
            <a:ext cx="7543800" cy="646331"/>
          </a:xfrm>
          <a:prstGeom prst="rect">
            <a:avLst/>
          </a:prstGeom>
          <a:noFill/>
          <a:ln>
            <a:solidFill>
              <a:schemeClr val="tx1"/>
            </a:solidFill>
          </a:ln>
        </p:spPr>
        <p:txBody>
          <a:bodyPr wrap="square" rtlCol="0">
            <a:spAutoFit/>
          </a:bodyPr>
          <a:lstStyle/>
          <a:p>
            <a:pPr algn="ctr"/>
            <a:r>
              <a:rPr lang="en-US" sz="3600" dirty="0" err="1" smtClean="0">
                <a:latin typeface="NikoshBAN" pitchFamily="2" charset="0"/>
                <a:cs typeface="NikoshBAN" pitchFamily="2" charset="0"/>
              </a:rPr>
              <a:t>কাকতাড়ুয়া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উপন্যাসে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উল্লিখিত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চরিত্রের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endParaRPr lang="en-US" sz="36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20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2514600" cy="769441"/>
          </a:xfrm>
          <a:prstGeom prst="rect">
            <a:avLst/>
          </a:prstGeom>
          <a:noFill/>
          <a:ln>
            <a:solidFill>
              <a:schemeClr val="tx1"/>
            </a:solidFill>
          </a:ln>
        </p:spPr>
        <p:txBody>
          <a:bodyPr wrap="square" rtlCol="0">
            <a:spAutoFit/>
          </a:bodyPr>
          <a:lstStyle/>
          <a:p>
            <a:pPr algn="ctr"/>
            <a:r>
              <a:rPr lang="en-US" sz="4400" dirty="0" err="1" smtClean="0">
                <a:latin typeface="NikoshBAN" pitchFamily="2" charset="0"/>
                <a:cs typeface="NikoshBAN" pitchFamily="2" charset="0"/>
              </a:rPr>
              <a:t>দলগত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4648200" y="914400"/>
            <a:ext cx="3276600" cy="37338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457200" y="5181600"/>
            <a:ext cx="8153400" cy="1200329"/>
          </a:xfrm>
          <a:prstGeom prst="rect">
            <a:avLst/>
          </a:prstGeom>
          <a:noFill/>
          <a:ln>
            <a:solidFill>
              <a:schemeClr val="tx1"/>
            </a:solidFill>
          </a:ln>
        </p:spPr>
        <p:txBody>
          <a:bodyPr wrap="square" rtlCol="0">
            <a:spAutoFit/>
          </a:bodyPr>
          <a:lstStyle/>
          <a:p>
            <a:pPr algn="ctr"/>
            <a:r>
              <a:rPr lang="en-US" sz="3600" dirty="0" err="1" smtClean="0">
                <a:latin typeface="NikoshBAN" pitchFamily="2" charset="0"/>
                <a:cs typeface="NikoshBAN" pitchFamily="2" charset="0"/>
              </a:rPr>
              <a:t>কাকতাড়ুয়া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উপন্যাসের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বর্বরতা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৫টি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বাক্য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endParaRPr lang="en-US" sz="36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2514600" cy="769441"/>
          </a:xfrm>
          <a:prstGeom prst="rect">
            <a:avLst/>
          </a:prstGeom>
          <a:noFill/>
          <a:ln>
            <a:solidFill>
              <a:schemeClr val="tx1"/>
            </a:solidFill>
          </a:ln>
        </p:spPr>
        <p:txBody>
          <a:bodyPr wrap="square" rtlCol="0">
            <a:spAutoFit/>
          </a:bodyPr>
          <a:lstStyle/>
          <a:p>
            <a:pPr algn="ctr"/>
            <a:r>
              <a:rPr lang="en-US" sz="4400" dirty="0" err="1" smtClean="0">
                <a:latin typeface="NikoshBAN" pitchFamily="2" charset="0"/>
                <a:cs typeface="NikoshBAN" pitchFamily="2" charset="0"/>
              </a:rPr>
              <a:t>বাড়ীর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cstate="print"/>
          <a:stretch>
            <a:fillRect/>
          </a:stretch>
        </p:blipFill>
        <p:spPr>
          <a:xfrm>
            <a:off x="4648200" y="1143000"/>
            <a:ext cx="3124200" cy="3276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381000" y="5562600"/>
            <a:ext cx="8382000" cy="646331"/>
          </a:xfrm>
          <a:prstGeom prst="rect">
            <a:avLst/>
          </a:prstGeom>
          <a:noFill/>
          <a:ln>
            <a:solidFill>
              <a:schemeClr val="tx1"/>
            </a:solidFill>
          </a:ln>
        </p:spPr>
        <p:txBody>
          <a:bodyPr wrap="square" rtlCol="0">
            <a:spAutoFit/>
          </a:bodyPr>
          <a:lstStyle/>
          <a:p>
            <a:pPr algn="ctr"/>
            <a:r>
              <a:rPr lang="en-US" sz="3600" dirty="0" err="1" smtClean="0">
                <a:latin typeface="NikoshBAN" pitchFamily="2" charset="0"/>
                <a:cs typeface="NikoshBAN" pitchFamily="2" charset="0"/>
              </a:rPr>
              <a:t>মুক্তিযুদ্ধে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কিশোরদের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অনুচ্ছেদ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057400"/>
            <a:ext cx="2514600" cy="1754326"/>
          </a:xfrm>
          <a:prstGeom prst="rect">
            <a:avLst/>
          </a:prstGeom>
          <a:noFill/>
          <a:ln>
            <a:solidFill>
              <a:schemeClr val="tx1"/>
            </a:solidFill>
          </a:ln>
        </p:spPr>
        <p:txBody>
          <a:bodyPr wrap="square" rtlCol="0">
            <a:spAutoFit/>
          </a:bodyPr>
          <a:lstStyle/>
          <a:p>
            <a:pPr algn="ctr"/>
            <a:r>
              <a:rPr lang="en-US" sz="5400" dirty="0" err="1" smtClean="0">
                <a:latin typeface="NikoshBAN" pitchFamily="2" charset="0"/>
                <a:cs typeface="NikoshBAN" pitchFamily="2" charset="0"/>
              </a:rPr>
              <a:t>সবাইকে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ধন্যবাদ</a:t>
            </a:r>
            <a:endParaRPr lang="en-US" sz="54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4191000" y="1371601"/>
            <a:ext cx="4343400" cy="32766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5105400" y="5257800"/>
            <a:ext cx="2514600" cy="707886"/>
          </a:xfrm>
          <a:prstGeom prst="rect">
            <a:avLst/>
          </a:prstGeom>
          <a:noFill/>
          <a:ln>
            <a:solidFill>
              <a:schemeClr val="tx1"/>
            </a:solidFill>
          </a:ln>
        </p:spPr>
        <p:txBody>
          <a:bodyPr wrap="square" rtlCol="0">
            <a:spAutoFit/>
          </a:bodyPr>
          <a:lstStyle/>
          <a:p>
            <a:pPr algn="ctr"/>
            <a:r>
              <a:rPr lang="en-US" sz="4000" dirty="0" err="1" smtClean="0">
                <a:latin typeface="NikoshBAN" pitchFamily="2" charset="0"/>
                <a:cs typeface="NikoshBAN" pitchFamily="2" charset="0"/>
              </a:rPr>
              <a:t>প্রিয়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জন্মভূমি</a:t>
            </a:r>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2133600"/>
            <a:ext cx="2743200" cy="1384995"/>
          </a:xfrm>
          <a:prstGeom prst="rect">
            <a:avLst/>
          </a:prstGeom>
          <a:noFill/>
          <a:ln>
            <a:solidFill>
              <a:schemeClr val="tx1"/>
            </a:solidFill>
          </a:ln>
        </p:spPr>
        <p:txBody>
          <a:bodyPr wrap="square" rtlCol="0">
            <a:spAutoFit/>
          </a:bodyPr>
          <a:lstStyle/>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শ্রেণি-নবম</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দশম</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বিষয়-বাংলা</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প্রথমপত্র</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সহপাঠ</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cstate="print"/>
          <a:stretch>
            <a:fillRect/>
          </a:stretch>
        </p:blipFill>
        <p:spPr>
          <a:xfrm>
            <a:off x="5329090" y="1337538"/>
            <a:ext cx="2443310" cy="3497123"/>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2895600" y="304800"/>
            <a:ext cx="2057400" cy="707886"/>
          </a:xfrm>
          <a:prstGeom prst="rect">
            <a:avLst/>
          </a:prstGeom>
          <a:noFill/>
          <a:ln>
            <a:solidFill>
              <a:schemeClr val="tx1"/>
            </a:solidFill>
          </a:ln>
        </p:spPr>
        <p:txBody>
          <a:bodyPr wrap="square" rtlCol="0">
            <a:spAutoFit/>
          </a:bodyPr>
          <a:lstStyle/>
          <a:p>
            <a:r>
              <a:rPr lang="en-US" sz="2800" dirty="0" smtClean="0">
                <a:latin typeface="NikoshBAN" pitchFamily="2" charset="0"/>
                <a:cs typeface="NikoshBAN" pitchFamily="2" charset="0"/>
              </a:rPr>
              <a:t>   </a:t>
            </a:r>
            <a:r>
              <a:rPr lang="en-US" sz="4000" dirty="0" err="1" smtClean="0">
                <a:latin typeface="NikoshBAN" pitchFamily="2" charset="0"/>
                <a:cs typeface="NikoshBAN" pitchFamily="2" charset="0"/>
              </a:rPr>
              <a:t>শিখন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ফল</a:t>
            </a:r>
            <a:endParaRPr lang="en-US" sz="4000" dirty="0" smtClean="0">
              <a:latin typeface="NikoshBAN" pitchFamily="2" charset="0"/>
              <a:cs typeface="NikoshBAN" pitchFamily="2" charset="0"/>
            </a:endParaRPr>
          </a:p>
        </p:txBody>
      </p:sp>
      <p:sp>
        <p:nvSpPr>
          <p:cNvPr id="6" name="TextBox 5"/>
          <p:cNvSpPr txBox="1"/>
          <p:nvPr/>
        </p:nvSpPr>
        <p:spPr>
          <a:xfrm>
            <a:off x="457200" y="1600200"/>
            <a:ext cx="3810000" cy="523220"/>
          </a:xfrm>
          <a:prstGeom prst="rect">
            <a:avLst/>
          </a:prstGeom>
          <a:noFill/>
          <a:ln>
            <a:solidFill>
              <a:schemeClr val="tx1"/>
            </a:solidFill>
          </a:ln>
        </p:spPr>
        <p:txBody>
          <a:bodyPr wrap="square" rtlCol="0">
            <a:spAutoFit/>
          </a:bodyPr>
          <a:lstStyle/>
          <a:p>
            <a:r>
              <a:rPr lang="en-US" sz="2800" dirty="0" err="1" smtClean="0">
                <a:latin typeface="NikoshBAN" pitchFamily="2" charset="0"/>
                <a:cs typeface="NikoshBAN" pitchFamily="2" charset="0"/>
              </a:rPr>
              <a:t>এইপাঠ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শিক্ষার্থীরা</a:t>
            </a:r>
            <a:r>
              <a:rPr lang="en-US" sz="2800" dirty="0" smtClean="0">
                <a:latin typeface="NikoshBAN" pitchFamily="2" charset="0"/>
                <a:cs typeface="NikoshBAN" pitchFamily="2" charset="0"/>
              </a:rPr>
              <a:t>--------</a:t>
            </a:r>
            <a:endParaRPr lang="en-US" sz="4000" dirty="0" smtClean="0">
              <a:latin typeface="NikoshBAN" pitchFamily="2" charset="0"/>
              <a:cs typeface="NikoshBAN" pitchFamily="2" charset="0"/>
            </a:endParaRPr>
          </a:p>
        </p:txBody>
      </p:sp>
      <p:sp>
        <p:nvSpPr>
          <p:cNvPr id="7" name="TextBox 6"/>
          <p:cNvSpPr txBox="1"/>
          <p:nvPr/>
        </p:nvSpPr>
        <p:spPr>
          <a:xfrm>
            <a:off x="381000" y="2362200"/>
            <a:ext cx="8382000" cy="2862322"/>
          </a:xfrm>
          <a:prstGeom prst="rect">
            <a:avLst/>
          </a:prstGeom>
          <a:noFill/>
          <a:ln>
            <a:solidFill>
              <a:schemeClr val="tx1"/>
            </a:solidFill>
          </a:ln>
        </p:spPr>
        <p:txBody>
          <a:bodyPr wrap="square" rtlCol="0">
            <a:spAutoFit/>
          </a:bodyPr>
          <a:lstStyle/>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লেখিকা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কাকতাড়ুয়া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উপন্যাসের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ঘটনা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স্বাধীনতাযুদ্ধে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এদেশের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মানুষের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মুক্তিযুদ্ধে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কিশোরদের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স্বাধীনতাযুদ্ধের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নৃশংসতার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ppt_x</p:attrName>
                                        </p:attrNameLst>
                                      </p:cBhvr>
                                      <p:tavLst>
                                        <p:tav tm="0">
                                          <p:val>
                                            <p:strVal val="#ppt_x-.2"/>
                                          </p:val>
                                        </p:tav>
                                        <p:tav tm="100000">
                                          <p:val>
                                            <p:strVal val="#ppt_x"/>
                                          </p:val>
                                        </p:tav>
                                      </p:tavLst>
                                    </p:anim>
                                    <p:anim calcmode="lin" valueType="num">
                                      <p:cBhvr>
                                        <p:cTn id="2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2400"/>
            <a:ext cx="2057400" cy="523220"/>
          </a:xfrm>
          <a:prstGeom prst="rect">
            <a:avLst/>
          </a:prstGeom>
          <a:noFill/>
          <a:ln>
            <a:solidFill>
              <a:schemeClr val="tx1"/>
            </a:solidFill>
          </a:ln>
        </p:spPr>
        <p:txBody>
          <a:bodyPr wrap="square" rtlCol="0">
            <a:spAutoFit/>
          </a:bodyPr>
          <a:lstStyle/>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পূর্বজ্ঞান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যাচাই</a:t>
            </a:r>
            <a:endParaRPr lang="en-US" sz="4000" dirty="0" smtClean="0">
              <a:latin typeface="NikoshBAN" pitchFamily="2" charset="0"/>
              <a:cs typeface="NikoshBAN" pitchFamily="2" charset="0"/>
            </a:endParaRPr>
          </a:p>
        </p:txBody>
      </p:sp>
      <p:sp>
        <p:nvSpPr>
          <p:cNvPr id="5" name="Rectangle 4"/>
          <p:cNvSpPr/>
          <p:nvPr/>
        </p:nvSpPr>
        <p:spPr>
          <a:xfrm>
            <a:off x="228600" y="838200"/>
            <a:ext cx="8534400" cy="5693866"/>
          </a:xfrm>
          <a:prstGeom prst="rect">
            <a:avLst/>
          </a:prstGeom>
        </p:spPr>
        <p:txBody>
          <a:bodyPr wrap="square">
            <a:spAutoFit/>
          </a:bodyPr>
          <a:lstStyle/>
          <a:p>
            <a:r>
              <a:rPr lang="en-US" sz="2800" dirty="0" smtClean="0">
                <a:latin typeface="NikoshBAN" pitchFamily="2" charset="0"/>
                <a:cs typeface="NikoshBAN" pitchFamily="2" charset="0"/>
              </a:rPr>
              <a:t>১</a:t>
            </a:r>
            <a:r>
              <a:rPr lang="as-IN" sz="2800" dirty="0" smtClean="0">
                <a:latin typeface="NikoshBAN" pitchFamily="2" charset="0"/>
                <a:cs typeface="NikoshBAN" pitchFamily="2" charset="0"/>
              </a:rPr>
              <a:t>।  কাকতাড়ুয়া উপন্যাসের উপজীব্য বিষয় কী?</a:t>
            </a:r>
          </a:p>
          <a:p>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ক) গুগল প্রেম   </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খ) মুক্তিযুদ্ধ</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গ) বাংলার সামাজিক ইতিহাস</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ঘ) বাংলার গ্রামীণ জীবন</a:t>
            </a:r>
          </a:p>
          <a:p>
            <a:r>
              <a:rPr lang="en-US" sz="2800" dirty="0" smtClean="0">
                <a:latin typeface="NikoshBAN" pitchFamily="2" charset="0"/>
                <a:cs typeface="NikoshBAN" pitchFamily="2" charset="0"/>
              </a:rPr>
              <a:t>২</a:t>
            </a:r>
            <a:r>
              <a:rPr lang="as-IN" sz="2800" dirty="0" smtClean="0">
                <a:latin typeface="NikoshBAN" pitchFamily="2" charset="0"/>
                <a:cs typeface="NikoshBAN" pitchFamily="2" charset="0"/>
              </a:rPr>
              <a:t>।  কাকতাড়ুয়া উপন্যাসের কেন্দ্রীয় চরিত্র কোনটি?</a:t>
            </a:r>
          </a:p>
          <a:p>
            <a:r>
              <a:rPr lang="as-IN" sz="2800" dirty="0" smtClean="0">
                <a:latin typeface="NikoshBAN" pitchFamily="2" charset="0"/>
                <a:cs typeface="NikoshBAN" pitchFamily="2" charset="0"/>
              </a:rPr>
              <a:t>   ক) শিল্পী শাহাবুদ্দিন খ) কুন্তি</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গ) আলী    </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 ঘ) বুধা</a:t>
            </a:r>
          </a:p>
          <a:p>
            <a:r>
              <a:rPr lang="en-US" sz="2800" dirty="0" smtClean="0">
                <a:latin typeface="NikoshBAN" pitchFamily="2" charset="0"/>
                <a:cs typeface="NikoshBAN" pitchFamily="2" charset="0"/>
              </a:rPr>
              <a:t>৩</a:t>
            </a:r>
            <a:r>
              <a:rPr lang="as-IN" sz="2800" dirty="0" smtClean="0">
                <a:latin typeface="NikoshBAN" pitchFamily="2" charset="0"/>
                <a:cs typeface="NikoshBAN" pitchFamily="2" charset="0"/>
              </a:rPr>
              <a:t>।  বুধার ভ</a:t>
            </a:r>
            <a:r>
              <a:rPr lang="en-US" sz="2800" dirty="0" smtClean="0">
                <a:latin typeface="NikoshBAN" pitchFamily="2" charset="0"/>
                <a:cs typeface="NikoshBAN" pitchFamily="2" charset="0"/>
              </a:rPr>
              <a:t>ী</a:t>
            </a:r>
            <a:r>
              <a:rPr lang="as-IN" sz="2800" dirty="0" smtClean="0">
                <a:latin typeface="NikoshBAN" pitchFamily="2" charset="0"/>
                <a:cs typeface="NikoshBAN" pitchFamily="2" charset="0"/>
              </a:rPr>
              <a:t>ষণ প্রিয় কী?</a:t>
            </a:r>
          </a:p>
          <a:p>
            <a:r>
              <a:rPr lang="as-IN" sz="2800" dirty="0" smtClean="0">
                <a:latin typeface="NikoshBAN" pitchFamily="2" charset="0"/>
                <a:cs typeface="NikoshBAN" pitchFamily="2" charset="0"/>
              </a:rPr>
              <a:t>   ক) নাচ           খ) খেলাধুলা</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গ) গান           ঘ) নৌকাবাইচ</a:t>
            </a:r>
          </a:p>
          <a:p>
            <a:r>
              <a:rPr lang="en-US" sz="2800" dirty="0" smtClean="0">
                <a:latin typeface="NikoshBAN" pitchFamily="2" charset="0"/>
                <a:cs typeface="NikoshBAN" pitchFamily="2" charset="0"/>
              </a:rPr>
              <a:t>৪</a:t>
            </a:r>
            <a:r>
              <a:rPr lang="as-IN" sz="2800" dirty="0" smtClean="0">
                <a:latin typeface="NikoshBAN" pitchFamily="2" charset="0"/>
                <a:cs typeface="NikoshBAN" pitchFamily="2" charset="0"/>
              </a:rPr>
              <a:t>।  ‘তাহলে তুই আমাকে মুক্তি দিবি?’ উক্তিটি কার?</a:t>
            </a:r>
          </a:p>
          <a:p>
            <a:r>
              <a:rPr lang="as-IN" sz="2800" dirty="0" smtClean="0">
                <a:latin typeface="NikoshBAN" pitchFamily="2" charset="0"/>
                <a:cs typeface="NikoshBAN" pitchFamily="2" charset="0"/>
              </a:rPr>
              <a:t>   ক) বুধার চাচির      খ) কুন্তির </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গ) ফুলকলির       ঘ) নোলক বুয়ার</a:t>
            </a:r>
          </a:p>
          <a:p>
            <a:r>
              <a:rPr lang="en-US" sz="2800" dirty="0" smtClean="0">
                <a:latin typeface="NikoshBAN" pitchFamily="2" charset="0"/>
                <a:cs typeface="NikoshBAN" pitchFamily="2" charset="0"/>
              </a:rPr>
              <a:t>৫</a:t>
            </a:r>
            <a:r>
              <a:rPr lang="as-IN" sz="2800" dirty="0" smtClean="0">
                <a:latin typeface="NikoshBAN" pitchFamily="2" charset="0"/>
                <a:cs typeface="NikoshBAN" pitchFamily="2" charset="0"/>
              </a:rPr>
              <a:t>।  বুধা কোথায় গান শুনে ও শেখে?</a:t>
            </a:r>
          </a:p>
          <a:p>
            <a:r>
              <a:rPr lang="as-IN" sz="2800" dirty="0" smtClean="0">
                <a:latin typeface="NikoshBAN" pitchFamily="2" charset="0"/>
                <a:cs typeface="NikoshBAN" pitchFamily="2" charset="0"/>
              </a:rPr>
              <a:t>   ক) মঞ্চে          খ) বাড়িতে</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 গ) লোকমুখে       ঘ) আখড়ায়</a:t>
            </a:r>
          </a:p>
          <a:p>
            <a:r>
              <a:rPr lang="en-US" sz="2800" dirty="0" smtClean="0">
                <a:latin typeface="NikoshBAN" pitchFamily="2" charset="0"/>
                <a:cs typeface="NikoshBAN" pitchFamily="2" charset="0"/>
              </a:rPr>
              <a:t>৬</a:t>
            </a:r>
            <a:r>
              <a:rPr lang="as-IN" sz="2800" dirty="0" smtClean="0">
                <a:latin typeface="NikoshBAN" pitchFamily="2" charset="0"/>
                <a:cs typeface="NikoshBAN" pitchFamily="2" charset="0"/>
              </a:rPr>
              <a:t>।  বুধার কাছে ভীষণ আনন্দের বিষয় কোনটি?   </a:t>
            </a:r>
          </a:p>
          <a:p>
            <a:r>
              <a:rPr lang="as-IN" sz="2800" dirty="0" smtClean="0">
                <a:latin typeface="NikoshBAN" pitchFamily="2" charset="0"/>
                <a:cs typeface="NikoshBAN" pitchFamily="2" charset="0"/>
              </a:rPr>
              <a:t>   ক) দোকানে কাজ করা খ) পরাধীন থাকা</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গ) কাকতাড়ুয়া হওয়া  ঘ) স্বাধীনতা</a:t>
            </a:r>
            <a:endParaRPr lang="as-IN" sz="2800" dirty="0">
              <a:latin typeface="NikoshBAN" pitchFamily="2" charset="0"/>
              <a:cs typeface="NikoshBAN" pitchFamily="2" charset="0"/>
            </a:endParaRPr>
          </a:p>
        </p:txBody>
      </p:sp>
      <p:sp>
        <p:nvSpPr>
          <p:cNvPr id="6" name="Rectangle 5"/>
          <p:cNvSpPr/>
          <p:nvPr/>
        </p:nvSpPr>
        <p:spPr>
          <a:xfrm>
            <a:off x="4038600" y="1295400"/>
            <a:ext cx="20574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2590800"/>
            <a:ext cx="12954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3429000"/>
            <a:ext cx="17526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4267200"/>
            <a:ext cx="18288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8600" y="5181600"/>
            <a:ext cx="17526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6019800"/>
            <a:ext cx="2286000" cy="381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6" fill="hold" grpId="0" nodeType="clickEffect">
                                  <p:stCondLst>
                                    <p:cond delay="0"/>
                                  </p:stCondLst>
                                  <p:childTnLst>
                                    <p:animEffect transition="out" filter="barn(inHorizontal)">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grpId="0" nodeType="clickEffect">
                                  <p:stCondLst>
                                    <p:cond delay="0"/>
                                  </p:stCondLst>
                                  <p:childTnLst>
                                    <p:animEffect transition="out" filter="barn(inHorizontal)">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xit" presetSubtype="26" fill="hold" grpId="0" nodeType="clickEffect">
                                  <p:stCondLst>
                                    <p:cond delay="0"/>
                                  </p:stCondLst>
                                  <p:childTnLst>
                                    <p:animEffect transition="out" filter="barn(inHorizontal)">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xit" presetSubtype="26" fill="hold" grpId="0" nodeType="clickEffect">
                                  <p:stCondLst>
                                    <p:cond delay="0"/>
                                  </p:stCondLst>
                                  <p:childTnLst>
                                    <p:animEffect transition="out" filter="barn(inHorizontal)">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xit" presetSubtype="26" fill="hold" grpId="0" nodeType="clickEffect">
                                  <p:stCondLst>
                                    <p:cond delay="0"/>
                                  </p:stCondLst>
                                  <p:childTnLst>
                                    <p:animEffect transition="out" filter="barn(inHorizontal)">
                                      <p:cBhvr>
                                        <p:cTn id="40" dur="2000"/>
                                        <p:tgtEl>
                                          <p:spTgt spid="10"/>
                                        </p:tgtEl>
                                      </p:cBhvr>
                                    </p:animEffect>
                                    <p:set>
                                      <p:cBhvr>
                                        <p:cTn id="41" dur="1" fill="hold">
                                          <p:stCondLst>
                                            <p:cond delay="19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xit" presetSubtype="26" fill="hold" grpId="0" nodeType="clickEffect">
                                  <p:stCondLst>
                                    <p:cond delay="0"/>
                                  </p:stCondLst>
                                  <p:childTnLst>
                                    <p:animEffect transition="out" filter="barn(inHorizontal)">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304800"/>
            <a:ext cx="2667000" cy="584775"/>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err="1" smtClean="0">
                <a:latin typeface="NikoshBAN" pitchFamily="2" charset="0"/>
                <a:cs typeface="NikoshBAN" pitchFamily="2" charset="0"/>
              </a:rPr>
              <a:t>লেখক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পরিচিতি</a:t>
            </a:r>
            <a:endParaRPr lang="en-US" sz="4400" dirty="0" smtClean="0">
              <a:latin typeface="NikoshBAN" pitchFamily="2" charset="0"/>
              <a:cs typeface="NikoshBAN" pitchFamily="2" charset="0"/>
            </a:endParaRPr>
          </a:p>
        </p:txBody>
      </p:sp>
      <p:pic>
        <p:nvPicPr>
          <p:cNvPr id="5" name="Picture 4" descr="163_IMG_8818.jpg"/>
          <p:cNvPicPr>
            <a:picLocks noChangeAspect="1"/>
          </p:cNvPicPr>
          <p:nvPr/>
        </p:nvPicPr>
        <p:blipFill>
          <a:blip r:embed="rId3" cstate="print"/>
          <a:stretch>
            <a:fillRect/>
          </a:stretch>
        </p:blipFill>
        <p:spPr>
          <a:xfrm>
            <a:off x="3505200" y="1676400"/>
            <a:ext cx="1905000" cy="15240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8" name="TextBox 7"/>
          <p:cNvSpPr txBox="1"/>
          <p:nvPr/>
        </p:nvSpPr>
        <p:spPr>
          <a:xfrm>
            <a:off x="3505200" y="3429000"/>
            <a:ext cx="2057400" cy="52322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800" dirty="0" err="1" smtClean="0">
                <a:latin typeface="NikoshBAN" pitchFamily="2" charset="0"/>
                <a:cs typeface="NikoshBAN" pitchFamily="2" charset="0"/>
              </a:rPr>
              <a:t>সেলিনা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a:t>
            </a:r>
            <a:endParaRPr lang="en-US" sz="4000" dirty="0" smtClean="0">
              <a:latin typeface="NikoshBAN" pitchFamily="2" charset="0"/>
              <a:cs typeface="NikoshBAN" pitchFamily="2" charset="0"/>
            </a:endParaRPr>
          </a:p>
        </p:txBody>
      </p:sp>
      <p:sp>
        <p:nvSpPr>
          <p:cNvPr id="9" name="TextBox 8"/>
          <p:cNvSpPr txBox="1"/>
          <p:nvPr/>
        </p:nvSpPr>
        <p:spPr>
          <a:xfrm>
            <a:off x="6096000" y="1143000"/>
            <a:ext cx="2057400" cy="1200329"/>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জন্ম</a:t>
            </a:r>
            <a:r>
              <a:rPr lang="en-US" sz="2400" dirty="0" smtClean="0">
                <a:latin typeface="NikoshBAN" pitchFamily="2" charset="0"/>
                <a:cs typeface="NikoshBAN" pitchFamily="2" charset="0"/>
              </a:rPr>
              <a:t>-১৯৪৭ </a:t>
            </a:r>
            <a:r>
              <a:rPr lang="en-US" sz="2400" dirty="0" err="1" smtClean="0">
                <a:latin typeface="NikoshBAN" pitchFamily="2" charset="0"/>
                <a:cs typeface="NikoshBAN" pitchFamily="2" charset="0"/>
              </a:rPr>
              <a:t>সালের</a:t>
            </a:r>
            <a:r>
              <a:rPr lang="en-US" sz="2400" dirty="0" smtClean="0">
                <a:latin typeface="NikoshBAN" pitchFamily="2" charset="0"/>
                <a:cs typeface="NikoshBAN" pitchFamily="2" charset="0"/>
              </a:rPr>
              <a:t>   ১৪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রাজশাহীতে</a:t>
            </a:r>
            <a:endParaRPr lang="en-US" sz="3600" dirty="0" smtClean="0">
              <a:latin typeface="NikoshBAN" pitchFamily="2" charset="0"/>
              <a:cs typeface="NikoshBAN" pitchFamily="2" charset="0"/>
            </a:endParaRPr>
          </a:p>
        </p:txBody>
      </p:sp>
      <p:sp>
        <p:nvSpPr>
          <p:cNvPr id="10" name="TextBox 9"/>
          <p:cNvSpPr txBox="1"/>
          <p:nvPr/>
        </p:nvSpPr>
        <p:spPr>
          <a:xfrm>
            <a:off x="6019800" y="3276600"/>
            <a:ext cx="22860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পিতা-মোশাররফহোসেন</a:t>
            </a:r>
            <a:endParaRPr lang="en-US" sz="2400" dirty="0" smtClean="0">
              <a:latin typeface="NikoshBAN" pitchFamily="2" charset="0"/>
              <a:cs typeface="NikoshBAN" pitchFamily="2" charset="0"/>
            </a:endParaRPr>
          </a:p>
          <a:p>
            <a:r>
              <a:rPr lang="en-US" sz="2400" dirty="0" err="1" smtClean="0">
                <a:latin typeface="NikoshBAN" pitchFamily="2" charset="0"/>
                <a:cs typeface="NikoshBAN" pitchFamily="2" charset="0"/>
              </a:rPr>
              <a:t>মাতা</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মরিয়মন্নেসা</a:t>
            </a:r>
            <a:endParaRPr lang="en-US" sz="2400" dirty="0" smtClean="0">
              <a:latin typeface="NikoshBAN" pitchFamily="2" charset="0"/>
              <a:cs typeface="NikoshBAN" pitchFamily="2" charset="0"/>
            </a:endParaRPr>
          </a:p>
        </p:txBody>
      </p:sp>
      <p:sp>
        <p:nvSpPr>
          <p:cNvPr id="11" name="TextBox 10"/>
          <p:cNvSpPr txBox="1"/>
          <p:nvPr/>
        </p:nvSpPr>
        <p:spPr>
          <a:xfrm>
            <a:off x="609600" y="1143000"/>
            <a:ext cx="20574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একাডেমি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পুরষ্কার,একুশে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পদকসহ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পুরষ্কার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লাভ</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
        <p:nvSpPr>
          <p:cNvPr id="12" name="TextBox 11"/>
          <p:cNvSpPr txBox="1"/>
          <p:nvPr/>
        </p:nvSpPr>
        <p:spPr>
          <a:xfrm>
            <a:off x="609600" y="3276600"/>
            <a:ext cx="20574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সাহিত্যে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সন্মানসহ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স্নাতকোত্তর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লাভ</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
        <p:nvSpPr>
          <p:cNvPr id="13" name="TextBox 12"/>
          <p:cNvSpPr txBox="1"/>
          <p:nvPr/>
        </p:nvSpPr>
        <p:spPr>
          <a:xfrm>
            <a:off x="3505200" y="4267200"/>
            <a:ext cx="2057400" cy="156966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400" dirty="0" err="1" smtClean="0">
                <a:latin typeface="NikoshBAN" pitchFamily="2" charset="0"/>
                <a:cs typeface="NikoshBAN" pitchFamily="2" charset="0"/>
              </a:rPr>
              <a:t>জলোচ্ছাস,পদশব্দ,যুদ্ধ,পূর্ণছবির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মগ্নতা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গ্রন্থ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a:t>
            </a:r>
            <a:endParaRPr lang="en-US" sz="36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fltVal val="0"/>
                                          </p:val>
                                        </p:tav>
                                        <p:tav tm="100000">
                                          <p:val>
                                            <p:strVal val="#ppt_w"/>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8" name="TextBox 7"/>
          <p:cNvSpPr txBox="1"/>
          <p:nvPr/>
        </p:nvSpPr>
        <p:spPr>
          <a:xfrm>
            <a:off x="2743200" y="381000"/>
            <a:ext cx="3124200" cy="523220"/>
          </a:xfrm>
          <a:prstGeom prst="rect">
            <a:avLst/>
          </a:prstGeom>
          <a:noFill/>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800" dirty="0" err="1" smtClean="0">
                <a:latin typeface="NikoshBAN" pitchFamily="2" charset="0"/>
                <a:cs typeface="NikoshBAN" pitchFamily="2" charset="0"/>
              </a:rPr>
              <a:t>সেলিনা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গ্রন্থাবলি</a:t>
            </a:r>
            <a:endParaRPr lang="en-US" sz="4000" dirty="0" smtClean="0">
              <a:latin typeface="NikoshBAN" pitchFamily="2" charset="0"/>
              <a:cs typeface="NikoshBAN" pitchFamily="2" charset="0"/>
            </a:endParaRPr>
          </a:p>
        </p:txBody>
      </p:sp>
      <p:pic>
        <p:nvPicPr>
          <p:cNvPr id="15" name="Picture 14" descr="download (6).jpg"/>
          <p:cNvPicPr>
            <a:picLocks noChangeAspect="1"/>
          </p:cNvPicPr>
          <p:nvPr/>
        </p:nvPicPr>
        <p:blipFill>
          <a:blip r:embed="rId3"/>
          <a:stretch>
            <a:fillRect/>
          </a:stretch>
        </p:blipFill>
        <p:spPr>
          <a:xfrm>
            <a:off x="2819400" y="1219200"/>
            <a:ext cx="1733550" cy="2438400"/>
          </a:xfrm>
          <a:prstGeom prst="rect">
            <a:avLst/>
          </a:prstGeom>
        </p:spPr>
      </p:pic>
      <p:pic>
        <p:nvPicPr>
          <p:cNvPr id="16" name="Picture 15" descr="download (7).jpg"/>
          <p:cNvPicPr>
            <a:picLocks noChangeAspect="1"/>
          </p:cNvPicPr>
          <p:nvPr/>
        </p:nvPicPr>
        <p:blipFill>
          <a:blip r:embed="rId4"/>
          <a:stretch>
            <a:fillRect/>
          </a:stretch>
        </p:blipFill>
        <p:spPr>
          <a:xfrm>
            <a:off x="685800" y="1295401"/>
            <a:ext cx="1771650" cy="2362200"/>
          </a:xfrm>
          <a:prstGeom prst="rect">
            <a:avLst/>
          </a:prstGeom>
        </p:spPr>
      </p:pic>
      <p:pic>
        <p:nvPicPr>
          <p:cNvPr id="17" name="Picture 16" descr="download.jpg"/>
          <p:cNvPicPr>
            <a:picLocks noChangeAspect="1"/>
          </p:cNvPicPr>
          <p:nvPr/>
        </p:nvPicPr>
        <p:blipFill>
          <a:blip r:embed="rId5"/>
          <a:stretch>
            <a:fillRect/>
          </a:stretch>
        </p:blipFill>
        <p:spPr>
          <a:xfrm>
            <a:off x="6934200" y="1143000"/>
            <a:ext cx="1684983" cy="2438400"/>
          </a:xfrm>
          <a:prstGeom prst="rect">
            <a:avLst/>
          </a:prstGeom>
        </p:spPr>
      </p:pic>
      <p:pic>
        <p:nvPicPr>
          <p:cNvPr id="18" name="Picture 17" descr="images (17).jpg"/>
          <p:cNvPicPr>
            <a:picLocks noChangeAspect="1"/>
          </p:cNvPicPr>
          <p:nvPr/>
        </p:nvPicPr>
        <p:blipFill>
          <a:blip r:embed="rId6"/>
          <a:stretch>
            <a:fillRect/>
          </a:stretch>
        </p:blipFill>
        <p:spPr>
          <a:xfrm>
            <a:off x="4724400" y="1143000"/>
            <a:ext cx="1896023" cy="2531288"/>
          </a:xfrm>
          <a:prstGeom prst="rect">
            <a:avLst/>
          </a:prstGeom>
        </p:spPr>
      </p:pic>
      <p:pic>
        <p:nvPicPr>
          <p:cNvPr id="19" name="Picture 18" descr="images (18).jpg"/>
          <p:cNvPicPr>
            <a:picLocks noChangeAspect="1"/>
          </p:cNvPicPr>
          <p:nvPr/>
        </p:nvPicPr>
        <p:blipFill>
          <a:blip r:embed="rId7"/>
          <a:stretch>
            <a:fillRect/>
          </a:stretch>
        </p:blipFill>
        <p:spPr>
          <a:xfrm>
            <a:off x="4800600" y="4114800"/>
            <a:ext cx="1981200" cy="2189222"/>
          </a:xfrm>
          <a:prstGeom prst="rect">
            <a:avLst/>
          </a:prstGeom>
        </p:spPr>
      </p:pic>
      <p:pic>
        <p:nvPicPr>
          <p:cNvPr id="20" name="Picture 19" descr="images (19).jpg"/>
          <p:cNvPicPr>
            <a:picLocks noChangeAspect="1"/>
          </p:cNvPicPr>
          <p:nvPr/>
        </p:nvPicPr>
        <p:blipFill>
          <a:blip r:embed="rId8"/>
          <a:stretch>
            <a:fillRect/>
          </a:stretch>
        </p:blipFill>
        <p:spPr>
          <a:xfrm>
            <a:off x="2895600" y="4038600"/>
            <a:ext cx="1749423" cy="2375074"/>
          </a:xfrm>
          <a:prstGeom prst="rect">
            <a:avLst/>
          </a:prstGeom>
        </p:spPr>
      </p:pic>
      <p:pic>
        <p:nvPicPr>
          <p:cNvPr id="21" name="Picture 20" descr="images (20).jpg"/>
          <p:cNvPicPr>
            <a:picLocks noChangeAspect="1"/>
          </p:cNvPicPr>
          <p:nvPr/>
        </p:nvPicPr>
        <p:blipFill>
          <a:blip r:embed="rId9"/>
          <a:stretch>
            <a:fillRect/>
          </a:stretch>
        </p:blipFill>
        <p:spPr>
          <a:xfrm>
            <a:off x="6934200" y="4038600"/>
            <a:ext cx="1788516" cy="2306661"/>
          </a:xfrm>
          <a:prstGeom prst="rect">
            <a:avLst/>
          </a:prstGeom>
        </p:spPr>
      </p:pic>
      <p:pic>
        <p:nvPicPr>
          <p:cNvPr id="22" name="Picture 21" descr="images (21).jpg"/>
          <p:cNvPicPr>
            <a:picLocks noChangeAspect="1"/>
          </p:cNvPicPr>
          <p:nvPr/>
        </p:nvPicPr>
        <p:blipFill>
          <a:blip r:embed="rId10"/>
          <a:stretch>
            <a:fillRect/>
          </a:stretch>
        </p:blipFill>
        <p:spPr>
          <a:xfrm>
            <a:off x="609600" y="4038600"/>
            <a:ext cx="1981200" cy="2189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fltVal val="0"/>
                                          </p:val>
                                        </p:tav>
                                        <p:tav tm="100000">
                                          <p:val>
                                            <p:strVal val="#ppt_w"/>
                                          </p:val>
                                        </p:tav>
                                      </p:tavLst>
                                    </p:anim>
                                    <p:anim calcmode="lin" valueType="num">
                                      <p:cBhvr>
                                        <p:cTn id="14" dur="2000" fill="hold"/>
                                        <p:tgtEl>
                                          <p:spTgt spid="16"/>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2000" fill="hold"/>
                                        <p:tgtEl>
                                          <p:spTgt spid="15"/>
                                        </p:tgtEl>
                                        <p:attrNameLst>
                                          <p:attrName>ppt_w</p:attrName>
                                        </p:attrNameLst>
                                      </p:cBhvr>
                                      <p:tavLst>
                                        <p:tav tm="0">
                                          <p:val>
                                            <p:fltVal val="0"/>
                                          </p:val>
                                        </p:tav>
                                        <p:tav tm="100000">
                                          <p:val>
                                            <p:strVal val="#ppt_w"/>
                                          </p:val>
                                        </p:tav>
                                      </p:tavLst>
                                    </p:anim>
                                    <p:anim calcmode="lin" valueType="num">
                                      <p:cBhvr>
                                        <p:cTn id="18" dur="2000" fill="hold"/>
                                        <p:tgtEl>
                                          <p:spTgt spid="1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2000" fill="hold"/>
                                        <p:tgtEl>
                                          <p:spTgt spid="18"/>
                                        </p:tgtEl>
                                        <p:attrNameLst>
                                          <p:attrName>ppt_w</p:attrName>
                                        </p:attrNameLst>
                                      </p:cBhvr>
                                      <p:tavLst>
                                        <p:tav tm="0">
                                          <p:val>
                                            <p:fltVal val="0"/>
                                          </p:val>
                                        </p:tav>
                                        <p:tav tm="100000">
                                          <p:val>
                                            <p:strVal val="#ppt_w"/>
                                          </p:val>
                                        </p:tav>
                                      </p:tavLst>
                                    </p:anim>
                                    <p:anim calcmode="lin" valueType="num">
                                      <p:cBhvr>
                                        <p:cTn id="22" dur="2000" fill="hold"/>
                                        <p:tgtEl>
                                          <p:spTgt spid="18"/>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000" fill="hold"/>
                                        <p:tgtEl>
                                          <p:spTgt spid="17"/>
                                        </p:tgtEl>
                                        <p:attrNameLst>
                                          <p:attrName>ppt_w</p:attrName>
                                        </p:attrNameLst>
                                      </p:cBhvr>
                                      <p:tavLst>
                                        <p:tav tm="0">
                                          <p:val>
                                            <p:fltVal val="0"/>
                                          </p:val>
                                        </p:tav>
                                        <p:tav tm="100000">
                                          <p:val>
                                            <p:strVal val="#ppt_w"/>
                                          </p:val>
                                        </p:tav>
                                      </p:tavLst>
                                    </p:anim>
                                    <p:anim calcmode="lin" valueType="num">
                                      <p:cBhvr>
                                        <p:cTn id="26" dur="20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2000" fill="hold"/>
                                        <p:tgtEl>
                                          <p:spTgt spid="21"/>
                                        </p:tgtEl>
                                        <p:attrNameLst>
                                          <p:attrName>ppt_w</p:attrName>
                                        </p:attrNameLst>
                                      </p:cBhvr>
                                      <p:tavLst>
                                        <p:tav tm="0">
                                          <p:val>
                                            <p:fltVal val="0"/>
                                          </p:val>
                                        </p:tav>
                                        <p:tav tm="100000">
                                          <p:val>
                                            <p:strVal val="#ppt_w"/>
                                          </p:val>
                                        </p:tav>
                                      </p:tavLst>
                                    </p:anim>
                                    <p:anim calcmode="lin" valueType="num">
                                      <p:cBhvr>
                                        <p:cTn id="30" dur="2000" fill="hold"/>
                                        <p:tgtEl>
                                          <p:spTgt spid="21"/>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2000" fill="hold"/>
                                        <p:tgtEl>
                                          <p:spTgt spid="19"/>
                                        </p:tgtEl>
                                        <p:attrNameLst>
                                          <p:attrName>ppt_w</p:attrName>
                                        </p:attrNameLst>
                                      </p:cBhvr>
                                      <p:tavLst>
                                        <p:tav tm="0">
                                          <p:val>
                                            <p:fltVal val="0"/>
                                          </p:val>
                                        </p:tav>
                                        <p:tav tm="100000">
                                          <p:val>
                                            <p:strVal val="#ppt_w"/>
                                          </p:val>
                                        </p:tav>
                                      </p:tavLst>
                                    </p:anim>
                                    <p:anim calcmode="lin" valueType="num">
                                      <p:cBhvr>
                                        <p:cTn id="34" dur="20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2000" fill="hold"/>
                                        <p:tgtEl>
                                          <p:spTgt spid="20"/>
                                        </p:tgtEl>
                                        <p:attrNameLst>
                                          <p:attrName>ppt_w</p:attrName>
                                        </p:attrNameLst>
                                      </p:cBhvr>
                                      <p:tavLst>
                                        <p:tav tm="0">
                                          <p:val>
                                            <p:fltVal val="0"/>
                                          </p:val>
                                        </p:tav>
                                        <p:tav tm="100000">
                                          <p:val>
                                            <p:strVal val="#ppt_w"/>
                                          </p:val>
                                        </p:tav>
                                      </p:tavLst>
                                    </p:anim>
                                    <p:anim calcmode="lin" valueType="num">
                                      <p:cBhvr>
                                        <p:cTn id="38" dur="2000" fill="hold"/>
                                        <p:tgtEl>
                                          <p:spTgt spid="2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000" fill="hold"/>
                                        <p:tgtEl>
                                          <p:spTgt spid="22"/>
                                        </p:tgtEl>
                                        <p:attrNameLst>
                                          <p:attrName>ppt_w</p:attrName>
                                        </p:attrNameLst>
                                      </p:cBhvr>
                                      <p:tavLst>
                                        <p:tav tm="0">
                                          <p:val>
                                            <p:fltVal val="0"/>
                                          </p:val>
                                        </p:tav>
                                        <p:tav tm="100000">
                                          <p:val>
                                            <p:strVal val="#ppt_w"/>
                                          </p:val>
                                        </p:tav>
                                      </p:tavLst>
                                    </p:anim>
                                    <p:anim calcmode="lin" valueType="num">
                                      <p:cBhvr>
                                        <p:cTn id="42" dur="2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381000"/>
            <a:ext cx="25908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লক্ষ্য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a:stretch>
            <a:fillRect/>
          </a:stretch>
        </p:blipFill>
        <p:spPr>
          <a:xfrm>
            <a:off x="1143000" y="1524000"/>
            <a:ext cx="3200400" cy="35814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4"/>
          <a:stretch>
            <a:fillRect/>
          </a:stretch>
        </p:blipFill>
        <p:spPr>
          <a:xfrm>
            <a:off x="4876801" y="1524000"/>
            <a:ext cx="2946956" cy="35814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2819400" y="5410200"/>
            <a:ext cx="25908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2"/>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gtEl>
                                      </p:cBhvr>
                                    </p:animEffect>
                                  </p:childTnLst>
                                </p:cTn>
                              </p:par>
                              <p:par>
                                <p:cTn id="17" presetID="2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ppt_x</p:attrName>
                                        </p:attrNameLst>
                                      </p:cBhvr>
                                      <p:tavLst>
                                        <p:tav tm="0">
                                          <p:val>
                                            <p:strVal val="#ppt_x-.2"/>
                                          </p:val>
                                        </p:tav>
                                        <p:tav tm="100000">
                                          <p:val>
                                            <p:strVal val="#ppt_x"/>
                                          </p:val>
                                        </p:tav>
                                      </p:tavLst>
                                    </p:anim>
                                    <p:anim calcmode="lin" valueType="num">
                                      <p:cBhvr>
                                        <p:cTn id="20"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
                                        </p:tgtEl>
                                      </p:cBhvr>
                                    </p:animEffect>
                                  </p:childTnLst>
                                </p:cTn>
                              </p:par>
                              <p:par>
                                <p:cTn id="22" presetID="2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ppt_x</p:attrName>
                                        </p:attrNameLst>
                                      </p:cBhvr>
                                      <p:tavLst>
                                        <p:tav tm="0">
                                          <p:val>
                                            <p:strVal val="#ppt_x-.2"/>
                                          </p:val>
                                        </p:tav>
                                        <p:tav tm="100000">
                                          <p:val>
                                            <p:strVal val="#ppt_x"/>
                                          </p:val>
                                        </p:tav>
                                      </p:tavLst>
                                    </p:anim>
                                    <p:anim calcmode="lin" valueType="num">
                                      <p:cBhvr>
                                        <p:cTn id="2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ppt_x</p:attrName>
                                        </p:attrNameLst>
                                      </p:cBhvr>
                                      <p:tavLst>
                                        <p:tav tm="0">
                                          <p:val>
                                            <p:strVal val="#ppt_x-.2"/>
                                          </p:val>
                                        </p:tav>
                                        <p:tav tm="100000">
                                          <p:val>
                                            <p:strVal val="#ppt_x"/>
                                          </p:val>
                                        </p:tav>
                                      </p:tavLst>
                                    </p:anim>
                                    <p:anim calcmode="lin" valueType="num">
                                      <p:cBhvr>
                                        <p:cTn id="32"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381000"/>
            <a:ext cx="2590800" cy="646331"/>
          </a:xfrm>
          <a:prstGeom prst="rect">
            <a:avLst/>
          </a:prstGeom>
          <a:noFill/>
          <a:ln>
            <a:solidFill>
              <a:schemeClr val="tx1"/>
            </a:solidFill>
          </a:ln>
        </p:spPr>
        <p:txBody>
          <a:bodyPr wrap="square" rtlCol="0">
            <a:spAutoFit/>
          </a:bodyPr>
          <a:lstStyle/>
          <a:p>
            <a:r>
              <a:rPr lang="en-US" sz="3600" dirty="0" err="1" smtClean="0">
                <a:latin typeface="NikoshBAN" pitchFamily="2" charset="0"/>
                <a:cs typeface="NikoshBAN" pitchFamily="2" charset="0"/>
              </a:rPr>
              <a:t>ছবিদুটি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লক্ষ্য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smtClean="0">
              <a:latin typeface="NikoshBAN" pitchFamily="2" charset="0"/>
              <a:cs typeface="NikoshBAN" pitchFamily="2" charset="0"/>
            </a:endParaRPr>
          </a:p>
        </p:txBody>
      </p:sp>
      <p:pic>
        <p:nvPicPr>
          <p:cNvPr id="5" name="Picture 4" descr="68-686155_transparent-flower-gif-tumblr-flower-vector-transparent-background.png"/>
          <p:cNvPicPr>
            <a:picLocks noChangeAspect="1"/>
          </p:cNvPicPr>
          <p:nvPr/>
        </p:nvPicPr>
        <p:blipFill>
          <a:blip r:embed="rId3" cstate="print"/>
          <a:stretch>
            <a:fillRect/>
          </a:stretch>
        </p:blipFill>
        <p:spPr>
          <a:xfrm>
            <a:off x="1295400" y="1524000"/>
            <a:ext cx="3200400" cy="3581400"/>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68-686155_transparent-flower-gif-tumblr-flower-vector-transparent-background.png"/>
          <p:cNvPicPr>
            <a:picLocks noChangeAspect="1"/>
          </p:cNvPicPr>
          <p:nvPr/>
        </p:nvPicPr>
        <p:blipFill>
          <a:blip r:embed="rId4"/>
          <a:stretch>
            <a:fillRect/>
          </a:stretch>
        </p:blipFill>
        <p:spPr>
          <a:xfrm>
            <a:off x="4876801" y="1524000"/>
            <a:ext cx="2946956" cy="3581399"/>
          </a:xfrm>
          <a:prstGeom prst="rect">
            <a:avLst/>
          </a:prstGeom>
          <a:ln>
            <a:solidFill>
              <a:schemeClr val="tx1"/>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3276600" y="5410200"/>
            <a:ext cx="2590800" cy="646331"/>
          </a:xfrm>
          <a:prstGeom prst="rect">
            <a:avLst/>
          </a:prstGeom>
          <a:noFill/>
          <a:ln>
            <a:solidFill>
              <a:schemeClr val="tx1"/>
            </a:solidFill>
          </a:ln>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ছবি</a:t>
            </a:r>
            <a:r>
              <a:rPr lang="en-US"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0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280</TotalTime>
  <Words>473</Words>
  <Application>Microsoft Office PowerPoint</Application>
  <PresentationFormat>On-screen Show (4:3)</PresentationFormat>
  <Paragraphs>84</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Theme</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109</cp:revision>
  <dcterms:created xsi:type="dcterms:W3CDTF">2020-10-05T02:31:13Z</dcterms:created>
  <dcterms:modified xsi:type="dcterms:W3CDTF">2020-10-06T15:43:14Z</dcterms:modified>
</cp:coreProperties>
</file>