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gif" ContentType="image/gif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type="screen16x9" cy="6858000" cx="12192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clrMru>
    <a:srgbClr val="000066"/>
    <a:srgbClr val="CC0000"/>
    <a:srgbClr val="FF3399"/>
    <a:srgbClr val="66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-966"/>
    </p:cViewPr>
  </p:sorter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tableStyles" Target="tableStyles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699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E4E5E67E-47C9-4A86-8C91-308D1EFD033F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1048700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n-US"/>
          </a:p>
        </p:txBody>
      </p:sp>
      <p:sp>
        <p:nvSpPr>
          <p:cNvPr id="1048701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02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03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DFB1C373-C390-42C7-82B3-605DAA831D49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Slide Image Placeholder 1"/>
          <p:cNvSpPr>
            <a:spLocks noChangeAspect="1" noRot="1" noGrp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048588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>
            <a:endParaRPr dirty="0" lang="en-US"/>
          </a:p>
        </p:txBody>
      </p:sp>
      <p:sp>
        <p:nvSpPr>
          <p:cNvPr id="104858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DFB1C373-C390-42C7-82B3-605DAA831D49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44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64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6C9F188-FBE5-4046-9581-29373A6CFB55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10486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619D2B4-86D3-4096-B179-E5F9CCAD00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6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7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6C9F188-FBE5-4046-9581-29373A6CFB55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104867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619D2B4-86D3-4096-B179-E5F9CCAD00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p>
            <a:r>
              <a:rPr lang="en-US"/>
              <a:t>Click to edit Master title style</a:t>
            </a:r>
          </a:p>
        </p:txBody>
      </p:sp>
      <p:sp>
        <p:nvSpPr>
          <p:cNvPr id="104865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5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6C9F188-FBE5-4046-9581-29373A6CFB55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104865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619D2B4-86D3-4096-B179-E5F9CCAD00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5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5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6C9F188-FBE5-4046-9581-29373A6CFB55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104866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619D2B4-86D3-4096-B179-E5F9CCAD00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74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7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6C9F188-FBE5-4046-9581-29373A6CFB55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104867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619D2B4-86D3-4096-B179-E5F9CCAD00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79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80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8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6C9F188-FBE5-4046-9581-29373A6CFB55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104868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619D2B4-86D3-4096-B179-E5F9CCAD00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85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86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8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88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8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6C9F188-FBE5-4046-9581-29373A6CFB55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104869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9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619D2B4-86D3-4096-B179-E5F9CCAD00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4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6C9F188-FBE5-4046-9581-29373A6CFB55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104865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619D2B4-86D3-4096-B179-E5F9CCAD00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6C9F188-FBE5-4046-9581-29373A6CFB55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619D2B4-86D3-4096-B179-E5F9CCAD00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9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9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9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6C9F188-FBE5-4046-9581-29373A6CFB55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104869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9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619D2B4-86D3-4096-B179-E5F9CCAD00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6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66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6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6C9F188-FBE5-4046-9581-29373A6CFB55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104866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619D2B4-86D3-4096-B179-E5F9CCAD00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9F188-FBE5-4046-9581-29373A6CFB55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9D2B4-86D3-4096-B179-E5F9CCAD00F4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eaLnBrk="1" hangingPunct="1" latinLnBrk="0" rtl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0.jpeg"/><Relationship Id="rId3" Type="http://schemas.openxmlformats.org/officeDocument/2006/relationships/image" Target="../media/image9.jpeg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7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4.jpeg"/><Relationship Id="rId6" Type="http://schemas.openxmlformats.org/officeDocument/2006/relationships/slideLayout" Target="../slideLayouts/slideLayout7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7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gif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3" descr="Tulips.jpg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457200" y="1524000"/>
            <a:ext cx="11277600" cy="4911090"/>
          </a:xfrm>
          <a:prstGeom prst="rect"/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  <a:softEdge rad="31750"/>
          </a:effectLst>
        </p:spPr>
      </p:pic>
      <p:sp>
        <p:nvSpPr>
          <p:cNvPr id="1048584" name="TextBox 5"/>
          <p:cNvSpPr txBox="1"/>
          <p:nvPr/>
        </p:nvSpPr>
        <p:spPr>
          <a:xfrm>
            <a:off x="3276600" y="228601"/>
            <a:ext cx="5638800" cy="830997"/>
          </a:xfrm>
          <a:prstGeom prst="rect"/>
          <a:blipFill>
            <a:blip xmlns:r="http://schemas.openxmlformats.org/officeDocument/2006/relationships" r:embed="rId2"/>
            <a:tile algn="tl" flip="none" sx="100000" sy="100000" tx="0" ty="0"/>
          </a:blipFill>
          <a:ln w="76200">
            <a:solidFill>
              <a:schemeClr val="tx1"/>
            </a:solidFill>
          </a:ln>
          <a:scene3d>
            <a:camera prst="orthographicFront"/>
            <a:lightRig dir="t" rig="threePt"/>
          </a:scene3d>
          <a:sp3d>
            <a:bevelT prst="convex"/>
          </a:sp3d>
        </p:spPr>
        <p:txBody>
          <a:bodyPr rtlCol="0" wrap="square">
            <a:spAutoFit/>
          </a:bodyPr>
          <a:p>
            <a:r>
              <a:rPr dirty="0" sz="4800" lang="bn-BD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b="1" dirty="0" sz="4800" lang="bn-BD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</a:t>
            </a:r>
            <a:r>
              <a:rPr b="1" dirty="0" sz="4800" lang="bn-BD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b="1" dirty="0" sz="4800" lang="en-US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/>
          <p:nvPr/>
        </p:nvGrpSpPr>
        <p:grpSpPr>
          <a:xfrm>
            <a:off x="457200" y="457200"/>
            <a:ext cx="11277600" cy="5638800"/>
            <a:chOff x="609600" y="304800"/>
            <a:chExt cx="8153400" cy="5410200"/>
          </a:xfrm>
        </p:grpSpPr>
        <p:pic>
          <p:nvPicPr>
            <p:cNvPr id="2097164" name="Picture 2" descr="H:\music\Jim\1560758_465231513581132_989415315_n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1" cstate="print"/>
            <a:srcRect/>
            <a:stretch>
              <a:fillRect/>
            </a:stretch>
          </p:blipFill>
          <p:spPr bwMode="auto">
            <a:xfrm>
              <a:off x="609600" y="304800"/>
              <a:ext cx="8153400" cy="5410200"/>
            </a:xfrm>
            <a:prstGeom prst="rect"/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algn="tl" blurRad="50000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dir="t" rig="twoP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2097165" name="Picture 2" descr="H:\music\Jim\cDSCN7427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/>
            <a:srcRect t="29542" b="26145"/>
            <a:stretch>
              <a:fillRect/>
            </a:stretch>
          </p:blipFill>
          <p:spPr bwMode="auto">
            <a:xfrm>
              <a:off x="685800" y="2514600"/>
              <a:ext cx="3121152" cy="914400"/>
            </a:xfrm>
            <a:prstGeom prst="rect"/>
            <a:ln>
              <a:noFill/>
            </a:ln>
            <a:effectLst>
              <a:softEdge rad="112500"/>
            </a:effectLst>
          </p:spPr>
        </p:pic>
        <p:pic>
          <p:nvPicPr>
            <p:cNvPr id="2097166" name="Picture 2" descr="H:\music\Jim\Kamrul\PICTURE\arch-01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3" cstate="print"/>
            <a:srcRect l="2500" t="27273" r="15000" b="22078"/>
            <a:stretch>
              <a:fillRect/>
            </a:stretch>
          </p:blipFill>
          <p:spPr bwMode="auto">
            <a:xfrm>
              <a:off x="3505200" y="2362200"/>
              <a:ext cx="2514600" cy="990600"/>
            </a:xfrm>
            <a:prstGeom prst="rect"/>
            <a:ln>
              <a:noFill/>
            </a:ln>
            <a:effectLst>
              <a:softEdge rad="112500"/>
            </a:effectLst>
          </p:spPr>
        </p:pic>
      </p:grpSp>
      <p:sp>
        <p:nvSpPr>
          <p:cNvPr id="1048610" name="TextBox 5"/>
          <p:cNvSpPr txBox="1"/>
          <p:nvPr/>
        </p:nvSpPr>
        <p:spPr>
          <a:xfrm>
            <a:off x="2514600" y="6263670"/>
            <a:ext cx="8001000" cy="52322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800" lang="bn-BD">
                <a:latin typeface="NikoshBAN" pitchFamily="2" charset="0"/>
                <a:cs typeface="NikoshBAN" pitchFamily="2" charset="0"/>
              </a:rPr>
              <a:t>মহাস্থানগড় করতোয়া নদীর পশ্চিম তীরে অবস্থিত</a:t>
            </a:r>
            <a:endParaRPr dirty="0" sz="2800"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extBox 1"/>
          <p:cNvSpPr txBox="1"/>
          <p:nvPr/>
        </p:nvSpPr>
        <p:spPr>
          <a:xfrm>
            <a:off x="2514600" y="1371600"/>
            <a:ext cx="8458200" cy="369332"/>
          </a:xfrm>
          <a:prstGeom prst="rect"/>
          <a:noFill/>
        </p:spPr>
        <p:txBody>
          <a:bodyPr rtlCol="0" wrap="square">
            <a:spAutoFit/>
          </a:bodyPr>
          <a:p>
            <a:endParaRPr dirty="0" lang="en-US"/>
          </a:p>
        </p:txBody>
      </p:sp>
      <p:sp>
        <p:nvSpPr>
          <p:cNvPr id="1048612" name="TextBox 2"/>
          <p:cNvSpPr txBox="1"/>
          <p:nvPr/>
        </p:nvSpPr>
        <p:spPr>
          <a:xfrm>
            <a:off x="1981200" y="1295400"/>
            <a:ext cx="8001000" cy="369332"/>
          </a:xfrm>
          <a:prstGeom prst="rect"/>
          <a:noFill/>
        </p:spPr>
        <p:txBody>
          <a:bodyPr rtlCol="0" wrap="square">
            <a:spAutoFit/>
          </a:bodyPr>
          <a:p>
            <a:r>
              <a:rPr dirty="0" lang="bn-BD"/>
              <a:t>     </a:t>
            </a:r>
            <a:r>
              <a:rPr dirty="0" lang="bn-BD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endParaRPr dirty="0" sz="3600" lang="en-US"/>
          </a:p>
        </p:txBody>
      </p:sp>
      <p:sp>
        <p:nvSpPr>
          <p:cNvPr id="1048613" name="TextBox 7"/>
          <p:cNvSpPr txBox="1"/>
          <p:nvPr/>
        </p:nvSpPr>
        <p:spPr>
          <a:xfrm>
            <a:off x="723900" y="1085195"/>
            <a:ext cx="10744200" cy="4269740"/>
          </a:xfrm>
          <a:prstGeom prst="rect"/>
          <a:blipFill>
            <a:blip xmlns:r="http://schemas.openxmlformats.org/officeDocument/2006/relationships" r:embed="rId1"/>
            <a:tile algn="tl" flip="none" sx="100000" sy="100000" tx="0" ty="0"/>
          </a:blipFill>
          <a:ln w="76200">
            <a:solidFill>
              <a:srgbClr val="FF0000"/>
            </a:solidFill>
          </a:ln>
        </p:spPr>
        <p:txBody>
          <a:bodyPr rtlCol="0" wrap="square">
            <a:spAutoFit/>
          </a:bodyPr>
          <a:p>
            <a:pPr algn="ctr"/>
            <a:r>
              <a:rPr dirty="0" sz="4000" lang="bn-BD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বর্তমান নামঃমহাস্থানগড়</a:t>
            </a:r>
            <a:endParaRPr dirty="0" sz="4000" lang="en-US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dirty="0" sz="4000" lang="bn-BD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প্রাচীন নামঃ পুণ্ড্রনগর  </a:t>
            </a:r>
          </a:p>
          <a:p>
            <a:endParaRPr dirty="0" sz="4000" lang="en-US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  <a:p>
            <a:r>
              <a:rPr dirty="0" sz="4000" lang="bn-BD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খ্রীষ্টপুর্ব ৪০০ বছর থেকে পরবর্তী ১৫০০বছর স্থায়ী।</a:t>
            </a:r>
          </a:p>
          <a:p>
            <a:r>
              <a:rPr dirty="0" sz="4000" lang="bn-BD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পুণ্ডনগর মৌর্য আমলে প্রতিষ্ঠিত হয়েছিল ।</a:t>
            </a:r>
          </a:p>
          <a:p>
            <a:endParaRPr dirty="0" sz="4000" lang="bn-BD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dirty="0" sz="4000" lang="en-US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2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8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9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30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31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32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3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34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5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36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7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38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id="41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500" id="43"/>
                                        <p:tgtEl>
                                          <p:spTgt spid="1048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4">
                      <p:stCondLst>
                        <p:cond delay="indefinite"/>
                      </p:stCondLst>
                      <p:childTnLst>
                        <p:par>
                          <p:cTn fill="hold" id="45">
                            <p:stCondLst>
                              <p:cond delay="0"/>
                            </p:stCondLst>
                            <p:childTnLst>
                              <p:par>
                                <p:cTn fill="hold" id="46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500" id="48"/>
                                        <p:tgtEl>
                                          <p:spTgt spid="1048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TextBox 1"/>
          <p:cNvSpPr txBox="1"/>
          <p:nvPr/>
        </p:nvSpPr>
        <p:spPr>
          <a:xfrm>
            <a:off x="3657600" y="381000"/>
            <a:ext cx="5181600" cy="646331"/>
          </a:xfrm>
          <a:prstGeom prst="rect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3600" lang="bn-BD">
                <a:latin typeface="NikoshBAN" pitchFamily="2" charset="0"/>
                <a:cs typeface="NikoshBAN" pitchFamily="2" charset="0"/>
              </a:rPr>
              <a:t>মহাস্থানগড়ে প্রাপ্ত নিদর্শন</a:t>
            </a:r>
            <a:endParaRPr dirty="0" sz="36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5" name="Rectangle 6"/>
          <p:cNvSpPr/>
          <p:nvPr/>
        </p:nvSpPr>
        <p:spPr>
          <a:xfrm>
            <a:off x="4735256" y="5486400"/>
            <a:ext cx="3026281" cy="1297940"/>
          </a:xfrm>
          <a:prstGeom prst="rect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r>
              <a:rPr dirty="0" sz="4800" lang="bn-BD"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bn-BD">
                <a:latin typeface="NikoshBAN" pitchFamily="2" charset="0"/>
                <a:cs typeface="NikoshBAN" pitchFamily="2" charset="0"/>
              </a:rPr>
              <a:t>ব্রাহ্মী শিলা লিপি  </a:t>
            </a:r>
            <a:endParaRPr dirty="0" sz="4800" lang="bn-BD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67" name="Picture 2" descr="H:\1510386_452993268138290_2077905900_n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1295400" y="1371600"/>
            <a:ext cx="9601200" cy="3733800"/>
          </a:xfrm>
          <a:prstGeom prst="rect"/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dur="500" id="7"/>
                                        <p:tgtEl>
                                          <p:spTgt spid="104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dur="500" id="10"/>
                                        <p:tgtEl>
                                          <p:spTgt spid="2097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Rectangle 1"/>
          <p:cNvSpPr/>
          <p:nvPr/>
        </p:nvSpPr>
        <p:spPr>
          <a:xfrm>
            <a:off x="3124200" y="456114"/>
            <a:ext cx="5943600" cy="707886"/>
          </a:xfrm>
          <a:prstGeom prst="rect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p>
            <a:r>
              <a:rPr dirty="0" sz="4000" lang="bn-BD">
                <a:latin typeface="NikoshBAN" pitchFamily="2" charset="0"/>
                <a:cs typeface="NikoshBAN" pitchFamily="2" charset="0"/>
              </a:rPr>
              <a:t>  মহাস্থানগড়ে প্রাপ্ত নিদর্শন</a:t>
            </a:r>
            <a:endParaRPr dirty="0" sz="4000"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68" name="Picture 2" descr="C:\Users\PTI\Favorites\Desktop\kamrul\Kamrul\PICTURE\Semi-Precious-stone-beads-Mahasthan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1447800" y="1676400"/>
            <a:ext cx="9144000" cy="3962400"/>
          </a:xfrm>
          <a:prstGeom prst="rect"/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48617" name="TextBox 4"/>
          <p:cNvSpPr txBox="1"/>
          <p:nvPr/>
        </p:nvSpPr>
        <p:spPr>
          <a:xfrm>
            <a:off x="4267200" y="5925234"/>
            <a:ext cx="3657600" cy="646331"/>
          </a:xfrm>
          <a:prstGeom prst="rect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3600" lang="bn-BD">
                <a:latin typeface="NikoshBAN" pitchFamily="2" charset="0"/>
                <a:cs typeface="NikoshBAN" pitchFamily="2" charset="0"/>
              </a:rPr>
              <a:t> রৌপ্য ও স্বর্ন মূদ্রা</a:t>
            </a:r>
            <a:endParaRPr dirty="0" sz="3600"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500" id="7"/>
                                        <p:tgtEl>
                                          <p:spTgt spid="104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500" id="10"/>
                                        <p:tgtEl>
                                          <p:spTgt spid="209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Rectangle 1"/>
          <p:cNvSpPr/>
          <p:nvPr/>
        </p:nvSpPr>
        <p:spPr>
          <a:xfrm>
            <a:off x="3124200" y="304800"/>
            <a:ext cx="5943600" cy="877163"/>
          </a:xfrm>
          <a:prstGeom prst="rect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p>
            <a:r>
              <a:rPr dirty="0" sz="4000" lang="bn-BD">
                <a:latin typeface="NikoshBAN" pitchFamily="2" charset="0"/>
                <a:cs typeface="NikoshBAN" pitchFamily="2" charset="0"/>
              </a:rPr>
              <a:t>  মহাস্থানগড়ে প্রাপ্ত নিদর্শন</a:t>
            </a:r>
          </a:p>
          <a:p>
            <a:endParaRPr dirty="0" sz="1100"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69" name="Picture 2" descr="H:\Kamrul\PICTURE\images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6400800" y="1447800"/>
            <a:ext cx="5236634" cy="4277751"/>
          </a:xfrm>
          <a:prstGeom prst="rect"/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97170" name="Picture 3" descr="C:\Users\PTI\Favorites\Desktop\kamrul\Kamrul\PICTURE\imagtes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554566" y="1447800"/>
            <a:ext cx="5541434" cy="4267200"/>
          </a:xfrm>
          <a:prstGeom prst="rect"/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48619" name="TextBox 5"/>
          <p:cNvSpPr txBox="1"/>
          <p:nvPr/>
        </p:nvSpPr>
        <p:spPr>
          <a:xfrm>
            <a:off x="4267200" y="5991388"/>
            <a:ext cx="4267200" cy="646331"/>
          </a:xfrm>
          <a:prstGeom prst="rect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b="1" dirty="0" sz="3600" lang="bn-BD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হিন্দু দেবতার মূর্তি</a:t>
            </a:r>
            <a:endParaRPr b="1" dirty="0" sz="3600" lang="en-US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500" id="7"/>
                                        <p:tgtEl>
                                          <p:spTgt spid="104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500" id="10"/>
                                        <p:tgtEl>
                                          <p:spTgt spid="209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500" id="13"/>
                                        <p:tgtEl>
                                          <p:spTgt spid="209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Rectangle 1"/>
          <p:cNvSpPr/>
          <p:nvPr/>
        </p:nvSpPr>
        <p:spPr>
          <a:xfrm>
            <a:off x="3200400" y="408055"/>
            <a:ext cx="5791200" cy="707886"/>
          </a:xfrm>
          <a:prstGeom prst="rect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p>
            <a:r>
              <a:rPr dirty="0" sz="4000" lang="en-US"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bn-BD">
                <a:latin typeface="NikoshBAN" pitchFamily="2" charset="0"/>
                <a:cs typeface="NikoshBAN" pitchFamily="2" charset="0"/>
              </a:rPr>
              <a:t>মহাস্থানগড়ে প্রাপ্ত নিদর্শন</a:t>
            </a:r>
            <a:endParaRPr dirty="0" sz="40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1" name="TextBox 3"/>
          <p:cNvSpPr txBox="1"/>
          <p:nvPr/>
        </p:nvSpPr>
        <p:spPr>
          <a:xfrm>
            <a:off x="4572000" y="5867400"/>
            <a:ext cx="3048000" cy="646331"/>
          </a:xfrm>
          <a:prstGeom prst="rect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3600" lang="bn-BD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খোদাই পাথার </a:t>
            </a:r>
            <a:endParaRPr dirty="0" sz="3600" lang="en-US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71" name="Picture 2" descr="H:\Kamrul\ghgh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914400" y="1676400"/>
            <a:ext cx="10287000" cy="3810001"/>
          </a:xfrm>
          <a:prstGeom prst="rect"/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dur="500" id="7"/>
                                        <p:tgtEl>
                                          <p:spTgt spid="104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dur="500" id="10"/>
                                        <p:tgtEl>
                                          <p:spTgt spid="209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2" name="Picture 2" descr="C:\Users\PTI\Favorites\Desktop\kamrul\Kamrul\images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685800" y="1257299"/>
            <a:ext cx="10744200" cy="4343401"/>
          </a:xfrm>
          <a:prstGeom prst="rect"/>
          <a:noFill/>
        </p:spPr>
      </p:pic>
      <p:sp>
        <p:nvSpPr>
          <p:cNvPr id="1048622" name="TextBox 2"/>
          <p:cNvSpPr txBox="1"/>
          <p:nvPr/>
        </p:nvSpPr>
        <p:spPr>
          <a:xfrm>
            <a:off x="4076700" y="5943600"/>
            <a:ext cx="4038600" cy="646331"/>
          </a:xfrm>
          <a:prstGeom prst="rect"/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rtlCol="0" wrap="square">
            <a:spAutoFit/>
          </a:bodyPr>
          <a:p>
            <a:r>
              <a:rPr dirty="0" sz="3600" lang="en-US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bn-BD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পোড়া মাটির ফলক</a:t>
            </a:r>
            <a:endParaRPr dirty="0" sz="3600" lang="en-US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3" name="TextBox 3"/>
          <p:cNvSpPr txBox="1"/>
          <p:nvPr/>
        </p:nvSpPr>
        <p:spPr>
          <a:xfrm>
            <a:off x="3276600" y="369959"/>
            <a:ext cx="6172200" cy="707886"/>
          </a:xfrm>
          <a:prstGeom prst="rect"/>
          <a:blipFill>
            <a:blip xmlns:r="http://schemas.openxmlformats.org/officeDocument/2006/relationships" r:embed="rId2" cstate="print"/>
            <a:tile algn="tl" flip="none" sx="100000" sy="100000" tx="0" ty="0"/>
          </a:blipFill>
        </p:spPr>
        <p:txBody>
          <a:bodyPr rtlCol="0" wrap="square">
            <a:spAutoFit/>
          </a:bodyPr>
          <a:p>
            <a:r>
              <a:rPr dirty="0" sz="4000" lang="bn-BD">
                <a:latin typeface="NikoshBAN" pitchFamily="2" charset="0"/>
                <a:cs typeface="NikoshBAN" pitchFamily="2" charset="0"/>
              </a:rPr>
              <a:t>মহাস্থানগড়ে প্রাপ্ত নিদর্শন</a:t>
            </a:r>
            <a:endParaRPr dirty="0" sz="4000"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3" name="Picture 2" descr="C:\Users\PTI\Favorites\Desktop\kamrul\Kamrul\pp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432121" y="1865054"/>
            <a:ext cx="5282879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pic>
        <p:nvPicPr>
          <p:cNvPr id="2097174" name="Picture 3" descr="C:\Users\PTI\Favorites\Desktop\kamrul\Kamrul\86562537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6096000" y="1880294"/>
            <a:ext cx="5734930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pic>
        <p:nvPicPr>
          <p:cNvPr id="2097175" name="Picture 2" descr="H:\Varendra Research Museum,Rajshahi_2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 cstate="print"/>
          <a:srcRect t="43478" b="26087"/>
          <a:stretch>
            <a:fillRect/>
          </a:stretch>
        </p:blipFill>
        <p:spPr bwMode="auto">
          <a:xfrm>
            <a:off x="3962400" y="6297930"/>
            <a:ext cx="3048000" cy="533400"/>
          </a:xfrm>
          <a:prstGeom prst="rect"/>
          <a:noFill/>
        </p:spPr>
      </p:pic>
      <p:pic>
        <p:nvPicPr>
          <p:cNvPr id="2097176" name="Picture 2" descr="H:\Varendra Research Museum,Rajshahi_38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 cstate="print"/>
          <a:srcRect t="22727"/>
          <a:stretch>
            <a:fillRect/>
          </a:stretch>
        </p:blipFill>
        <p:spPr bwMode="auto">
          <a:xfrm>
            <a:off x="3429000" y="4549202"/>
            <a:ext cx="4572000" cy="17753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sp>
        <p:nvSpPr>
          <p:cNvPr id="1048624" name="TextBox 6"/>
          <p:cNvSpPr txBox="1"/>
          <p:nvPr/>
        </p:nvSpPr>
        <p:spPr>
          <a:xfrm>
            <a:off x="30480" y="4136560"/>
            <a:ext cx="11704320" cy="1158239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600" lang="bn-BD">
                <a:latin typeface="NikoshBAN" pitchFamily="2" charset="0"/>
                <a:cs typeface="NikoshBAN" pitchFamily="2" charset="0"/>
              </a:rPr>
              <a:t>   জাতীয় যাদুঘর                  </a:t>
            </a:r>
            <a:r>
              <a:rPr dirty="0" sz="3600" lang="en-US">
                <a:latin typeface="NikoshBAN" pitchFamily="2" charset="0"/>
                <a:cs typeface="NikoshBAN" pitchFamily="2" charset="0"/>
              </a:rPr>
              <a:t>                             </a:t>
            </a:r>
            <a:r>
              <a:rPr dirty="0" sz="3600" lang="bn-BD">
                <a:latin typeface="NikoshBAN" pitchFamily="2" charset="0"/>
                <a:cs typeface="NikoshBAN" pitchFamily="2" charset="0"/>
              </a:rPr>
              <a:t>মহাস্থানগড় যাদুঘর</a:t>
            </a:r>
            <a:endParaRPr dirty="0" sz="36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5" name="TextBox 9"/>
          <p:cNvSpPr txBox="1"/>
          <p:nvPr/>
        </p:nvSpPr>
        <p:spPr>
          <a:xfrm>
            <a:off x="2210971" y="323345"/>
            <a:ext cx="8116598" cy="1285240"/>
          </a:xfrm>
          <a:prstGeom prst="rect"/>
          <a:blipFill>
            <a:blip xmlns:r="http://schemas.openxmlformats.org/officeDocument/2006/relationships" r:embed="rId5" cstate="print"/>
            <a:tile algn="tl" flip="none" sx="100000" sy="100000" tx="0" ty="0"/>
          </a:blipFill>
        </p:spPr>
        <p:txBody>
          <a:bodyPr rtlCol="0" wrap="square">
            <a:spAutoFit/>
          </a:bodyPr>
          <a:p>
            <a:r>
              <a:rPr dirty="0" sz="4000" lang="bn-BD">
                <a:latin typeface="NikoshBAN" pitchFamily="2" charset="0"/>
                <a:cs typeface="NikoshBAN" pitchFamily="2" charset="0"/>
              </a:rPr>
              <a:t>মহাস্থানগড়ে প্রাপ্ত ঐতিহাসিক নিদর্শন গুলো নিন্মোক্ত স্থানে রক্ষিত রয়েছে-</a:t>
            </a:r>
            <a:endParaRPr dirty="0" sz="4000"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dur="2000" id="7"/>
                                        <p:tgtEl>
                                          <p:spTgt spid="209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dur="2000" id="10"/>
                                        <p:tgtEl>
                                          <p:spTgt spid="209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dur="2000" id="13"/>
                                        <p:tgtEl>
                                          <p:spTgt spid="209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dur="2000" id="16"/>
                                        <p:tgtEl>
                                          <p:spTgt spid="104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dur="2000" id="19"/>
                                        <p:tgtEl>
                                          <p:spTgt spid="209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Rectangle 1"/>
          <p:cNvSpPr/>
          <p:nvPr/>
        </p:nvSpPr>
        <p:spPr>
          <a:xfrm>
            <a:off x="3810000" y="362634"/>
            <a:ext cx="4572000" cy="646331"/>
          </a:xfrm>
          <a:prstGeom prst="rect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algn="ctr"/>
            <a:r>
              <a:rPr dirty="0" sz="3600" lang="bn-BD">
                <a:latin typeface="NikoshBAN" pitchFamily="2" charset="0"/>
                <a:cs typeface="NikoshBAN" pitchFamily="2" charset="0"/>
              </a:rPr>
              <a:t>মহাস্থানগড়ের  স্থাপনা </a:t>
            </a:r>
          </a:p>
        </p:txBody>
      </p:sp>
      <p:sp>
        <p:nvSpPr>
          <p:cNvPr id="1048627" name="Rectangle 3"/>
          <p:cNvSpPr/>
          <p:nvPr/>
        </p:nvSpPr>
        <p:spPr>
          <a:xfrm>
            <a:off x="4724400" y="5787480"/>
            <a:ext cx="2514600" cy="707886"/>
          </a:xfrm>
          <a:prstGeom prst="rect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r>
              <a:rPr dirty="0" sz="4000" lang="bn-BD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bn-BD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গোবিন্দ ভিটা  </a:t>
            </a:r>
            <a:endParaRPr dirty="0" sz="4000" lang="en-US">
              <a:solidFill>
                <a:srgbClr val="000066"/>
              </a:solidFill>
            </a:endParaRPr>
          </a:p>
        </p:txBody>
      </p:sp>
      <p:pic>
        <p:nvPicPr>
          <p:cNvPr id="2097177" name="Picture 4" descr="1280px-BD_Mahasthangarh6.JPG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905022" y="1256516"/>
            <a:ext cx="10372578" cy="4382283"/>
          </a:xfrm>
          <a:prstGeom prst="rect"/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7"/>
                                        <p:tgtEl>
                                          <p:spTgt spid="104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10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13"/>
                                        <p:tgtEl>
                                          <p:spTgt spid="209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6" grpId="0" animBg="1"/>
      <p:bldP spid="10486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TextBox 1"/>
          <p:cNvSpPr txBox="1"/>
          <p:nvPr/>
        </p:nvSpPr>
        <p:spPr>
          <a:xfrm>
            <a:off x="3619500" y="304800"/>
            <a:ext cx="5410200" cy="830997"/>
          </a:xfrm>
          <a:prstGeom prst="rect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4800" lang="bn-BD">
                <a:latin typeface="NikoshBAN" pitchFamily="2" charset="0"/>
                <a:cs typeface="NikoshBAN" pitchFamily="2" charset="0"/>
              </a:rPr>
              <a:t> </a:t>
            </a:r>
            <a:r>
              <a:rPr dirty="0" sz="4400" lang="bn-BD">
                <a:latin typeface="NikoshBAN" pitchFamily="2" charset="0"/>
                <a:cs typeface="NikoshBAN" pitchFamily="2" charset="0"/>
              </a:rPr>
              <a:t>মহাস্থানগড়ের স্থাপনা</a:t>
            </a:r>
            <a:r>
              <a:rPr dirty="0" sz="4800" lang="en-US">
                <a:latin typeface="NikoshBAN" pitchFamily="2" charset="0"/>
                <a:cs typeface="NikoshBAN" pitchFamily="2" charset="0"/>
              </a:rPr>
              <a:t> </a:t>
            </a:r>
            <a:r>
              <a:rPr dirty="0" sz="4800" lang="bn-BD"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pic>
        <p:nvPicPr>
          <p:cNvPr id="2097178" name="Picture 2" descr="H:\imam[ki9u8=i=ges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762000" y="1348460"/>
            <a:ext cx="10668000" cy="4419600"/>
          </a:xfrm>
          <a:prstGeom prst="rect"/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48629" name="Rectangle 4"/>
          <p:cNvSpPr/>
          <p:nvPr/>
        </p:nvSpPr>
        <p:spPr>
          <a:xfrm>
            <a:off x="4114800" y="5980724"/>
            <a:ext cx="3733800" cy="646331"/>
          </a:xfrm>
          <a:prstGeom prst="rect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r>
              <a:rPr dirty="0" sz="3600" lang="bn-BD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dirty="0" sz="3600" lang="bn-BD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মহাস্থান মসজিদ </a:t>
            </a:r>
            <a:endParaRPr dirty="0" sz="3600" lang="en-US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7"/>
                                        <p:tgtEl>
                                          <p:spTgt spid="104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10"/>
                                        <p:tgtEl>
                                          <p:spTgt spid="104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13"/>
                                        <p:tgtEl>
                                          <p:spTgt spid="209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8" grpId="0" animBg="1"/>
      <p:bldP spid="10486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Snip and Round Single Corner Rectangle 4"/>
          <p:cNvSpPr/>
          <p:nvPr/>
        </p:nvSpPr>
        <p:spPr>
          <a:xfrm>
            <a:off x="1012874" y="647114"/>
            <a:ext cx="10213144" cy="5486400"/>
          </a:xfrm>
          <a:prstGeom prst="snipRoundRect"/>
          <a:blipFill>
            <a:blip xmlns:r="http://schemas.openxmlformats.org/officeDocument/2006/relationships" r:embed="rId1"/>
            <a:tile algn="tl" flip="none" sx="100000" sy="100000" tx="0" ty="0"/>
          </a:blip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/>
          </a:p>
        </p:txBody>
      </p:sp>
      <p:sp>
        <p:nvSpPr>
          <p:cNvPr id="1048586" name="TextBox 7"/>
          <p:cNvSpPr txBox="1"/>
          <p:nvPr/>
        </p:nvSpPr>
        <p:spPr>
          <a:xfrm>
            <a:off x="5101673" y="1600200"/>
            <a:ext cx="6124345" cy="3520440"/>
          </a:xfrm>
          <a:prstGeom prst="rect"/>
          <a:noFill/>
          <a:ln w="3175">
            <a:noFill/>
          </a:ln>
        </p:spPr>
        <p:txBody>
          <a:bodyPr rtlCol="0" wrap="square">
            <a:spAutoFit/>
          </a:bodyPr>
          <a:p>
            <a:pPr algn="ctr"/>
            <a:r>
              <a:rPr b="1" dirty="0" sz="5400" lang="en-US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b="1" dirty="0" sz="4400" lang="en-US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পস্থাপনায়</a:t>
            </a:r>
            <a:endParaRPr b="1" dirty="0" sz="4400" lang="bn-IN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b="1" dirty="0" sz="4800" lang="en-US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algn="tl" blurRad="12700" dir="2700000" dist="38100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b="1" dirty="0" sz="4800" lang="en-US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algn="tl" blurRad="12700" dir="2700000" dist="38100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b="1" dirty="0" sz="4800" lang="en-IN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algn="tl" blurRad="12700" dir="2700000" dist="38100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altLang="en-US" b="1" dirty="0" sz="4800" lang="en-IN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algn="tl" blurRad="12700" dir="2700000" dist="38100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altLang="en-US" b="1" dirty="0" sz="4800" lang="en-IN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algn="tl" blurRad="12700" dir="2700000" dist="38100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altLang="en-US" b="1" dirty="0" sz="4800" lang="en-IN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algn="tl" blurRad="12700" dir="2700000" dist="38100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altLang="en-US" b="1" dirty="0" sz="4800" lang="en-IN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algn="tl" blurRad="12700" dir="2700000" dist="38100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altLang="en-US" b="1" dirty="0" sz="4800" lang="en-IN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algn="tl" blurRad="12700" dir="2700000" dist="38100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altLang="en-US" b="1" dirty="0" sz="4800" lang="en-US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algn="tl" blurRad="12700" dir="2700000" dist="38100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b="1" dirty="0" sz="4800" lang="en-IN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algn="tl" blurRad="12700" dir="2700000" dist="38100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altLang="en-US" b="1" dirty="0" sz="4800" lang="en-IN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algn="tl" blurRad="12700" dir="2700000" dist="38100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altLang="en-US" b="1" dirty="0" sz="4800" lang="en-IN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algn="tl" blurRad="12700" dir="2700000" dist="38100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altLang="en-US" b="1" dirty="0" sz="4800" lang="en-IN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algn="tl" blurRad="12700" dir="2700000" dist="38100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altLang="en-US" b="1" dirty="0" sz="4800" lang="en-IN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algn="tl" blurRad="12700" dir="2700000" dist="38100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altLang="en-US" b="1" dirty="0" sz="4800" lang="en-IN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algn="tl" blurRad="12700" dir="2700000" dist="38100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b="1" dirty="0" sz="4800" lang="bn-IN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algn="tl" blurRad="12700" dir="2700000" dist="38100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altLang="en-US" lang="zh-CN"/>
          </a:p>
          <a:p>
            <a:pPr algn="ctr"/>
            <a:r>
              <a:rPr b="1" dirty="0" sz="3600" lang="bn-IN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b="1"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b="1" dirty="0" sz="3600" lang="en-IN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altLang="en-US" b="1" dirty="0" sz="3600" lang="en-IN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altLang="en-US" b="1" dirty="0" sz="3600" lang="en-IN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altLang="en-US" b="1" dirty="0" sz="3600" lang="en-IN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b="1" dirty="0" sz="3600" lang="bn-IN"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  <a:r>
              <a:rPr b="1" dirty="0" sz="2800" lang="bn-IN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b="1" dirty="0" sz="3600" lang="en-US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altLang="en-US" b="1" dirty="0" sz="2800" lang="en-IN" err="1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altLang="en-US" b="1" dirty="0" sz="2800" lang="en-IN" err="1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altLang="en-US" b="1" dirty="0" sz="2800" lang="en-IN" err="1">
                <a:latin typeface="NikoshBAN" panose="02000000000000000000" pitchFamily="2" charset="0"/>
                <a:cs typeface="NikoshBAN" panose="02000000000000000000" pitchFamily="2" charset="0"/>
              </a:rPr>
              <a:t>ন্তাহার</a:t>
            </a:r>
            <a:r>
              <a:rPr altLang="en-US" b="1" dirty="0" sz="2800" lang="en-IN" err="1">
                <a:latin typeface="NikoshBAN" panose="02000000000000000000" pitchFamily="2" charset="0"/>
                <a:cs typeface="NikoshBAN" panose="02000000000000000000" pitchFamily="2" charset="0"/>
              </a:rPr>
              <a:t>ইসলামিয়া</a:t>
            </a:r>
            <a:r>
              <a:rPr altLang="en-US" b="1" dirty="0" sz="2800" lang="en-IN" err="1"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altLang="en-US" b="1" dirty="0" sz="2800" lang="en-IN" err="1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altLang="en-US" lang="zh-CN"/>
          </a:p>
          <a:p>
            <a:pPr algn="ctr"/>
            <a:r>
              <a:rPr altLang="en-US" b="1" dirty="0" sz="2800" lang="en-IN" err="1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altLang="en-US" b="1" dirty="0" sz="2800" lang="en-IN" err="1">
                <a:latin typeface="NikoshBAN" panose="02000000000000000000" pitchFamily="2" charset="0"/>
                <a:cs typeface="NikoshBAN" panose="02000000000000000000" pitchFamily="2" charset="0"/>
              </a:rPr>
              <a:t>দমদিঘী</a:t>
            </a:r>
            <a:r>
              <a:rPr altLang="en-US" b="1" dirty="0" sz="2800" lang="en-US" err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b="1" dirty="0" sz="2800" lang="en-IN" err="1">
                <a:latin typeface="NikoshBAN" panose="02000000000000000000" pitchFamily="2" charset="0"/>
                <a:cs typeface="NikoshBAN" panose="02000000000000000000" pitchFamily="2" charset="0"/>
              </a:rPr>
              <a:t>বুগুডা</a:t>
            </a:r>
            <a:r>
              <a:rPr altLang="en-US" b="1" dirty="0" sz="2800" lang="en-IN" err="1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altLang="en-US" b="1" dirty="0" sz="2800" lang="en-US" err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b="1" dirty="0" sz="2800" lang="en-US" err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b="1" dirty="0" sz="2800" lang="en-US" err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b="1" dirty="0" sz="2800" lang="en-US" err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b="1" dirty="0" sz="2800" lang="en-US" err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b="1" dirty="0" sz="2800" lang="en-US" err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altLang="en-US" lang="zh-CN"/>
          </a:p>
          <a:p>
            <a:pPr algn="ctr"/>
            <a:r>
              <a:rPr b="1"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b="1"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০১৭</a:t>
            </a:r>
            <a:r>
              <a:rPr altLang="en-US" b="1" dirty="0" sz="3600" lang="en-IN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altLang="en-US" b="1" dirty="0" sz="3600" lang="en-IN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altLang="en-US" b="1" dirty="0" sz="3600" lang="en-IN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altLang="en-US" b="1" dirty="0" sz="3600" lang="en-IN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altLang="en-US" b="1" dirty="0" sz="3600" lang="en-IN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altLang="en-US" b="1" dirty="0" sz="3600" lang="en-IN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altLang="en-US" b="1" dirty="0" sz="3600" lang="en-IN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altLang="en-US" b="1" dirty="0" sz="3600" lang="en-IN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b="1" dirty="0" sz="44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83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1152080" y="733705"/>
            <a:ext cx="3638020" cy="4886090"/>
          </a:xfrm>
          <a:prstGeom prst="rect"/>
        </p:spPr>
      </p:pic>
    </p:spTree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Rectangle 1"/>
          <p:cNvSpPr/>
          <p:nvPr/>
        </p:nvSpPr>
        <p:spPr>
          <a:xfrm>
            <a:off x="3886200" y="420470"/>
            <a:ext cx="4419600" cy="646331"/>
          </a:xfrm>
          <a:prstGeom prst="rect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algn="ctr"/>
            <a:r>
              <a:rPr dirty="0" sz="3600" lang="bn-BD">
                <a:latin typeface="NikoshBAN" pitchFamily="2" charset="0"/>
                <a:cs typeface="NikoshBAN" pitchFamily="2" charset="0"/>
              </a:rPr>
              <a:t>মহাস্থানগড়ের  স্থাপনা </a:t>
            </a:r>
          </a:p>
        </p:txBody>
      </p:sp>
      <p:sp>
        <p:nvSpPr>
          <p:cNvPr id="1048631" name="Rectangle 3"/>
          <p:cNvSpPr/>
          <p:nvPr/>
        </p:nvSpPr>
        <p:spPr>
          <a:xfrm>
            <a:off x="3886200" y="6019799"/>
            <a:ext cx="4676588" cy="707886"/>
          </a:xfrm>
          <a:prstGeom prst="rect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r>
              <a:rPr dirty="0" sz="4000" lang="bn-BD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dirty="0" sz="3200" lang="bn-BD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রাজা</a:t>
            </a:r>
            <a:r>
              <a:rPr dirty="0" sz="3200" lang="en-US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প</a:t>
            </a:r>
            <a:r>
              <a:rPr dirty="0" sz="3200" lang="bn-BD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রশুরামের প্রাসাদ </a:t>
            </a:r>
            <a:endParaRPr dirty="0" sz="4000" lang="en-US">
              <a:solidFill>
                <a:srgbClr val="000066"/>
              </a:solidFill>
            </a:endParaRPr>
          </a:p>
        </p:txBody>
      </p:sp>
      <p:pic>
        <p:nvPicPr>
          <p:cNvPr id="2097179" name="Picture 4" descr="k.jpg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1066800" y="1371600"/>
            <a:ext cx="10058400" cy="4343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dur="500" id="7"/>
                                        <p:tgtEl>
                                          <p:spTgt spid="1048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09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09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0" grpId="0" animBg="1"/>
      <p:bldP spid="10486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Rectangle 1"/>
          <p:cNvSpPr/>
          <p:nvPr/>
        </p:nvSpPr>
        <p:spPr>
          <a:xfrm>
            <a:off x="4038600" y="271671"/>
            <a:ext cx="5029200" cy="707886"/>
          </a:xfrm>
          <a:prstGeom prst="rect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algn="ctr"/>
            <a:r>
              <a:rPr dirty="0" sz="4000" lang="bn-BD">
                <a:latin typeface="NikoshBAN" pitchFamily="2" charset="0"/>
                <a:cs typeface="NikoshBAN" pitchFamily="2" charset="0"/>
              </a:rPr>
              <a:t>মহাস্থানগড়ের  স্থাপনা </a:t>
            </a:r>
          </a:p>
        </p:txBody>
      </p:sp>
      <p:sp>
        <p:nvSpPr>
          <p:cNvPr id="1048633" name="Rectangle 3"/>
          <p:cNvSpPr/>
          <p:nvPr/>
        </p:nvSpPr>
        <p:spPr>
          <a:xfrm>
            <a:off x="3200400" y="1048434"/>
            <a:ext cx="6705600" cy="646331"/>
          </a:xfrm>
          <a:prstGeom prst="rect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r>
              <a:rPr dirty="0" sz="3600" lang="bn-BD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গোকুল মেধ বা বেহুলার বাসর ঘর</a:t>
            </a:r>
            <a:endParaRPr dirty="0" sz="3600" lang="en-US">
              <a:solidFill>
                <a:srgbClr val="002060"/>
              </a:solidFill>
            </a:endParaRPr>
          </a:p>
        </p:txBody>
      </p:sp>
      <p:pic>
        <p:nvPicPr>
          <p:cNvPr id="2097180" name="Picture 5" descr="Mahasthangarh_3.jpg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6248402" y="2271152"/>
            <a:ext cx="5372098" cy="3429000"/>
          </a:xfrm>
          <a:prstGeom prst="rect"/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1048634" name="TextBox 8"/>
          <p:cNvSpPr txBox="1"/>
          <p:nvPr/>
        </p:nvSpPr>
        <p:spPr>
          <a:xfrm>
            <a:off x="2133602" y="6063109"/>
            <a:ext cx="8229600" cy="52322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800" lang="bn-BD">
                <a:latin typeface="NikoshBAN" pitchFamily="2" charset="0"/>
                <a:cs typeface="NikoshBAN" pitchFamily="2" charset="0"/>
              </a:rPr>
              <a:t>মহাস্থান গড় ৩কিলোমিটার দক্ষিণ-পশ্চিমে এর অবস্থান</a:t>
            </a:r>
            <a:endParaRPr dirty="0" sz="2800"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81" name="Picture 2" descr="J:\Kamrul\cDSCN7427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 l="10216" t="17658" r="5133" b="16126"/>
          <a:stretch>
            <a:fillRect/>
          </a:stretch>
        </p:blipFill>
        <p:spPr bwMode="auto">
          <a:xfrm>
            <a:off x="571500" y="2274277"/>
            <a:ext cx="5372100" cy="3429000"/>
          </a:xfrm>
          <a:prstGeom prst="rect"/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6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9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7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9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28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9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29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971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3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97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1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971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32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97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3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971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34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97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5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971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36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971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4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42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9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43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9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4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9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45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971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46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9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47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971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48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9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49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971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5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9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51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971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52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971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>
                      <p:stCondLst>
                        <p:cond delay="indefinite"/>
                      </p:stCondLst>
                      <p:childTnLst>
                        <p:par>
                          <p:cTn fill="hold" id="5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5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500" id="57"/>
                                        <p:tgtEl>
                                          <p:spTgt spid="104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3" grpId="0" animBg="1"/>
      <p:bldP spid="10486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Rectangle 1"/>
          <p:cNvSpPr/>
          <p:nvPr/>
        </p:nvSpPr>
        <p:spPr>
          <a:xfrm>
            <a:off x="4815835" y="1219200"/>
            <a:ext cx="2560329" cy="646331"/>
          </a:xfrm>
          <a:prstGeom prst="rect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algn="ctr"/>
            <a:r>
              <a:rPr b="1" dirty="0" sz="3600" lang="bn-BD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</a:p>
        </p:txBody>
      </p:sp>
      <p:sp>
        <p:nvSpPr>
          <p:cNvPr id="1048636" name="Rectangle 3"/>
          <p:cNvSpPr/>
          <p:nvPr/>
        </p:nvSpPr>
        <p:spPr>
          <a:xfrm>
            <a:off x="1143000" y="2667000"/>
            <a:ext cx="9601200" cy="2136141"/>
          </a:xfrm>
          <a:prstGeom prst="rect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r>
              <a:rPr dirty="0" sz="4000" lang="en-US">
                <a:latin typeface="NikoshBAN" pitchFamily="2" charset="0"/>
                <a:cs typeface="NikoshBAN" pitchFamily="2" charset="0"/>
              </a:rPr>
              <a:t>     </a:t>
            </a:r>
            <a:r>
              <a:rPr dirty="0" sz="4000" lang="bn-BD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ক-দল  </a:t>
            </a:r>
            <a:r>
              <a:rPr dirty="0" sz="4000" lang="bn-BD">
                <a:latin typeface="NikoshBAN" pitchFamily="2" charset="0"/>
                <a:cs typeface="NikoshBAN" pitchFamily="2" charset="0"/>
              </a:rPr>
              <a:t>             </a:t>
            </a:r>
            <a:r>
              <a:rPr dirty="0" sz="4000" lang="en-US">
                <a:latin typeface="NikoshBAN" pitchFamily="2" charset="0"/>
                <a:cs typeface="NikoshBAN" pitchFamily="2" charset="0"/>
              </a:rPr>
              <a:t>  </a:t>
            </a:r>
            <a:r>
              <a:rPr dirty="0" sz="4000" lang="bn-BD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খ-দল </a:t>
            </a:r>
            <a:r>
              <a:rPr dirty="0" sz="4000" lang="bn-BD">
                <a:latin typeface="NikoshBAN" pitchFamily="2" charset="0"/>
                <a:cs typeface="NikoshBAN" pitchFamily="2" charset="0"/>
              </a:rPr>
              <a:t>               </a:t>
            </a:r>
            <a:r>
              <a:rPr dirty="0" sz="4000" lang="bn-BD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গ-দল</a:t>
            </a:r>
          </a:p>
          <a:p>
            <a:r>
              <a:rPr dirty="0" sz="3200" lang="en-US">
                <a:latin typeface="NikoshBAN" pitchFamily="2" charset="0"/>
                <a:cs typeface="NikoshBAN" pitchFamily="2" charset="0"/>
              </a:rPr>
              <a:t>১।</a:t>
            </a:r>
            <a:r>
              <a:rPr dirty="0" sz="3200" lang="bn-BD">
                <a:latin typeface="NikoshBAN" pitchFamily="2" charset="0"/>
                <a:cs typeface="NikoshBAN" pitchFamily="2" charset="0"/>
              </a:rPr>
              <a:t>মহাস্থান</a:t>
            </a:r>
            <a:r>
              <a:rPr dirty="0" sz="3200" lang="en-US" err="1">
                <a:latin typeface="NikoshBAN" pitchFamily="2" charset="0"/>
                <a:cs typeface="NikoshBAN" pitchFamily="2" charset="0"/>
              </a:rPr>
              <a:t>গড়ের</a:t>
            </a:r>
            <a:r>
              <a:rPr dirty="0" sz="3200" lang="bn-BD">
                <a:latin typeface="NikoshBAN" pitchFamily="2" charset="0"/>
                <a:cs typeface="NikoshBAN" pitchFamily="2" charset="0"/>
              </a:rPr>
              <a:t> প্রসিদ্ধ</a:t>
            </a:r>
            <a:r>
              <a:rPr dirty="0" sz="3200" lang="en-US"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bn-BD">
                <a:latin typeface="NikoshBAN" pitchFamily="2" charset="0"/>
                <a:cs typeface="NikoshBAN" pitchFamily="2" charset="0"/>
              </a:rPr>
              <a:t>স্থাপনার তালিকা কর ।                      </a:t>
            </a:r>
          </a:p>
          <a:p>
            <a:r>
              <a:rPr dirty="0" sz="3200" lang="en-US">
                <a:latin typeface="NikoshBAN" pitchFamily="2" charset="0"/>
                <a:cs typeface="NikoshBAN" pitchFamily="2" charset="0"/>
              </a:rPr>
              <a:t>২।</a:t>
            </a:r>
            <a:r>
              <a:rPr dirty="0" sz="3200" lang="bn-BD">
                <a:latin typeface="NikoshBAN" pitchFamily="2" charset="0"/>
                <a:cs typeface="NikoshBAN" pitchFamily="2" charset="0"/>
              </a:rPr>
              <a:t>মহাস্থানগড়ে</a:t>
            </a:r>
            <a:r>
              <a:rPr dirty="0" sz="3200" lang="en-US"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>
                <a:latin typeface="NikoshBAN" pitchFamily="2" charset="0"/>
                <a:cs typeface="NikoshBAN" pitchFamily="2" charset="0"/>
              </a:rPr>
              <a:t>প্রাপ্ত</a:t>
            </a:r>
            <a:r>
              <a:rPr dirty="0" sz="3200" lang="bn-BD">
                <a:latin typeface="NikoshBAN" pitchFamily="2" charset="0"/>
                <a:cs typeface="NikoshBAN" pitchFamily="2" charset="0"/>
              </a:rPr>
              <a:t> নিদর্শনগুলোর একটি তালিকা কর।   </a:t>
            </a:r>
          </a:p>
          <a:p>
            <a:r>
              <a:rPr dirty="0" sz="3200" lang="en-US">
                <a:latin typeface="NikoshBAN" pitchFamily="2" charset="0"/>
                <a:cs typeface="NikoshBAN" pitchFamily="2" charset="0"/>
              </a:rPr>
              <a:t>৩।</a:t>
            </a:r>
            <a:r>
              <a:rPr dirty="0" sz="3200" lang="bn-BD">
                <a:latin typeface="NikoshBAN" pitchFamily="2" charset="0"/>
                <a:cs typeface="NikoshBAN" pitchFamily="2" charset="0"/>
              </a:rPr>
              <a:t>মহাস্থানগড়ের</a:t>
            </a:r>
            <a:r>
              <a:rPr dirty="0" sz="3200" lang="en-US"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bn-BD">
                <a:latin typeface="NikoshBAN" pitchFamily="2" charset="0"/>
                <a:cs typeface="NikoshBAN" pitchFamily="2" charset="0"/>
              </a:rPr>
              <a:t>অবস্থান লিখ।</a:t>
            </a:r>
            <a:endParaRPr dirty="0" sz="3200" lang="en-US"/>
          </a:p>
        </p:txBody>
      </p:sp>
    </p:spTree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dur="500" id="7"/>
                                        <p:tgtEl>
                                          <p:spTgt spid="104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extBox 1"/>
          <p:cNvSpPr txBox="1"/>
          <p:nvPr/>
        </p:nvSpPr>
        <p:spPr>
          <a:xfrm>
            <a:off x="5067300" y="333737"/>
            <a:ext cx="2438400" cy="707886"/>
          </a:xfrm>
          <a:prstGeom prst="rect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dirty="0" sz="4000" lang="bn-BD">
                <a:latin typeface="NikoshBAN" pitchFamily="2" charset="0"/>
                <a:cs typeface="NikoshBAN" pitchFamily="2" charset="0"/>
              </a:rPr>
              <a:t>মূল্যায়ন </a:t>
            </a:r>
            <a:endParaRPr dirty="0" sz="40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8" name="TextBox 3"/>
          <p:cNvSpPr txBox="1"/>
          <p:nvPr/>
        </p:nvSpPr>
        <p:spPr>
          <a:xfrm>
            <a:off x="1428750" y="1495485"/>
            <a:ext cx="9334500" cy="3990341"/>
          </a:xfrm>
          <a:prstGeom prst="rect"/>
          <a:blipFill>
            <a:blip xmlns:r="http://schemas.openxmlformats.org/officeDocument/2006/relationships" r:embed="rId1"/>
            <a:tile algn="tl" flip="none" sx="100000" sy="100000" tx="0" ty="0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3200" lang="bn-BD">
                <a:latin typeface="NikoshBAN" pitchFamily="2" charset="0"/>
                <a:cs typeface="NikoshBAN" pitchFamily="2" charset="0"/>
              </a:rPr>
              <a:t>১।বহুনির্বাচনী প্রশ্ন –</a:t>
            </a:r>
          </a:p>
          <a:p>
            <a:r>
              <a:rPr dirty="0" sz="2800" lang="bn-BD">
                <a:latin typeface="NikoshBAN" pitchFamily="2" charset="0"/>
                <a:cs typeface="NikoshBAN" pitchFamily="2" charset="0"/>
              </a:rPr>
              <a:t>ক)ম</a:t>
            </a:r>
            <a:r>
              <a:rPr dirty="0" sz="2800" lang="en-US" err="1">
                <a:latin typeface="NikoshBAN" pitchFamily="2" charset="0"/>
                <a:cs typeface="NikoshBAN" pitchFamily="2" charset="0"/>
              </a:rPr>
              <a:t>হা</a:t>
            </a:r>
            <a:r>
              <a:rPr dirty="0" sz="2800" lang="bn-BD">
                <a:latin typeface="NikoshBAN" pitchFamily="2" charset="0"/>
                <a:cs typeface="NikoshBAN" pitchFamily="2" charset="0"/>
              </a:rPr>
              <a:t>স্থানগড় কোথাই অবস্থিত?  -----    বগুড়া/নাটোর/রাজশাহী।</a:t>
            </a:r>
          </a:p>
          <a:p>
            <a:r>
              <a:rPr dirty="0" sz="2800" lang="bn-BD">
                <a:latin typeface="NikoshBAN" pitchFamily="2" charset="0"/>
                <a:cs typeface="NikoshBAN" pitchFamily="2" charset="0"/>
              </a:rPr>
              <a:t>খ)মহাস্থানগড়ের পূর্ব নাম ----কামতা /পূণ্ড্রনগর/হরিকেল।</a:t>
            </a:r>
            <a:endParaRPr dirty="0" sz="2800" lang="en-US">
              <a:latin typeface="NikoshBAN" pitchFamily="2" charset="0"/>
              <a:cs typeface="NikoshBAN" pitchFamily="2" charset="0"/>
            </a:endParaRPr>
          </a:p>
          <a:p>
            <a:r>
              <a:rPr dirty="0" sz="2800" lang="bn-BD">
                <a:latin typeface="NikoshBAN" pitchFamily="2" charset="0"/>
                <a:cs typeface="NikoshBAN" pitchFamily="2" charset="0"/>
              </a:rPr>
              <a:t> </a:t>
            </a:r>
            <a:endParaRPr dirty="0" sz="2800" lang="en-US">
              <a:latin typeface="NikoshBAN" pitchFamily="2" charset="0"/>
              <a:cs typeface="NikoshBAN" pitchFamily="2" charset="0"/>
            </a:endParaRPr>
          </a:p>
          <a:p>
            <a:r>
              <a:rPr dirty="0" sz="2800" lang="bn-BD">
                <a:latin typeface="NikoshBAN" pitchFamily="2" charset="0"/>
                <a:cs typeface="NikoshBAN" pitchFamily="2" charset="0"/>
              </a:rPr>
              <a:t>উত্তর-ক)</a:t>
            </a:r>
            <a:r>
              <a:rPr dirty="0" sz="2800" lang="en-US"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bn-BD">
                <a:latin typeface="NikoshBAN" pitchFamily="2" charset="0"/>
                <a:cs typeface="NikoshBAN" pitchFamily="2" charset="0"/>
              </a:rPr>
              <a:t>বগুড়া, খ) পূণ্ড্রনগর</a:t>
            </a:r>
            <a:endParaRPr dirty="0" sz="2800" lang="en-US">
              <a:latin typeface="NikoshBAN" pitchFamily="2" charset="0"/>
              <a:cs typeface="NikoshBAN" pitchFamily="2" charset="0"/>
            </a:endParaRPr>
          </a:p>
          <a:p>
            <a:endParaRPr dirty="0" sz="2800" lang="bn-BD">
              <a:latin typeface="NikoshBAN" pitchFamily="2" charset="0"/>
              <a:cs typeface="NikoshBAN" pitchFamily="2" charset="0"/>
            </a:endParaRPr>
          </a:p>
          <a:p>
            <a:r>
              <a:rPr dirty="0" sz="3200" lang="en-US">
                <a:latin typeface="NikoshBAN" pitchFamily="2" charset="0"/>
                <a:cs typeface="NikoshBAN" pitchFamily="2" charset="0"/>
              </a:rPr>
              <a:t>২।সংক্ষিপ্ত </a:t>
            </a:r>
            <a:r>
              <a:rPr dirty="0" sz="3200" lang="en-US" err="1">
                <a:latin typeface="NikoshBAN" pitchFamily="2" charset="0"/>
                <a:cs typeface="NikoshBAN" pitchFamily="2" charset="0"/>
              </a:rPr>
              <a:t>প্রশ্ন</a:t>
            </a:r>
            <a:r>
              <a:rPr dirty="0" sz="3200" lang="en-US">
                <a:latin typeface="NikoshBAN" pitchFamily="2" charset="0"/>
                <a:cs typeface="NikoshBAN" pitchFamily="2" charset="0"/>
              </a:rPr>
              <a:t> –</a:t>
            </a:r>
          </a:p>
          <a:p>
            <a:r>
              <a:rPr dirty="0" sz="2800" lang="bn-BD">
                <a:latin typeface="NikoshBAN" pitchFamily="2" charset="0"/>
                <a:cs typeface="NikoshBAN" pitchFamily="2" charset="0"/>
              </a:rPr>
              <a:t>ক</a:t>
            </a:r>
            <a:r>
              <a:rPr dirty="0" sz="2800" lang="en-US">
                <a:latin typeface="NikoshBAN" pitchFamily="2" charset="0"/>
                <a:cs typeface="NikoshBAN" pitchFamily="2" charset="0"/>
              </a:rPr>
              <a:t>)</a:t>
            </a:r>
            <a:r>
              <a:rPr dirty="0" sz="2800" lang="en-US" err="1">
                <a:latin typeface="NikoshBAN" pitchFamily="2" charset="0"/>
                <a:cs typeface="NikoshBAN" pitchFamily="2" charset="0"/>
              </a:rPr>
              <a:t>মহাস্থানগড়ের</a:t>
            </a:r>
            <a:r>
              <a:rPr dirty="0" sz="2800" lang="en-US">
                <a:latin typeface="NikoshBAN" pitchFamily="2" charset="0"/>
                <a:cs typeface="NikoshBAN" pitchFamily="2" charset="0"/>
              </a:rPr>
              <a:t>  </a:t>
            </a:r>
            <a:r>
              <a:rPr dirty="0" sz="2800" lang="en-US" err="1">
                <a:latin typeface="NikoshBAN" pitchFamily="2" charset="0"/>
                <a:cs typeface="NikoshBAN" pitchFamily="2" charset="0"/>
              </a:rPr>
              <a:t>প্রসিদ্ধ</a:t>
            </a:r>
            <a:r>
              <a:rPr dirty="0" sz="2800" lang="en-US"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bn-BD">
                <a:latin typeface="NikoshBAN" pitchFamily="2" charset="0"/>
                <a:cs typeface="NikoshBAN" pitchFamily="2" charset="0"/>
              </a:rPr>
              <a:t>৪টি</a:t>
            </a:r>
            <a:r>
              <a:rPr dirty="0" sz="2800" lang="en-US"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>
                <a:latin typeface="NikoshBAN" pitchFamily="2" charset="0"/>
                <a:cs typeface="NikoshBAN" pitchFamily="2" charset="0"/>
              </a:rPr>
              <a:t>স্থানের</a:t>
            </a:r>
            <a:r>
              <a:rPr dirty="0" sz="2800" lang="en-US">
                <a:latin typeface="NikoshBAN" pitchFamily="2" charset="0"/>
                <a:cs typeface="NikoshBAN" pitchFamily="2" charset="0"/>
              </a:rPr>
              <a:t>  </a:t>
            </a:r>
            <a:r>
              <a:rPr dirty="0" sz="2800" lang="en-US" err="1">
                <a:latin typeface="NikoshBAN" pitchFamily="2" charset="0"/>
                <a:cs typeface="NikoshBAN" pitchFamily="2" charset="0"/>
              </a:rPr>
              <a:t>নাম</a:t>
            </a:r>
            <a:r>
              <a:rPr dirty="0" sz="2800" lang="bn-BD">
                <a:latin typeface="NikoshBAN" pitchFamily="2" charset="0"/>
                <a:cs typeface="NikoshBAN" pitchFamily="2" charset="0"/>
              </a:rPr>
              <a:t> বল।</a:t>
            </a:r>
            <a:r>
              <a:rPr dirty="0" sz="2800" lang="en-US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dirty="0" sz="2800" lang="bn-BD">
                <a:latin typeface="NikoshBAN" pitchFamily="2" charset="0"/>
                <a:cs typeface="NikoshBAN" pitchFamily="2" charset="0"/>
              </a:rPr>
              <a:t>খ</a:t>
            </a:r>
            <a:r>
              <a:rPr dirty="0" sz="2800" lang="en-US">
                <a:latin typeface="NikoshBAN" pitchFamily="2" charset="0"/>
                <a:cs typeface="NikoshBAN" pitchFamily="2" charset="0"/>
              </a:rPr>
              <a:t>)</a:t>
            </a:r>
            <a:r>
              <a:rPr dirty="0" sz="2800" lang="en-US" err="1">
                <a:latin typeface="NikoshBAN" pitchFamily="2" charset="0"/>
                <a:cs typeface="NikoshBAN" pitchFamily="2" charset="0"/>
              </a:rPr>
              <a:t>মহাস্থানগড়ে</a:t>
            </a:r>
            <a:r>
              <a:rPr dirty="0" sz="2800" lang="en-US"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>
                <a:latin typeface="NikoshBAN" pitchFamily="2" charset="0"/>
                <a:cs typeface="NikoshBAN" pitchFamily="2" charset="0"/>
              </a:rPr>
              <a:t>প্রাপ্ত</a:t>
            </a:r>
            <a:r>
              <a:rPr dirty="0" sz="2800" lang="en-US"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bn-BD">
                <a:latin typeface="NikoshBAN" pitchFamily="2" charset="0"/>
                <a:cs typeface="NikoshBAN" pitchFamily="2" charset="0"/>
              </a:rPr>
              <a:t>৪টি </a:t>
            </a:r>
            <a:r>
              <a:rPr dirty="0" sz="2800" lang="en-US" err="1">
                <a:latin typeface="NikoshBAN" pitchFamily="2" charset="0"/>
                <a:cs typeface="NikoshBAN" pitchFamily="2" charset="0"/>
              </a:rPr>
              <a:t>সামগ্রীর</a:t>
            </a:r>
            <a:r>
              <a:rPr dirty="0" sz="2800" lang="en-US"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bn-BD">
                <a:latin typeface="NikoshBAN" pitchFamily="2" charset="0"/>
                <a:cs typeface="NikoshBAN" pitchFamily="2" charset="0"/>
              </a:rPr>
              <a:t>তালিকা</a:t>
            </a:r>
            <a:r>
              <a:rPr dirty="0" sz="2800" lang="en-US"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bn-BD">
                <a:latin typeface="NikoshBAN" pitchFamily="2" charset="0"/>
                <a:cs typeface="NikoshBAN" pitchFamily="2" charset="0"/>
              </a:rPr>
              <a:t>কর ।</a:t>
            </a:r>
            <a:r>
              <a:rPr dirty="0" sz="2800" lang="en-US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48639" name="TextBox 6"/>
          <p:cNvSpPr txBox="1"/>
          <p:nvPr/>
        </p:nvSpPr>
        <p:spPr>
          <a:xfrm>
            <a:off x="5181600" y="5562600"/>
            <a:ext cx="2209800" cy="523220"/>
          </a:xfrm>
          <a:prstGeom prst="rect"/>
          <a:noFill/>
        </p:spPr>
        <p:txBody>
          <a:bodyPr rtlCol="0" wrap="square">
            <a:spAutoFit/>
          </a:bodyPr>
          <a:p>
            <a:endParaRPr dirty="0" sz="28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40" name="TextBox 7"/>
          <p:cNvSpPr txBox="1"/>
          <p:nvPr/>
        </p:nvSpPr>
        <p:spPr>
          <a:xfrm>
            <a:off x="5334000" y="6019800"/>
            <a:ext cx="2209800" cy="523220"/>
          </a:xfrm>
          <a:prstGeom prst="rect"/>
          <a:noFill/>
        </p:spPr>
        <p:txBody>
          <a:bodyPr rtlCol="0" wrap="square">
            <a:spAutoFit/>
          </a:bodyPr>
          <a:p>
            <a:endParaRPr dirty="0" sz="2800"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500" id="7"/>
                                        <p:tgtEl>
                                          <p:spTgt spid="1048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500" id="10"/>
                                        <p:tgtEl>
                                          <p:spTgt spid="1048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500" id="13"/>
                                        <p:tgtEl>
                                          <p:spTgt spid="1048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8"/>
                                        <p:tgtEl>
                                          <p:spTgt spid="10486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23"/>
                                        <p:tgtEl>
                                          <p:spTgt spid="10486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id="26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500" id="28"/>
                                        <p:tgtEl>
                                          <p:spTgt spid="10486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500" id="31"/>
                                        <p:tgtEl>
                                          <p:spTgt spid="10486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500" id="34"/>
                                        <p:tgtEl>
                                          <p:spTgt spid="10486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extBox 1"/>
          <p:cNvSpPr txBox="1"/>
          <p:nvPr/>
        </p:nvSpPr>
        <p:spPr>
          <a:xfrm>
            <a:off x="2628900" y="2490281"/>
            <a:ext cx="6934200" cy="1831341"/>
          </a:xfrm>
          <a:prstGeom prst="rect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dirty="0" sz="4400" lang="bn-BD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 কাজ </a:t>
            </a:r>
            <a:endParaRPr dirty="0" sz="4400"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dirty="0" sz="4400" lang="bn-BD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dirty="0" sz="2800" lang="bn-BD">
                <a:latin typeface="NikoshBAN" pitchFamily="2" charset="0"/>
                <a:cs typeface="NikoshBAN" pitchFamily="2" charset="0"/>
              </a:rPr>
              <a:t>মহাস্থানগড় সম্পর্কে  ৫টি বাক্য লিখে আনবে ।</a:t>
            </a:r>
            <a:endParaRPr dirty="0" sz="2800"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2" name="Picture 2" descr="H:\music\Jim\Kamrul\cytyd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495300" y="533400"/>
            <a:ext cx="11201400" cy="5791200"/>
          </a:xfrm>
          <a:prstGeom prst="rect"/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48642" name="Rectangle 1"/>
          <p:cNvSpPr/>
          <p:nvPr/>
        </p:nvSpPr>
        <p:spPr>
          <a:xfrm>
            <a:off x="7315200" y="1524000"/>
            <a:ext cx="2688771" cy="891540"/>
          </a:xfrm>
          <a:prstGeom prst="rect"/>
          <a:noFill/>
        </p:spPr>
        <p:txBody>
          <a:bodyPr bIns="45720" lIns="91440" rIns="91440" tIns="45720" wrap="square">
            <a:spAutoFit/>
          </a:bodyPr>
          <a:p>
            <a:pPr algn="ctr"/>
            <a:r>
              <a:rPr b="1" cap="none" dirty="0" sz="5400" lang="bn-BD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itchFamily="2" charset="0"/>
                <a:cs typeface="NikoshBAN" pitchFamily="2" charset="0"/>
              </a:rPr>
              <a:t>ধন্যবাদ</a:t>
            </a:r>
            <a:endParaRPr b="1" cap="none" dirty="0" sz="5400" lang="en-US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Rectangle 1"/>
          <p:cNvSpPr/>
          <p:nvPr/>
        </p:nvSpPr>
        <p:spPr>
          <a:xfrm>
            <a:off x="2552700" y="2286000"/>
            <a:ext cx="7086600" cy="1640839"/>
          </a:xfrm>
          <a:prstGeom prst="rect"/>
          <a:blipFill>
            <a:blip xmlns:r="http://schemas.openxmlformats.org/officeDocument/2006/relationships" r:embed="rId1"/>
            <a:tile algn="tl" flip="none" sx="100000" sy="100000" tx="0" ty="0"/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dir="t" rig="threePt"/>
          </a:scene3d>
          <a:sp3d>
            <a:bevelT w="152400" h="50800" prst="softRound"/>
          </a:sp3d>
        </p:spPr>
        <p:txBody>
          <a:bodyPr wrap="square">
            <a:spAutoFit/>
          </a:bodyPr>
          <a:p>
            <a:pPr algn="ctr"/>
            <a:r>
              <a:rPr b="1" dirty="0" sz="3600" lang="bn-BD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বিষয়ঃ বাংলাদেশ ও বিশ্বপরিচিতি </a:t>
            </a:r>
            <a:r>
              <a:rPr b="1" dirty="0" sz="3600" lang="bn-BD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b="1" dirty="0" sz="3200" lang="bn-BD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সময়ঃ ৪৫ মিনি</a:t>
            </a:r>
            <a:r>
              <a:rPr altLang="en-US" b="1" dirty="0" sz="3200" lang="en-IN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ট</a:t>
            </a:r>
            <a:endParaRPr b="1" dirty="0" sz="3600" lang="en-US">
              <a:solidFill>
                <a:srgbClr val="000066"/>
              </a:solidFill>
            </a:endParaRPr>
          </a:p>
          <a:p>
            <a:pPr algn="ctr"/>
            <a:r>
              <a:rPr altLang="en-US" b="1" dirty="0" sz="3600" lang="en-IN">
                <a:solidFill>
                  <a:srgbClr val="000066"/>
                </a:solidFill>
              </a:rPr>
              <a:t>৫</a:t>
            </a:r>
            <a:r>
              <a:rPr altLang="en-US" b="1" dirty="0" sz="3600" lang="en-IN">
                <a:solidFill>
                  <a:srgbClr val="000066"/>
                </a:solidFill>
              </a:rPr>
              <a:t>ম</a:t>
            </a:r>
            <a:endParaRPr b="1" dirty="0" sz="3600" lang="en-US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TextBox 1"/>
          <p:cNvSpPr txBox="1"/>
          <p:nvPr/>
        </p:nvSpPr>
        <p:spPr>
          <a:xfrm>
            <a:off x="5105400" y="650639"/>
            <a:ext cx="2514600" cy="707886"/>
          </a:xfrm>
          <a:prstGeom prst="rect"/>
          <a:blipFill>
            <a:blip xmlns:r="http://schemas.openxmlformats.org/officeDocument/2006/relationships" r:embed="rId1" cstate="print"/>
            <a:tile algn="tl" flip="none" sx="100000" sy="100000" tx="0" ty="0"/>
          </a:blipFill>
          <a:scene3d>
            <a:camera prst="orthographicFront"/>
            <a:lightRig dir="t" rig="threePt"/>
          </a:scene3d>
          <a:sp3d>
            <a:bevelT prst="relaxedInset"/>
          </a:sp3d>
        </p:spPr>
        <p:txBody>
          <a:bodyPr rtlCol="0" wrap="square">
            <a:spAutoFit/>
          </a:bodyPr>
          <a:p>
            <a:pPr algn="ctr"/>
            <a:r>
              <a:rPr dirty="0" sz="4000" lang="bn-BD">
                <a:latin typeface="NikoshBAN" pitchFamily="2" charset="0"/>
                <a:cs typeface="NikoshBAN" pitchFamily="2" charset="0"/>
              </a:rPr>
              <a:t>শিখন ফল</a:t>
            </a:r>
            <a:endParaRPr dirty="0" sz="40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92" name="TextBox 3"/>
          <p:cNvSpPr txBox="1"/>
          <p:nvPr/>
        </p:nvSpPr>
        <p:spPr>
          <a:xfrm>
            <a:off x="2362200" y="2362201"/>
            <a:ext cx="8001000" cy="3101341"/>
          </a:xfrm>
          <a:prstGeom prst="rect"/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dir="t" rig="threePt"/>
          </a:scene3d>
          <a:sp3d>
            <a:bevelT w="152400" h="50800" prst="softRound"/>
          </a:sp3d>
        </p:spPr>
        <p:txBody>
          <a:bodyPr rtlCol="0" wrap="square">
            <a:spAutoFit/>
          </a:bodyPr>
          <a:p>
            <a:pPr algn="ctr"/>
            <a:r>
              <a:rPr dirty="0" sz="4000" lang="en-US" err="1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dirty="0" sz="4000" lang="en-US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dirty="0" sz="4000" lang="en-US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dirty="0" sz="4000" lang="en-US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dirty="0" sz="4000" lang="en-US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- </a:t>
            </a:r>
          </a:p>
          <a:p>
            <a:r>
              <a:rPr dirty="0" sz="3200" lang="bn-BD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১।মহাস্থানগড়ের অবস্থান বলতে </a:t>
            </a:r>
            <a:r>
              <a:rPr dirty="0" sz="3200" lang="en-US" err="1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dirty="0" sz="3200" lang="bn-BD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রবে।</a:t>
            </a:r>
          </a:p>
          <a:p>
            <a:r>
              <a:rPr dirty="0" sz="3200" lang="bn-BD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২।মহাস্থানগড়ে প্রাপ্ত সামগ্রীর তালিকা করতে  পারবে। </a:t>
            </a:r>
            <a:endParaRPr dirty="0" sz="3200" lang="en-US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  <a:p>
            <a:r>
              <a:rPr dirty="0" sz="3200" lang="bn-BD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৩।মহাস্থানগড়ের</a:t>
            </a:r>
            <a:r>
              <a:rPr dirty="0" sz="3200" lang="en-US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dirty="0" sz="3200" lang="en-US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bn-BD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নিদর্শনসমু</a:t>
            </a:r>
            <a:r>
              <a:rPr dirty="0" sz="3200" lang="en-US" err="1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হের</a:t>
            </a:r>
            <a:r>
              <a:rPr dirty="0" sz="3200" lang="en-US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dirty="0" sz="3200" lang="en-US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bn-BD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লিখতে পারবে।</a:t>
            </a:r>
            <a:endParaRPr dirty="0" sz="3200" lang="en-US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H:\music\Jim\Kamrul\PICTURE\p]==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 b="8571"/>
          <a:stretch>
            <a:fillRect/>
          </a:stretch>
        </p:blipFill>
        <p:spPr bwMode="auto">
          <a:xfrm>
            <a:off x="6477000" y="1361607"/>
            <a:ext cx="5098523" cy="2171935"/>
          </a:xfrm>
          <a:prstGeom prst="rect"/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97155" name="Picture 3" descr="H:\music\Jim\Kamrul\PICTURE\images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616474" y="1361607"/>
            <a:ext cx="5098523" cy="2171934"/>
          </a:xfrm>
          <a:prstGeom prst="rect"/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97156" name="Picture 2" descr="H:\music\Jim\Kamrul\mona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 cstate="print"/>
          <a:srcRect l="9677" r="12903" b="23567"/>
          <a:stretch>
            <a:fillRect/>
          </a:stretch>
        </p:blipFill>
        <p:spPr bwMode="auto">
          <a:xfrm>
            <a:off x="637246" y="4100323"/>
            <a:ext cx="5098523" cy="2096498"/>
          </a:xfrm>
          <a:prstGeom prst="rect"/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97157" name="Picture 3" descr="H:\music\Jim\Kamrul\PICTURE\images.jpgpp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 cstate="print"/>
          <a:srcRect b="22727"/>
          <a:stretch>
            <a:fillRect/>
          </a:stretch>
        </p:blipFill>
        <p:spPr bwMode="auto">
          <a:xfrm>
            <a:off x="6477000" y="4114801"/>
            <a:ext cx="5098524" cy="2133600"/>
          </a:xfrm>
          <a:prstGeom prst="rect"/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48593" name="TextBox 6"/>
          <p:cNvSpPr txBox="1"/>
          <p:nvPr/>
        </p:nvSpPr>
        <p:spPr>
          <a:xfrm>
            <a:off x="1524000" y="3521409"/>
            <a:ext cx="3581400" cy="584775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3200" lang="bn-BD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উত্তরা গনভবন </a:t>
            </a:r>
            <a:endParaRPr dirty="0" sz="3200" lang="en-US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94" name="TextBox 7"/>
          <p:cNvSpPr txBox="1"/>
          <p:nvPr/>
        </p:nvSpPr>
        <p:spPr>
          <a:xfrm>
            <a:off x="7959462" y="3533542"/>
            <a:ext cx="2133600" cy="584775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3200" lang="bn-BD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পাহাড়পুর</a:t>
            </a:r>
            <a:endParaRPr dirty="0" sz="3200" lang="en-US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95" name="TextBox 8"/>
          <p:cNvSpPr txBox="1"/>
          <p:nvPr/>
        </p:nvSpPr>
        <p:spPr>
          <a:xfrm>
            <a:off x="1295400" y="6196820"/>
            <a:ext cx="3505200" cy="584775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3200" lang="bn-BD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লালবাগ দূর্গ</a:t>
            </a:r>
            <a:endParaRPr dirty="0" sz="3200" lang="en-US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96" name="TextBox 9"/>
          <p:cNvSpPr txBox="1"/>
          <p:nvPr/>
        </p:nvSpPr>
        <p:spPr>
          <a:xfrm>
            <a:off x="7389057" y="6244885"/>
            <a:ext cx="3581400" cy="584775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3200" lang="bn-BD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আহসান</a:t>
            </a:r>
            <a:r>
              <a:rPr dirty="0" sz="3200" lang="en-US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bn-BD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মঞ্জিল</a:t>
            </a:r>
            <a:endParaRPr dirty="0" sz="3200" lang="en-US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97" name="TextBox 3"/>
          <p:cNvSpPr txBox="1"/>
          <p:nvPr/>
        </p:nvSpPr>
        <p:spPr>
          <a:xfrm>
            <a:off x="4359787" y="317211"/>
            <a:ext cx="4615180" cy="574040"/>
          </a:xfrm>
          <a:prstGeom prst="rect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wrap="none">
            <a:spAutoFit/>
          </a:bodyPr>
          <a:p>
            <a:r>
              <a:rPr dirty="0" sz="3200" lang="en-US"/>
              <a:t>চ</a:t>
            </a:r>
            <a:r>
              <a:rPr dirty="0" sz="3200" lang="as-IN"/>
              <a:t>ল</a:t>
            </a:r>
            <a:r>
              <a:rPr dirty="0" sz="3200" lang="en-US"/>
              <a:t>ো </a:t>
            </a:r>
            <a:r>
              <a:rPr dirty="0" sz="3200" lang="as-IN"/>
              <a:t>ক</a:t>
            </a:r>
            <a:r>
              <a:rPr dirty="0" sz="3200" lang="en-US"/>
              <a:t>ি</a:t>
            </a:r>
            <a:r>
              <a:rPr dirty="0" sz="3200" lang="as-IN"/>
              <a:t>ছ</a:t>
            </a:r>
            <a:r>
              <a:rPr dirty="0" sz="3200" lang="en-US"/>
              <a:t>ু </a:t>
            </a:r>
            <a:r>
              <a:rPr dirty="0" sz="3200" lang="as-IN"/>
              <a:t>ছ</a:t>
            </a:r>
            <a:r>
              <a:rPr dirty="0" sz="3200" lang="en-US"/>
              <a:t>ব</a:t>
            </a:r>
            <a:r>
              <a:rPr dirty="0" sz="3200" lang="as-IN"/>
              <a:t>ি</a:t>
            </a:r>
            <a:r>
              <a:rPr dirty="0" sz="3200" lang="en-US"/>
              <a:t> </a:t>
            </a:r>
            <a:r>
              <a:rPr dirty="0" sz="3200" lang="as-IN"/>
              <a:t>দ</a:t>
            </a:r>
            <a:r>
              <a:rPr dirty="0" sz="3200" lang="en-US"/>
              <a:t>ে</a:t>
            </a:r>
            <a:r>
              <a:rPr dirty="0" sz="3200" lang="as-IN"/>
              <a:t>খ</a:t>
            </a:r>
            <a:r>
              <a:rPr dirty="0" sz="3200" lang="en-US"/>
              <a:t>ি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500" id="7"/>
                                        <p:tgtEl>
                                          <p:spTgt spid="209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500" id="10"/>
                                        <p:tgtEl>
                                          <p:spTgt spid="209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500" id="13"/>
                                        <p:tgtEl>
                                          <p:spTgt spid="209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500" id="16"/>
                                        <p:tgtEl>
                                          <p:spTgt spid="209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19" nodeType="click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23"/>
                                        <p:tgtEl>
                                          <p:spTgt spid="1048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4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28"/>
                                        <p:tgtEl>
                                          <p:spTgt spid="104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9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33"/>
                                        <p:tgtEl>
                                          <p:spTgt spid="1048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34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38"/>
                                        <p:tgtEl>
                                          <p:spTgt spid="104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3" grpId="0"/>
      <p:bldP spid="1048594" grpId="0"/>
      <p:bldP spid="1048595" grpId="0"/>
      <p:bldP spid="10485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Picture 2" descr="F:\Kamrul\PICTURE\arch-01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 t="23377" b="6493"/>
          <a:stretch>
            <a:fillRect/>
          </a:stretch>
        </p:blipFill>
        <p:spPr bwMode="auto">
          <a:xfrm>
            <a:off x="6400801" y="1600200"/>
            <a:ext cx="5333999" cy="4419600"/>
          </a:xfrm>
          <a:prstGeom prst="rect"/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2097159" name="Picture 3" descr="F:\music\Jim\cDSCN7427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 l="4838" t="24390" r="3249" b="24390"/>
          <a:stretch>
            <a:fillRect/>
          </a:stretch>
        </p:blipFill>
        <p:spPr bwMode="auto">
          <a:xfrm>
            <a:off x="457199" y="1600200"/>
            <a:ext cx="5334001" cy="4419600"/>
          </a:xfrm>
          <a:prstGeom prst="rect"/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1048598" name="TextBox 3"/>
          <p:cNvSpPr txBox="1"/>
          <p:nvPr/>
        </p:nvSpPr>
        <p:spPr>
          <a:xfrm>
            <a:off x="4610100" y="6196429"/>
            <a:ext cx="2971800" cy="64633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600" lang="en-US">
                <a:latin typeface="NikoshBAN" pitchFamily="2" charset="0"/>
                <a:cs typeface="NikoshBAN" pitchFamily="2" charset="0"/>
              </a:rPr>
              <a:t>    </a:t>
            </a:r>
            <a:r>
              <a:rPr dirty="0" sz="3600" lang="bn-BD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মহাস্থানগড় </a:t>
            </a:r>
            <a:endParaRPr dirty="0" sz="3600" lang="en-US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99" name="TextBox 1"/>
          <p:cNvSpPr txBox="1"/>
          <p:nvPr/>
        </p:nvSpPr>
        <p:spPr>
          <a:xfrm>
            <a:off x="4494439" y="545812"/>
            <a:ext cx="4018279" cy="574040"/>
          </a:xfrm>
          <a:prstGeom prst="rect"/>
          <a:noFill/>
        </p:spPr>
        <p:txBody>
          <a:bodyPr rtlCol="0" wrap="none">
            <a:spAutoFit/>
          </a:bodyPr>
          <a:p>
            <a:r>
              <a:rPr b="1" dirty="0" sz="3200" lang="en-US"/>
              <a:t>ঐ</a:t>
            </a:r>
            <a:r>
              <a:rPr b="1" dirty="0" sz="3200" lang="as-IN"/>
              <a:t>ত</a:t>
            </a:r>
            <a:r>
              <a:rPr b="1" dirty="0" sz="3200" lang="en-US"/>
              <a:t>ি</a:t>
            </a:r>
            <a:r>
              <a:rPr b="1" dirty="0" sz="3200" lang="as-IN"/>
              <a:t>হ</a:t>
            </a:r>
            <a:r>
              <a:rPr b="1" dirty="0" sz="3200" lang="en-US"/>
              <a:t>া</a:t>
            </a:r>
            <a:r>
              <a:rPr b="1" dirty="0" sz="3200" lang="as-IN"/>
              <a:t>স</a:t>
            </a:r>
            <a:r>
              <a:rPr b="1" dirty="0" sz="3200" lang="en-US"/>
              <a:t>ি</a:t>
            </a:r>
            <a:r>
              <a:rPr b="1" dirty="0" sz="3200" lang="as-IN"/>
              <a:t>ক</a:t>
            </a:r>
            <a:r>
              <a:rPr b="1" dirty="0" sz="3200" lang="en-US"/>
              <a:t> </a:t>
            </a:r>
            <a:r>
              <a:rPr b="1" dirty="0" sz="3200" lang="as-IN"/>
              <a:t>স</a:t>
            </a:r>
            <a:r>
              <a:rPr b="1" dirty="0" sz="3200" lang="en-US"/>
              <a:t>্</a:t>
            </a:r>
            <a:r>
              <a:rPr b="1" dirty="0" sz="3200" lang="as-IN"/>
              <a:t>থ</a:t>
            </a:r>
            <a:r>
              <a:rPr b="1" dirty="0" sz="3200" lang="en-US"/>
              <a:t>া</a:t>
            </a:r>
            <a:r>
              <a:rPr b="1" dirty="0" sz="3200" lang="as-IN"/>
              <a:t>ন</a:t>
            </a:r>
            <a:endParaRPr b="1" dirty="0" sz="3200" lang="en-US"/>
          </a:p>
        </p:txBody>
      </p:sp>
    </p:spTree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dur="1000" id="9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dur="1000" id="14"/>
                                        <p:tgtEl>
                                          <p:spTgt spid="209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9"/>
                                        <p:tgtEl>
                                          <p:spTgt spid="104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Rectangle 1"/>
          <p:cNvSpPr/>
          <p:nvPr/>
        </p:nvSpPr>
        <p:spPr>
          <a:xfrm>
            <a:off x="990600" y="2859613"/>
            <a:ext cx="10210800" cy="1107440"/>
          </a:xfrm>
          <a:prstGeom prst="rect"/>
        </p:spPr>
        <p:txBody>
          <a:bodyPr wrap="square">
            <a:spAutoFit/>
          </a:bodyPr>
          <a:p>
            <a:r>
              <a:rPr dirty="0" sz="3600" lang="bn-BD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dirty="0" sz="2800" lang="bn-BD"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bn-BD">
                <a:latin typeface="NikoshBAN" pitchFamily="2" charset="0"/>
                <a:cs typeface="NikoshBAN" pitchFamily="2" charset="0"/>
              </a:rPr>
              <a:t>৩ - </a:t>
            </a:r>
            <a:r>
              <a:rPr dirty="0" sz="3600" lang="bn-BD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বাংলাদেশের ঐতিহাসিক স্থান ও নিদর্শন </a:t>
            </a:r>
          </a:p>
          <a:p>
            <a:pPr algn="ctr"/>
            <a:r>
              <a:rPr dirty="0" sz="3200" lang="bn-BD">
                <a:latin typeface="NikoshBAN" pitchFamily="2" charset="0"/>
                <a:cs typeface="NikoshBAN" pitchFamily="2" charset="0"/>
              </a:rPr>
              <a:t>আজকের পাঠঃ  </a:t>
            </a:r>
            <a:r>
              <a:rPr dirty="0" sz="3200" lang="bn-BD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মহাস্থানগড়</a:t>
            </a:r>
            <a:endParaRPr dirty="0" sz="4400" lang="en-US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Picture 2" descr="F:\music\Jim\Kamrul\bbbbvb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7465158" y="1918009"/>
            <a:ext cx="3759200" cy="2819400"/>
          </a:xfrm>
          <a:prstGeom prst="rect"/>
          <a:ln w="190500" cap="sq">
            <a:solidFill>
              <a:srgbClr val="C8C6BD"/>
            </a:solidFill>
            <a:prstDash val="solid"/>
            <a:miter lim="800000"/>
          </a:ln>
          <a:effectLst>
            <a:outerShdw algn="bl" blurRad="254000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dir="t" rig="threeP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97161" name="Picture 3" descr="F:\music\Jim\Kamrul\imageshyy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1062013" y="762000"/>
            <a:ext cx="5816600" cy="5137411"/>
          </a:xfrm>
          <a:prstGeom prst="rect"/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48601" name="TextBox 3"/>
          <p:cNvSpPr txBox="1"/>
          <p:nvPr/>
        </p:nvSpPr>
        <p:spPr>
          <a:xfrm>
            <a:off x="2260600" y="6211669"/>
            <a:ext cx="2286000" cy="646331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3600" lang="bn-BD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endParaRPr dirty="0" sz="3600" lang="en-US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2" name="Oval 4"/>
          <p:cNvSpPr/>
          <p:nvPr/>
        </p:nvSpPr>
        <p:spPr>
          <a:xfrm>
            <a:off x="2438400" y="2095036"/>
            <a:ext cx="533400" cy="381000"/>
          </a:xfrm>
          <a:prstGeom prst="ellipse"/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03" name="Right Arrow 5"/>
          <p:cNvSpPr/>
          <p:nvPr/>
        </p:nvSpPr>
        <p:spPr>
          <a:xfrm>
            <a:off x="3403600" y="2184245"/>
            <a:ext cx="4032250" cy="101291"/>
          </a:xfrm>
          <a:prstGeom prst="rightArrow"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04" name="TextBox 7"/>
          <p:cNvSpPr txBox="1"/>
          <p:nvPr/>
        </p:nvSpPr>
        <p:spPr>
          <a:xfrm>
            <a:off x="8030308" y="5253080"/>
            <a:ext cx="2628900" cy="64633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600" lang="bn-BD">
                <a:latin typeface="NikoshBAN" pitchFamily="2" charset="0"/>
                <a:cs typeface="NikoshBAN" pitchFamily="2" charset="0"/>
              </a:rPr>
              <a:t>বগুড়া জেলা</a:t>
            </a:r>
            <a:endParaRPr dirty="0" sz="3600"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500" id="25"/>
                                        <p:tgtEl>
                                          <p:spTgt spid="1048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>
                      <p:stCondLst>
                        <p:cond delay="indefinite"/>
                      </p:stCondLst>
                      <p:childTnLst>
                        <p:par>
                          <p:cTn fill="hold" id="2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8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3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33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34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35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3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37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8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39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40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41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42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43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4">
                      <p:stCondLst>
                        <p:cond delay="indefinite"/>
                      </p:stCondLst>
                      <p:childTnLst>
                        <p:par>
                          <p:cTn fill="hold" id="45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46" nodeType="clickEffect" presetClass="emph" presetID="21" presetSubtype="0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dur="500" fill="hold" id="47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l="0" s="0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48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by>
                                        <p:hsl h="7200000" l="0" s="0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49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l="0" s="0"/>
                                      </p:by>
                                    </p:animClr>
                                    <p:set>
                                      <p:cBhvr>
                                        <p:cTn dur="500" fill="hold" id="50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>
                      <p:stCondLst>
                        <p:cond delay="indefinite"/>
                      </p:stCondLst>
                      <p:childTnLst>
                        <p:par>
                          <p:cTn fill="hold" id="5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3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500" id="55"/>
                                        <p:tgtEl>
                                          <p:spTgt spid="1048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6">
                      <p:stCondLst>
                        <p:cond delay="indefinite"/>
                      </p:stCondLst>
                      <p:childTnLst>
                        <p:par>
                          <p:cTn fill="hold" id="57">
                            <p:stCondLst>
                              <p:cond delay="0"/>
                            </p:stCondLst>
                            <p:childTnLst>
                              <p:par>
                                <p:cTn fill="hold" id="58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2">
                      <p:stCondLst>
                        <p:cond delay="indefinite"/>
                      </p:stCondLst>
                      <p:childTnLst>
                        <p:par>
                          <p:cTn fill="hold" id="6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4" nodeType="click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1" grpId="0"/>
      <p:bldP spid="1048602" grpId="0" animBg="1"/>
      <p:bldP spid="1048602" grpId="1" animBg="1"/>
      <p:bldP spid="1048603" grpId="0" animBg="1"/>
      <p:bldP spid="104860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Picture 2" descr="F:\music\Jim\Kamrul\PICTURE\MB_0569.GIF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823547" y="399246"/>
            <a:ext cx="6096000" cy="5295900"/>
          </a:xfrm>
          <a:prstGeom prst="rect"/>
          <a:noFill/>
        </p:spPr>
      </p:pic>
      <p:sp>
        <p:nvSpPr>
          <p:cNvPr id="1048605" name="Oval 2"/>
          <p:cNvSpPr/>
          <p:nvPr/>
        </p:nvSpPr>
        <p:spPr>
          <a:xfrm>
            <a:off x="3657600" y="2942417"/>
            <a:ext cx="685800" cy="685800"/>
          </a:xfrm>
          <a:prstGeom prst="ellipse"/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06" name="Oval 3"/>
          <p:cNvSpPr/>
          <p:nvPr/>
        </p:nvSpPr>
        <p:spPr>
          <a:xfrm>
            <a:off x="3566747" y="2155687"/>
            <a:ext cx="609600" cy="685800"/>
          </a:xfrm>
          <a:prstGeom prst="ellipse"/>
          <a:noFill/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07" name="Right Arrow 4"/>
          <p:cNvSpPr/>
          <p:nvPr/>
        </p:nvSpPr>
        <p:spPr>
          <a:xfrm>
            <a:off x="4174002" y="2470452"/>
            <a:ext cx="3429000" cy="152400"/>
          </a:xfrm>
          <a:prstGeom prst="rightArrow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08" name="TextBox 5"/>
          <p:cNvSpPr txBox="1"/>
          <p:nvPr/>
        </p:nvSpPr>
        <p:spPr>
          <a:xfrm>
            <a:off x="533400" y="5695146"/>
            <a:ext cx="5715000" cy="954107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800" lang="bn-BD">
                <a:latin typeface="NikoshBAN" pitchFamily="2" charset="0"/>
                <a:cs typeface="NikoshBAN" pitchFamily="2" charset="0"/>
              </a:rPr>
              <a:t>বগুড়া শহরের ১৩ কিলোমিটার উত্তরে মহাস্থানগড়ের অবস্থান</a:t>
            </a:r>
            <a:endParaRPr dirty="0" sz="2800"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63" name="Picture 2" descr="F:\music\Jim\Kamrul\48974548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 l="11295" r="12380" b="35000"/>
          <a:stretch>
            <a:fillRect/>
          </a:stretch>
        </p:blipFill>
        <p:spPr bwMode="auto">
          <a:xfrm>
            <a:off x="8000999" y="399245"/>
            <a:ext cx="3367453" cy="4096553"/>
          </a:xfrm>
          <a:prstGeom prst="rect"/>
          <a:ln>
            <a:noFill/>
          </a:ln>
          <a:effectLst>
            <a:outerShdw algn="tl" blurRad="190500" rotWithShape="0">
              <a:srgbClr val="000000">
                <a:alpha val="70000"/>
              </a:srgbClr>
            </a:outerShdw>
          </a:effectLst>
        </p:spPr>
      </p:pic>
      <p:sp>
        <p:nvSpPr>
          <p:cNvPr id="1048609" name="TextBox 7"/>
          <p:cNvSpPr txBox="1"/>
          <p:nvPr/>
        </p:nvSpPr>
        <p:spPr>
          <a:xfrm>
            <a:off x="7939453" y="4876800"/>
            <a:ext cx="3428999" cy="646331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3600" lang="bn-BD">
                <a:latin typeface="NikoshBAN" pitchFamily="2" charset="0"/>
                <a:cs typeface="NikoshBAN" pitchFamily="2" charset="0"/>
              </a:rPr>
              <a:t>মহাস্থানগড়</a:t>
            </a:r>
            <a:endParaRPr dirty="0" sz="3600"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500" id="25"/>
                                        <p:tgtEl>
                                          <p:spTgt spid="1048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>
                      <p:stCondLst>
                        <p:cond delay="indefinite"/>
                      </p:stCondLst>
                      <p:childTnLst>
                        <p:par>
                          <p:cTn fill="hold" id="27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28" nodeType="click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000" fill="hold" id="29"/>
                                        <p:tgtEl>
                                          <p:spTgt spid="10486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>
                      <p:stCondLst>
                        <p:cond delay="indefinite"/>
                      </p:stCondLst>
                      <p:childTnLst>
                        <p:par>
                          <p:cTn fill="hold" id="3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2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500" id="34"/>
                                        <p:tgtEl>
                                          <p:spTgt spid="1048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>
                      <p:stCondLst>
                        <p:cond delay="indefinite"/>
                      </p:stCondLst>
                      <p:childTnLst>
                        <p:par>
                          <p:cTn fill="hold" id="36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37" nodeType="clickEffect" presetClass="emph" presetID="21" presetSubtype="0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dur="500" fill="hold" id="38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l="0" s="0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39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by>
                                        <p:hsl h="7200000" l="0" s="0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40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l="0" s="0"/>
                                      </p:by>
                                    </p:animClr>
                                    <p:set>
                                      <p:cBhvr>
                                        <p:cTn dur="500" fill="hold" id="41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2">
                      <p:stCondLst>
                        <p:cond delay="indefinite"/>
                      </p:stCondLst>
                      <p:childTnLst>
                        <p:par>
                          <p:cTn fill="hold" id="4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4" nodeType="click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dur="1000" id="48"/>
                                        <p:tgtEl>
                                          <p:spTgt spid="1048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dur="1000" id="53"/>
                                        <p:tgtEl>
                                          <p:spTgt spid="209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dur="1000" id="58"/>
                                        <p:tgtEl>
                                          <p:spTgt spid="104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9">
                      <p:stCondLst>
                        <p:cond delay="indefinite"/>
                      </p:stCondLst>
                      <p:childTnLst>
                        <p:par>
                          <p:cTn fill="hold" id="6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1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500" id="63"/>
                                        <p:tgtEl>
                                          <p:spTgt spid="1048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5" grpId="0" animBg="1"/>
      <p:bldP spid="1048605" grpId="1" animBg="1"/>
      <p:bldP spid="1048606" grpId="0" animBg="1"/>
      <p:bldP spid="1048606" grpId="1" animBg="1"/>
      <p:bldP spid="1048607" grpId="0" animBg="1"/>
      <p:bldP spid="1048608" grpId="0"/>
      <p:bldP spid="104860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Slide 1</dc:title>
  <dc:creator>PTI</dc:creator>
  <cp:lastModifiedBy>Boalia GPS</cp:lastModifiedBy>
  <dcterms:created xsi:type="dcterms:W3CDTF">2014-04-09T05:20:23Z</dcterms:created>
  <dcterms:modified xsi:type="dcterms:W3CDTF">2020-10-06T13:45:06Z</dcterms:modified>
</cp:coreProperties>
</file>